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notesMasterIdLst>
    <p:notesMasterId r:id="rId14"/>
  </p:notesMasterIdLst>
  <p:sldIdLst>
    <p:sldId id="256" r:id="rId2"/>
    <p:sldId id="257" r:id="rId3"/>
    <p:sldId id="284" r:id="rId4"/>
    <p:sldId id="289" r:id="rId5"/>
    <p:sldId id="290" r:id="rId6"/>
    <p:sldId id="285" r:id="rId7"/>
    <p:sldId id="286" r:id="rId8"/>
    <p:sldId id="258" r:id="rId9"/>
    <p:sldId id="259" r:id="rId10"/>
    <p:sldId id="260" r:id="rId11"/>
    <p:sldId id="282" r:id="rId12"/>
    <p:sldId id="267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08"/>
    <p:restoredTop sz="94663"/>
  </p:normalViewPr>
  <p:slideViewPr>
    <p:cSldViewPr snapToGrid="0" snapToObjects="1">
      <p:cViewPr varScale="1">
        <p:scale>
          <a:sx n="93" d="100"/>
          <a:sy n="93" d="100"/>
        </p:scale>
        <p:origin x="22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21A90-CCB8-6046-9E88-9D9F3235ED80}" type="datetimeFigureOut">
              <a:rPr lang="en-US" smtClean="0"/>
              <a:t>9/13/19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F3D02-C79D-2E40-8124-3868208003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90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/>
              <a:t>maximizing expected utility is consistent with risk aversion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F3D02-C79D-2E40-8124-38682080036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63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6A51B06-6896-894F-82D4-314CCEEB803E}"/>
              </a:ext>
            </a:extLst>
          </p:cNvPr>
          <p:cNvCxnSpPr>
            <a:cxnSpLocks/>
          </p:cNvCxnSpPr>
          <p:nvPr/>
        </p:nvCxnSpPr>
        <p:spPr>
          <a:xfrm>
            <a:off x="838200" y="3317875"/>
            <a:ext cx="105156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133600"/>
          </a:xfrm>
        </p:spPr>
        <p:txBody>
          <a:bodyPr anchor="b">
            <a:normAutofit/>
          </a:bodyPr>
          <a:lstStyle>
            <a:lvl1pPr algn="ctr">
              <a:defRPr sz="4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5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49444C6-8BA7-F348-B554-02FE28B7E8CD}"/>
              </a:ext>
            </a:extLst>
          </p:cNvPr>
          <p:cNvCxnSpPr>
            <a:cxnSpLocks/>
          </p:cNvCxnSpPr>
          <p:nvPr/>
        </p:nvCxnSpPr>
        <p:spPr>
          <a:xfrm>
            <a:off x="838200" y="1270000"/>
            <a:ext cx="105156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7"/>
            <a:ext cx="10515600" cy="98615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>
                  <a:lumMod val="50000"/>
                </a:schemeClr>
              </a:buClr>
              <a:defRPr/>
            </a:lvl1pPr>
            <a:lvl2pPr>
              <a:buClr>
                <a:schemeClr val="accent1">
                  <a:lumMod val="50000"/>
                </a:schemeClr>
              </a:buClr>
              <a:defRPr/>
            </a:lvl2pPr>
            <a:lvl3pPr>
              <a:buClr>
                <a:schemeClr val="accent1">
                  <a:lumMod val="50000"/>
                </a:schemeClr>
              </a:buClr>
              <a:defRPr/>
            </a:lvl3pPr>
            <a:lvl4pPr>
              <a:buClr>
                <a:schemeClr val="accent1">
                  <a:lumMod val="50000"/>
                </a:schemeClr>
              </a:buClr>
              <a:defRPr/>
            </a:lvl4pPr>
            <a:lvl5pPr>
              <a:buClr>
                <a:schemeClr val="accent1">
                  <a:lumMod val="50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83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E3296B-3030-CE4B-AA58-2470CAA71537}"/>
              </a:ext>
            </a:extLst>
          </p:cNvPr>
          <p:cNvCxnSpPr>
            <a:cxnSpLocks/>
          </p:cNvCxnSpPr>
          <p:nvPr/>
        </p:nvCxnSpPr>
        <p:spPr>
          <a:xfrm>
            <a:off x="838200" y="3983038"/>
            <a:ext cx="105156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059500"/>
            <a:ext cx="10515600" cy="2852737"/>
          </a:xfrm>
        </p:spPr>
        <p:txBody>
          <a:bodyPr anchor="b"/>
          <a:lstStyle>
            <a:lvl1pPr>
              <a:defRPr sz="4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29482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756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ED0F70-B1F2-A04C-A71E-4D79596A566A}"/>
              </a:ext>
            </a:extLst>
          </p:cNvPr>
          <p:cNvCxnSpPr>
            <a:cxnSpLocks/>
          </p:cNvCxnSpPr>
          <p:nvPr/>
        </p:nvCxnSpPr>
        <p:spPr>
          <a:xfrm>
            <a:off x="838200" y="1270000"/>
            <a:ext cx="10515600" cy="0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15445"/>
            <a:ext cx="5181600" cy="5029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15445"/>
            <a:ext cx="5181600" cy="5029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5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08850"/>
          </a:xfrm>
        </p:spPr>
        <p:txBody>
          <a:bodyPr anchor="ctr">
            <a:normAutofit/>
          </a:bodyPr>
          <a:lstStyle>
            <a:lvl1pPr algn="ctr"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650336"/>
            <a:ext cx="9144000" cy="487171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 dirty="0"/>
              <a:t>Click to edit Master </a:t>
            </a:r>
            <a:r>
              <a:rPr lang="en-US" dirty="0" err="1"/>
              <a:t>subsubtitle</a:t>
            </a:r>
            <a:r>
              <a:rPr lang="en-US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97083-2B07-0D4A-A034-844D4EC62AC5}" type="datetimeFigureOut">
              <a:rPr lang="en-US" smtClean="0"/>
              <a:t>9/13/19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FD93F-54F6-5B4A-B48B-F9F3D7E5ADE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8726558-7E3F-3B4C-A91F-04F9FC4A5A3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3431494"/>
            <a:ext cx="9144000" cy="8185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360" b="1"/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9082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3173"/>
            <a:ext cx="9144000" cy="2049518"/>
          </a:xfrm>
        </p:spPr>
        <p:txBody>
          <a:bodyPr anchor="b">
            <a:normAutofit/>
          </a:bodyPr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258206"/>
            <a:ext cx="9144000" cy="7698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4097083-2B07-0D4A-A034-844D4EC62AC5}" type="datetimeFigureOut">
              <a:rPr lang="en-US" smtClean="0"/>
              <a:t>9/13/19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FFD93F-54F6-5B4A-B48B-F9F3D7E5ADE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400C37A-44F7-6542-A25A-B34495E0861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508500"/>
            <a:ext cx="9144000" cy="1104024"/>
          </a:xfrm>
        </p:spPr>
        <p:txBody>
          <a:bodyPr>
            <a:normAutofit/>
          </a:bodyPr>
          <a:lstStyle>
            <a:lvl1pPr marL="0" indent="0" algn="ctr">
              <a:buNone/>
              <a:defRPr sz="2100">
                <a:solidFill>
                  <a:srgbClr val="002060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sub-subtitle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900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5BB83F7-EA5F-5543-B20B-ABA603108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12725"/>
            <a:ext cx="105156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DABD95D-79E2-A442-9AE8-74F683DF6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76401"/>
            <a:ext cx="105156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300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73" r:id="rId6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 kern="1200">
          <a:solidFill>
            <a:schemeClr val="bg2">
              <a:lumMod val="25000"/>
            </a:schemeClr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500" b="1">
          <a:solidFill>
            <a:srgbClr val="0D79CA"/>
          </a:solidFill>
          <a:latin typeface="Gill Sans SemiBold" panose="020B0502020104020203" pitchFamily="34" charset="-79"/>
          <a:ea typeface="CMU Sans Serif" panose="02000603000000000000" pitchFamily="2" charset="0"/>
          <a:cs typeface="Gill Sans SemiBold" panose="020B0502020104020203" pitchFamily="34" charset="-79"/>
        </a:defRPr>
      </a:lvl9pPr>
    </p:titleStyle>
    <p:bodyStyle>
      <a:lvl1pPr marL="228600" indent="-228600" algn="l" rtl="0" eaLnBrk="1" fontAlgn="base" hangingPunct="1">
        <a:spcBef>
          <a:spcPts val="1000"/>
        </a:spcBef>
        <a:spcAft>
          <a:spcPct val="0"/>
        </a:spcAft>
        <a:buClr>
          <a:srgbClr val="21306A"/>
        </a:buClr>
        <a:buFont typeface="Arial" panose="020B0604020202020204" pitchFamily="34" charset="0"/>
        <a:buChar char="•"/>
        <a:defRPr sz="2800" kern="1200">
          <a:solidFill>
            <a:schemeClr val="bg2">
              <a:lumMod val="10000"/>
            </a:schemeClr>
          </a:solidFill>
          <a:latin typeface="Gill Sans Light" panose="020B0302020104020203" pitchFamily="34" charset="-79"/>
          <a:ea typeface="CMU Sans Serif Medium" panose="02000603000000000000" pitchFamily="2" charset="0"/>
          <a:cs typeface="Gill Sans Light" panose="020B0302020104020203" pitchFamily="34" charset="-79"/>
        </a:defRPr>
      </a:lvl1pPr>
      <a:lvl2pPr marL="685800" indent="-228600" algn="l" rtl="0" eaLnBrk="1" fontAlgn="base" hangingPunct="1">
        <a:spcBef>
          <a:spcPts val="500"/>
        </a:spcBef>
        <a:spcAft>
          <a:spcPct val="0"/>
        </a:spcAft>
        <a:buClr>
          <a:srgbClr val="21306A"/>
        </a:buClr>
        <a:buFont typeface="Arial" panose="020B0604020202020204" pitchFamily="34" charset="0"/>
        <a:buChar char="•"/>
        <a:defRPr sz="2400" kern="1200">
          <a:solidFill>
            <a:schemeClr val="bg2">
              <a:lumMod val="10000"/>
            </a:schemeClr>
          </a:solidFill>
          <a:latin typeface="Gill Sans Light" panose="020B0302020104020203" pitchFamily="34" charset="-79"/>
          <a:ea typeface="CMU Sans Serif Medium" panose="02000603000000000000" pitchFamily="2" charset="0"/>
          <a:cs typeface="Gill Sans Light" panose="020B0302020104020203" pitchFamily="34" charset="-79"/>
        </a:defRPr>
      </a:lvl2pPr>
      <a:lvl3pPr marL="1143000" indent="-228600" algn="l" rtl="0" eaLnBrk="1" fontAlgn="base" hangingPunct="1">
        <a:spcBef>
          <a:spcPts val="500"/>
        </a:spcBef>
        <a:spcAft>
          <a:spcPct val="0"/>
        </a:spcAft>
        <a:buClr>
          <a:srgbClr val="21306A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10000"/>
            </a:schemeClr>
          </a:solidFill>
          <a:latin typeface="Gill Sans Light" panose="020B0302020104020203" pitchFamily="34" charset="-79"/>
          <a:ea typeface="CMU Sans Serif Medium" panose="02000603000000000000" pitchFamily="2" charset="0"/>
          <a:cs typeface="Gill Sans Light" panose="020B0302020104020203" pitchFamily="34" charset="-79"/>
        </a:defRPr>
      </a:lvl3pPr>
      <a:lvl4pPr marL="1600200" indent="-228600" algn="l" rtl="0" eaLnBrk="1" fontAlgn="base" hangingPunct="1">
        <a:spcBef>
          <a:spcPts val="500"/>
        </a:spcBef>
        <a:spcAft>
          <a:spcPct val="0"/>
        </a:spcAft>
        <a:buClr>
          <a:srgbClr val="21306A"/>
        </a:buClr>
        <a:buFont typeface="Arial" panose="020B0604020202020204" pitchFamily="34" charset="0"/>
        <a:buChar char="•"/>
        <a:defRPr kern="1200">
          <a:solidFill>
            <a:schemeClr val="bg2">
              <a:lumMod val="10000"/>
            </a:schemeClr>
          </a:solidFill>
          <a:latin typeface="Gill Sans Light" panose="020B0302020104020203" pitchFamily="34" charset="-79"/>
          <a:ea typeface="CMU Sans Serif Medium" panose="02000603000000000000" pitchFamily="2" charset="0"/>
          <a:cs typeface="Gill Sans Light" panose="020B0302020104020203" pitchFamily="34" charset="-79"/>
        </a:defRPr>
      </a:lvl4pPr>
      <a:lvl5pPr marL="2057400" indent="-228600" algn="l" rtl="0" eaLnBrk="1" fontAlgn="base" hangingPunct="1">
        <a:spcBef>
          <a:spcPts val="500"/>
        </a:spcBef>
        <a:spcAft>
          <a:spcPct val="0"/>
        </a:spcAft>
        <a:buClr>
          <a:srgbClr val="21306A"/>
        </a:buClr>
        <a:buFont typeface="Arial" panose="020B0604020202020204" pitchFamily="34" charset="0"/>
        <a:buChar char="•"/>
        <a:defRPr kern="1200">
          <a:solidFill>
            <a:schemeClr val="bg2">
              <a:lumMod val="10000"/>
            </a:schemeClr>
          </a:solidFill>
          <a:latin typeface="Gill Sans Light" panose="020B0302020104020203" pitchFamily="34" charset="-79"/>
          <a:ea typeface="CMU Sans Serif Medium" panose="02000603000000000000" pitchFamily="2" charset="0"/>
          <a:cs typeface="Gill Sans Light" panose="020B03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cs.duke.edu/courses/spring16/compsci590.4/" TargetMode="External"/><Relationship Id="rId2" Type="http://schemas.openxmlformats.org/officeDocument/2006/relationships/hyperlink" Target="https://ocw.mit.edu/courses/electrical-engineering-and-computer-science/6-254-game-theory-with-engineering-applications-spring-2010/index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A81D-E09A-FD43-A642-B33863D66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ECE700.07: Game Theory with</a:t>
            </a:r>
            <a:br>
              <a:rPr lang="en-US" dirty="0"/>
            </a:br>
            <a:r>
              <a:rPr lang="en-US" dirty="0"/>
              <a:t>Engineering Applications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33B03B-EFD1-7145-A11D-441F9D708B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Seyed Majid Zahedi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934A0-9477-904D-8E86-D615AADE45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Lecture 2: Preferences and Utilities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AC8EBE-4575-A342-8315-A46FCADF69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3722" b="15112"/>
          <a:stretch/>
        </p:blipFill>
        <p:spPr>
          <a:xfrm>
            <a:off x="4831411" y="5215564"/>
            <a:ext cx="2736000" cy="1263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488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538453D-A71A-2242-A04C-E71437C644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Risk Attitudes (revisited)</a:t>
            </a:r>
            <a:endParaRPr lang="en-US" altLang="en-US" sz="4000" dirty="0">
              <a:solidFill>
                <a:schemeClr val="tx1"/>
              </a:solidFill>
            </a:endParaRPr>
          </a:p>
        </p:txBody>
      </p:sp>
      <p:sp>
        <p:nvSpPr>
          <p:cNvPr id="6155" name="Rectangle 11">
            <a:extLst>
              <a:ext uri="{FF2B5EF4-FFF2-40B4-BE49-F238E27FC236}">
                <a16:creationId xmlns:a16="http://schemas.microsoft.com/office/drawing/2014/main" id="{FA2FA94B-B682-3F45-8839-343B44CFDC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4114142"/>
            <a:ext cx="10515600" cy="2062821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8000"/>
                </a:solidFill>
              </a:rPr>
              <a:t>Green</a:t>
            </a:r>
            <a:r>
              <a:rPr lang="en-US" altLang="en-US" dirty="0"/>
              <a:t> has decreasing marginal utility </a:t>
            </a:r>
            <a:r>
              <a:rPr lang="en-US" altLang="en-US" dirty="0">
                <a:cs typeface="Arial" panose="020B0604020202020204" pitchFamily="34" charset="0"/>
              </a:rPr>
              <a:t>→ </a:t>
            </a:r>
            <a:r>
              <a:rPr lang="en-US" altLang="en-US" dirty="0"/>
              <a:t>risk-averse</a:t>
            </a:r>
          </a:p>
          <a:p>
            <a:pPr eaLnBrk="1" hangingPunct="1"/>
            <a:r>
              <a:rPr lang="en-US" altLang="en-US" dirty="0">
                <a:solidFill>
                  <a:schemeClr val="accent1">
                    <a:lumMod val="75000"/>
                  </a:schemeClr>
                </a:solidFill>
              </a:rPr>
              <a:t>Blue</a:t>
            </a:r>
            <a:r>
              <a:rPr lang="en-US" altLang="en-US" dirty="0"/>
              <a:t> has constant marginal utility </a:t>
            </a:r>
            <a:r>
              <a:rPr lang="en-US" altLang="en-US" dirty="0">
                <a:cs typeface="Arial" panose="020B0604020202020204" pitchFamily="34" charset="0"/>
              </a:rPr>
              <a:t>→ </a:t>
            </a:r>
            <a:r>
              <a:rPr lang="en-US" altLang="en-US" dirty="0"/>
              <a:t>risk-neutral</a:t>
            </a:r>
          </a:p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Red</a:t>
            </a:r>
            <a:r>
              <a:rPr lang="en-US" altLang="en-US" dirty="0"/>
              <a:t> has increasing marginal utility </a:t>
            </a:r>
            <a:r>
              <a:rPr lang="en-US" altLang="en-US" dirty="0">
                <a:cs typeface="Arial" panose="020B0604020202020204" pitchFamily="34" charset="0"/>
              </a:rPr>
              <a:t>→ </a:t>
            </a:r>
            <a:r>
              <a:rPr lang="en-US" altLang="en-US" dirty="0"/>
              <a:t>risk-seeking</a:t>
            </a:r>
          </a:p>
          <a:p>
            <a:pPr eaLnBrk="1" hangingPunct="1"/>
            <a:r>
              <a:rPr lang="en-US" altLang="en-US" dirty="0">
                <a:solidFill>
                  <a:schemeClr val="bg1">
                    <a:lumMod val="65000"/>
                  </a:schemeClr>
                </a:solidFill>
              </a:rPr>
              <a:t>Grey</a:t>
            </a:r>
            <a:r>
              <a:rPr lang="en-US" altLang="en-US" dirty="0">
                <a:solidFill>
                  <a:schemeClr val="bg2"/>
                </a:solidFill>
              </a:rPr>
              <a:t> </a:t>
            </a:r>
            <a:r>
              <a:rPr lang="en-US" altLang="en-US" dirty="0">
                <a:cs typeface="Arial" panose="020B0604020202020204" pitchFamily="34" charset="0"/>
              </a:rPr>
              <a:t>neither </a:t>
            </a:r>
            <a:r>
              <a:rPr lang="en-US" altLang="en-US" dirty="0"/>
              <a:t>risk-averse (everywhere) nor risk-seeking (everywhere)</a:t>
            </a:r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152A294F-72DF-B243-AD5B-91C566FD8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7958" y="1534093"/>
            <a:ext cx="6110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utility</a:t>
            </a:r>
            <a:endParaRPr lang="en-US" altLang="en-US" dirty="0">
              <a:latin typeface="Gill Sans Light" panose="020B0302020104020203" pitchFamily="34" charset="-79"/>
              <a:cs typeface="Gill Sans Light" panose="020B0302020104020203" pitchFamily="34" charset="-79"/>
            </a:endParaRPr>
          </a:p>
        </p:txBody>
      </p:sp>
      <p:sp>
        <p:nvSpPr>
          <p:cNvPr id="6150" name="Freeform 6">
            <a:extLst>
              <a:ext uri="{FF2B5EF4-FFF2-40B4-BE49-F238E27FC236}">
                <a16:creationId xmlns:a16="http://schemas.microsoft.com/office/drawing/2014/main" id="{1A4C4843-C492-264D-BA5B-80FE89623137}"/>
              </a:ext>
            </a:extLst>
          </p:cNvPr>
          <p:cNvSpPr>
            <a:spLocks/>
          </p:cNvSpPr>
          <p:nvPr/>
        </p:nvSpPr>
        <p:spPr bwMode="auto">
          <a:xfrm>
            <a:off x="4710816" y="2134392"/>
            <a:ext cx="2632253" cy="1608598"/>
          </a:xfrm>
          <a:custGeom>
            <a:avLst/>
            <a:gdLst>
              <a:gd name="T0" fmla="*/ 0 w 2592"/>
              <a:gd name="T1" fmla="*/ 1584 h 1584"/>
              <a:gd name="T2" fmla="*/ 96 w 2592"/>
              <a:gd name="T3" fmla="*/ 1248 h 1584"/>
              <a:gd name="T4" fmla="*/ 288 w 2592"/>
              <a:gd name="T5" fmla="*/ 912 h 1584"/>
              <a:gd name="T6" fmla="*/ 624 w 2592"/>
              <a:gd name="T7" fmla="*/ 576 h 1584"/>
              <a:gd name="T8" fmla="*/ 1056 w 2592"/>
              <a:gd name="T9" fmla="*/ 336 h 1584"/>
              <a:gd name="T10" fmla="*/ 1632 w 2592"/>
              <a:gd name="T11" fmla="*/ 144 h 1584"/>
              <a:gd name="T12" fmla="*/ 2112 w 2592"/>
              <a:gd name="T13" fmla="*/ 48 h 1584"/>
              <a:gd name="T14" fmla="*/ 2592 w 2592"/>
              <a:gd name="T15" fmla="*/ 0 h 15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92"/>
              <a:gd name="T25" fmla="*/ 0 h 1584"/>
              <a:gd name="T26" fmla="*/ 2592 w 2592"/>
              <a:gd name="T27" fmla="*/ 1584 h 15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92" h="1584">
                <a:moveTo>
                  <a:pt x="0" y="1584"/>
                </a:moveTo>
                <a:cubicBezTo>
                  <a:pt x="24" y="1472"/>
                  <a:pt x="48" y="1360"/>
                  <a:pt x="96" y="1248"/>
                </a:cubicBezTo>
                <a:cubicBezTo>
                  <a:pt x="144" y="1136"/>
                  <a:pt x="200" y="1024"/>
                  <a:pt x="288" y="912"/>
                </a:cubicBezTo>
                <a:cubicBezTo>
                  <a:pt x="376" y="800"/>
                  <a:pt x="496" y="672"/>
                  <a:pt x="624" y="576"/>
                </a:cubicBezTo>
                <a:cubicBezTo>
                  <a:pt x="752" y="480"/>
                  <a:pt x="888" y="408"/>
                  <a:pt x="1056" y="336"/>
                </a:cubicBezTo>
                <a:cubicBezTo>
                  <a:pt x="1224" y="264"/>
                  <a:pt x="1456" y="192"/>
                  <a:pt x="1632" y="144"/>
                </a:cubicBezTo>
                <a:cubicBezTo>
                  <a:pt x="1808" y="96"/>
                  <a:pt x="1952" y="72"/>
                  <a:pt x="2112" y="48"/>
                </a:cubicBezTo>
                <a:cubicBezTo>
                  <a:pt x="2272" y="24"/>
                  <a:pt x="2512" y="8"/>
                  <a:pt x="2592" y="0"/>
                </a:cubicBezTo>
              </a:path>
            </a:pathLst>
          </a:custGeom>
          <a:noFill/>
          <a:ln w="38100" cap="flat" cmpd="sng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D911A9C7-F4FF-AB48-94E1-0AE06C47A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8052" y="3560173"/>
            <a:ext cx="737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dirty="0">
                <a:latin typeface="Gill Sans Light" panose="020B0302020104020203" pitchFamily="34" charset="-79"/>
                <a:cs typeface="Gill Sans Light" panose="020B0302020104020203" pitchFamily="34" charset="-79"/>
              </a:rPr>
              <a:t>money</a:t>
            </a:r>
            <a:endParaRPr lang="en-US" altLang="en-US" dirty="0">
              <a:latin typeface="Gill Sans Light" panose="020B0302020104020203" pitchFamily="34" charset="-79"/>
              <a:cs typeface="Gill Sans Light" panose="020B0302020104020203" pitchFamily="34" charset="-79"/>
            </a:endParaRPr>
          </a:p>
        </p:txBody>
      </p:sp>
      <p:sp>
        <p:nvSpPr>
          <p:cNvPr id="6152" name="Line 8">
            <a:extLst>
              <a:ext uri="{FF2B5EF4-FFF2-40B4-BE49-F238E27FC236}">
                <a16:creationId xmlns:a16="http://schemas.microsoft.com/office/drawing/2014/main" id="{72154F05-99B9-6944-A135-EAABA69A94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31127" y="1784035"/>
            <a:ext cx="2632253" cy="1949816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Freeform 9">
            <a:extLst>
              <a:ext uri="{FF2B5EF4-FFF2-40B4-BE49-F238E27FC236}">
                <a16:creationId xmlns:a16="http://schemas.microsoft.com/office/drawing/2014/main" id="{09A3BFAF-6C53-B342-A0A8-AD079736998B}"/>
              </a:ext>
            </a:extLst>
          </p:cNvPr>
          <p:cNvSpPr>
            <a:spLocks/>
          </p:cNvSpPr>
          <p:nvPr/>
        </p:nvSpPr>
        <p:spPr bwMode="auto">
          <a:xfrm>
            <a:off x="4731127" y="1784035"/>
            <a:ext cx="2144799" cy="1949816"/>
          </a:xfrm>
          <a:custGeom>
            <a:avLst/>
            <a:gdLst>
              <a:gd name="T0" fmla="*/ 0 w 2112"/>
              <a:gd name="T1" fmla="*/ 1920 h 1920"/>
              <a:gd name="T2" fmla="*/ 960 w 2112"/>
              <a:gd name="T3" fmla="*/ 1776 h 1920"/>
              <a:gd name="T4" fmla="*/ 1776 w 2112"/>
              <a:gd name="T5" fmla="*/ 1296 h 1920"/>
              <a:gd name="T6" fmla="*/ 2112 w 2112"/>
              <a:gd name="T7" fmla="*/ 0 h 1920"/>
              <a:gd name="T8" fmla="*/ 0 60000 65536"/>
              <a:gd name="T9" fmla="*/ 0 60000 65536"/>
              <a:gd name="T10" fmla="*/ 0 60000 65536"/>
              <a:gd name="T11" fmla="*/ 0 60000 65536"/>
              <a:gd name="T12" fmla="*/ 0 w 2112"/>
              <a:gd name="T13" fmla="*/ 0 h 1920"/>
              <a:gd name="T14" fmla="*/ 2112 w 2112"/>
              <a:gd name="T15" fmla="*/ 1920 h 19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2" h="1920">
                <a:moveTo>
                  <a:pt x="0" y="1920"/>
                </a:moveTo>
                <a:cubicBezTo>
                  <a:pt x="332" y="1900"/>
                  <a:pt x="664" y="1880"/>
                  <a:pt x="960" y="1776"/>
                </a:cubicBezTo>
                <a:cubicBezTo>
                  <a:pt x="1256" y="1672"/>
                  <a:pt x="1584" y="1592"/>
                  <a:pt x="1776" y="1296"/>
                </a:cubicBezTo>
                <a:cubicBezTo>
                  <a:pt x="1968" y="1000"/>
                  <a:pt x="2040" y="500"/>
                  <a:pt x="2112" y="0"/>
                </a:cubicBez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Freeform 10">
            <a:extLst>
              <a:ext uri="{FF2B5EF4-FFF2-40B4-BE49-F238E27FC236}">
                <a16:creationId xmlns:a16="http://schemas.microsoft.com/office/drawing/2014/main" id="{5F4DEE9E-5F7E-9342-ABFC-AFFDC7C42B38}"/>
              </a:ext>
            </a:extLst>
          </p:cNvPr>
          <p:cNvSpPr>
            <a:spLocks/>
          </p:cNvSpPr>
          <p:nvPr/>
        </p:nvSpPr>
        <p:spPr bwMode="auto">
          <a:xfrm>
            <a:off x="4682381" y="1962768"/>
            <a:ext cx="2680999" cy="1771083"/>
          </a:xfrm>
          <a:custGeom>
            <a:avLst/>
            <a:gdLst>
              <a:gd name="T0" fmla="*/ 0 w 2640"/>
              <a:gd name="T1" fmla="*/ 1744 h 1744"/>
              <a:gd name="T2" fmla="*/ 1248 w 2640"/>
              <a:gd name="T3" fmla="*/ 1264 h 1744"/>
              <a:gd name="T4" fmla="*/ 1632 w 2640"/>
              <a:gd name="T5" fmla="*/ 208 h 1744"/>
              <a:gd name="T6" fmla="*/ 2640 w 2640"/>
              <a:gd name="T7" fmla="*/ 16 h 1744"/>
              <a:gd name="T8" fmla="*/ 0 60000 65536"/>
              <a:gd name="T9" fmla="*/ 0 60000 65536"/>
              <a:gd name="T10" fmla="*/ 0 60000 65536"/>
              <a:gd name="T11" fmla="*/ 0 60000 65536"/>
              <a:gd name="T12" fmla="*/ 0 w 2640"/>
              <a:gd name="T13" fmla="*/ 0 h 1744"/>
              <a:gd name="T14" fmla="*/ 2640 w 2640"/>
              <a:gd name="T15" fmla="*/ 1744 h 17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40" h="1744">
                <a:moveTo>
                  <a:pt x="0" y="1744"/>
                </a:moveTo>
                <a:cubicBezTo>
                  <a:pt x="488" y="1632"/>
                  <a:pt x="976" y="1520"/>
                  <a:pt x="1248" y="1264"/>
                </a:cubicBezTo>
                <a:cubicBezTo>
                  <a:pt x="1520" y="1008"/>
                  <a:pt x="1400" y="416"/>
                  <a:pt x="1632" y="208"/>
                </a:cubicBezTo>
                <a:cubicBezTo>
                  <a:pt x="1864" y="0"/>
                  <a:pt x="2252" y="8"/>
                  <a:pt x="2640" y="16"/>
                </a:cubicBezTo>
              </a:path>
            </a:pathLst>
          </a:custGeom>
          <a:noFill/>
          <a:ln w="38100" cap="flat" cmpd="sng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6147" name="Line 3">
            <a:extLst>
              <a:ext uri="{FF2B5EF4-FFF2-40B4-BE49-F238E27FC236}">
                <a16:creationId xmlns:a16="http://schemas.microsoft.com/office/drawing/2014/main" id="{C47A30B4-3453-414B-8AC4-1322EB49E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0816" y="1890665"/>
            <a:ext cx="0" cy="1852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D6516184-4875-374D-A64F-5707327146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0816" y="3742990"/>
            <a:ext cx="277849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5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 uiExpand="1" build="p"/>
      <p:bldP spid="6150" grpId="0" animBg="1"/>
      <p:bldP spid="6152" grpId="0" animBg="1"/>
      <p:bldP spid="6153" grpId="0" animBg="1"/>
      <p:bldP spid="61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8DCAF-888B-BB48-A894-093CD389F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87D91F-D33A-5A4C-A6D7-14CCAFEE3E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80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053D8-2FB0-EC42-B13D-CE38D199B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859C8-2AB8-E642-B38E-A8EBAA247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lecture is a slightly modified version of ones prepared by</a:t>
            </a:r>
          </a:p>
          <a:p>
            <a:pPr lvl="1"/>
            <a:r>
              <a:rPr lang="en-US" dirty="0" err="1"/>
              <a:t>Asu</a:t>
            </a:r>
            <a:r>
              <a:rPr lang="en-US" dirty="0"/>
              <a:t> </a:t>
            </a:r>
            <a:r>
              <a:rPr lang="en-US" dirty="0" err="1"/>
              <a:t>Ozdaglar</a:t>
            </a:r>
            <a:r>
              <a:rPr lang="en-US" dirty="0"/>
              <a:t> [</a:t>
            </a:r>
            <a:r>
              <a:rPr lang="en-US" dirty="0">
                <a:hlinkClick r:id="rId2"/>
              </a:rPr>
              <a:t>MIT 6.254</a:t>
            </a:r>
            <a:r>
              <a:rPr lang="en-US" dirty="0"/>
              <a:t>]</a:t>
            </a:r>
          </a:p>
          <a:p>
            <a:pPr lvl="1"/>
            <a:r>
              <a:rPr lang="en-US" dirty="0"/>
              <a:t>Vincent </a:t>
            </a:r>
            <a:r>
              <a:rPr lang="en-US" dirty="0" err="1"/>
              <a:t>Conitzer</a:t>
            </a:r>
            <a:r>
              <a:rPr lang="en-US" dirty="0"/>
              <a:t> [</a:t>
            </a:r>
            <a:r>
              <a:rPr lang="en-US" dirty="0">
                <a:hlinkClick r:id="rId3"/>
              </a:rPr>
              <a:t>Duke CPS 590.4</a:t>
            </a:r>
            <a:r>
              <a:rPr lang="en-US" dirty="0"/>
              <a:t>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64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F5C3-81E9-E942-85E1-9D4302CD4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69DA7-49D7-034E-A42E-52E805DFF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Ordinal preferences</a:t>
            </a:r>
          </a:p>
          <a:p>
            <a:r>
              <a:rPr lang="en-CA" dirty="0"/>
              <a:t>Axioms of rational behavior</a:t>
            </a:r>
          </a:p>
          <a:p>
            <a:r>
              <a:rPr lang="en-CA" dirty="0"/>
              <a:t>Utility theorem</a:t>
            </a:r>
          </a:p>
          <a:p>
            <a:r>
              <a:rPr lang="en-CA" dirty="0"/>
              <a:t>Risk attitudes</a:t>
            </a:r>
          </a:p>
          <a:p>
            <a:endParaRPr lang="en-CA" dirty="0"/>
          </a:p>
          <a:p>
            <a:r>
              <a:rPr lang="en-CA" dirty="0"/>
              <a:t>Readings</a:t>
            </a:r>
          </a:p>
          <a:p>
            <a:pPr lvl="1"/>
            <a:r>
              <a:rPr lang="en-CA" dirty="0"/>
              <a:t>MAS Sec. 3.1</a:t>
            </a:r>
          </a:p>
        </p:txBody>
      </p:sp>
    </p:spTree>
    <p:extLst>
      <p:ext uri="{BB962C8B-B14F-4D97-AF65-F5344CB8AC3E}">
        <p14:creationId xmlns:p14="http://schemas.microsoft.com/office/powerpoint/2010/main" val="4159240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7919C-80D6-F64F-BA76-12C00A253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Ordinal Preferences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6AA8CA-6A3F-694C-AFC1-68E2897C95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CA" dirty="0"/>
                  <a:t>Agents</a:t>
                </a:r>
                <a:r>
                  <a:rPr lang="en-CA" b="1" dirty="0">
                    <a:solidFill>
                      <a:srgbClr val="C00000"/>
                    </a:solidFill>
                  </a:rPr>
                  <a:t> </a:t>
                </a:r>
                <a:r>
                  <a:rPr lang="en-CA" dirty="0">
                    <a:solidFill>
                      <a:srgbClr val="FF0000"/>
                    </a:solidFill>
                  </a:rPr>
                  <a:t>rank</a:t>
                </a:r>
                <a:r>
                  <a:rPr lang="en-CA" b="1" dirty="0">
                    <a:solidFill>
                      <a:srgbClr val="C00000"/>
                    </a:solidFill>
                  </a:rPr>
                  <a:t> </a:t>
                </a:r>
                <a:r>
                  <a:rPr lang="en-CA" dirty="0"/>
                  <a:t>outcomes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CA" dirty="0">
                    <a:ea typeface="Cambria Math" panose="02040503050406030204" pitchFamily="18" charset="0"/>
                  </a:rPr>
                  <a:t>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/>
                  <a:t> b means agent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CA" dirty="0"/>
                  <a:t> strictly prefers a to b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CA" dirty="0"/>
                  <a:t>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/>
                  <a:t> b means agent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prefers a to b (a is at least as good as b)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en-CA" dirty="0"/>
                  <a:t>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CA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~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CA" dirty="0"/>
                  <a:t> b means agent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dirty="0"/>
                  <a:t>is indifferent between a and b</a:t>
                </a:r>
              </a:p>
              <a:p>
                <a:pPr>
                  <a:lnSpc>
                    <a:spcPct val="150000"/>
                  </a:lnSpc>
                </a:pPr>
                <a:r>
                  <a:rPr lang="en-CA" dirty="0">
                    <a:solidFill>
                      <a:srgbClr val="FF0000"/>
                    </a:solidFill>
                  </a:rPr>
                  <a:t>Lottery</a:t>
                </a:r>
                <a:r>
                  <a:rPr lang="en-CA" dirty="0"/>
                  <a:t>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CA" dirty="0"/>
                  <a:t> defines </a:t>
                </a:r>
                <a:r>
                  <a:rPr lang="en-CA" dirty="0">
                    <a:solidFill>
                      <a:srgbClr val="FF0000"/>
                    </a:solidFill>
                  </a:rPr>
                  <a:t>probability distribution </a:t>
                </a:r>
                <a:r>
                  <a:rPr lang="en-CA" dirty="0"/>
                  <a:t>over outcomes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</m:oMath>
                </a14:m>
                <a:endParaRPr lang="en-CA" dirty="0"/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b>
                        </m:sSub>
                      </m:e>
                    </m:d>
                  </m:oMath>
                </a14:m>
                <a:endParaRPr lang="en-CA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56AA8CA-6A3F-694C-AFC1-68E2897C95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444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D5F46-BF11-1844-AB3D-AADC95A5E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Axioms of Rational Decision Making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5ECAD9-B256-7B45-9078-39A9F21544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Completeness</a:t>
                </a:r>
              </a:p>
              <a:p>
                <a:pPr lvl="1"/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either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Transitivity</a:t>
                </a:r>
              </a:p>
              <a:p>
                <a:pPr lvl="1"/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r>
                  <a:rPr lang="en-CA" dirty="0">
                    <a:solidFill>
                      <a:srgbClr val="FF0000"/>
                    </a:solidFill>
                  </a:rPr>
                  <a:t>Independence of irrelevant alternatives</a:t>
                </a:r>
              </a:p>
              <a:p>
                <a:pPr lvl="1"/>
                <a:r>
                  <a:rPr lang="en-CA" dirty="0"/>
                  <a:t>For every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CA" dirty="0"/>
                  <a:t>,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CA" dirty="0"/>
                  <a:t>,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CA" dirty="0"/>
                  <a:t>, and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CA" dirty="0"/>
                  <a:t>, </a:t>
                </a:r>
                <a14:m>
                  <m:oMath xmlns:m="http://schemas.openxmlformats.org/officeDocument/2006/math">
                    <m:r>
                      <a:rPr lang="en-CA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if and only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+(1–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𝑝𝐵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+(1–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r>
                  <a:rPr lang="en-US" dirty="0">
                    <a:solidFill>
                      <a:srgbClr val="FF0000"/>
                    </a:solidFill>
                  </a:rPr>
                  <a:t>Continuity</a:t>
                </a:r>
              </a:p>
              <a:p>
                <a:pPr lvl="1"/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≿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+(1–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5ECAD9-B256-7B45-9078-39A9F21544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1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30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84969-122C-9A47-BB79-81026AF18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von Neumann-Morgenstern Utility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636BC6-65B5-9F43-9B6E-2E316693398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A" dirty="0"/>
                  <a:t>If all axioms are satisfied, then there exists function </a:t>
                </a:r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ℒ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⟼</m:t>
                    </m:r>
                    <m:r>
                      <a:rPr lang="en-US" smtClean="0"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dirty="0"/>
                  <a:t> such that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dirty="0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dirty="0" smtClean="0">
                                <a:latin typeface="Cambria Math" panose="02040503050406030204" pitchFamily="18" charset="0"/>
                              </a:rPr>
                              <m:t>𝑜</m:t>
                            </m:r>
                          </m:e>
                          <m:sub>
                            <m:r>
                              <a:rPr lang="en-US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CA" dirty="0"/>
                  <a:t> if and only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mtClean="0">
                        <a:latin typeface="Cambria Math" panose="02040503050406030204" pitchFamily="18" charset="0"/>
                      </a:rPr>
                      <m:t>≽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mtClea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mtClean="0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en-US" smtClea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𝑢</m:t>
                        </m:r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𝑜</m:t>
                                </m:r>
                              </m:e>
                              <m:sub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nary>
                  </m:oMath>
                </a14:m>
                <a:endParaRPr lang="en-CA" dirty="0"/>
              </a:p>
              <a:p>
                <a:r>
                  <a:rPr lang="en-CA" dirty="0"/>
                  <a:t>Such function is called </a:t>
                </a:r>
                <a:r>
                  <a:rPr lang="en-CA" dirty="0">
                    <a:solidFill>
                      <a:srgbClr val="FF0000"/>
                    </a:solidFill>
                  </a:rPr>
                  <a:t>utility function</a:t>
                </a:r>
              </a:p>
              <a:p>
                <a:r>
                  <a:rPr lang="en-US" altLang="en-US" dirty="0"/>
                  <a:t>What are units?</a:t>
                </a:r>
              </a:p>
              <a:p>
                <a:pPr lvl="1"/>
                <a:r>
                  <a:rPr lang="en-US" altLang="en-US" dirty="0"/>
                  <a:t>Doesn’t really matter</a:t>
                </a:r>
              </a:p>
              <a:p>
                <a:pPr lvl="1"/>
                <a:r>
                  <a:rPr lang="en-US" altLang="en-US" dirty="0"/>
                  <a:t>Replacing </a:t>
                </a:r>
                <a14:m>
                  <m:oMath xmlns:m="http://schemas.openxmlformats.org/officeDocument/2006/math">
                    <m:r>
                      <a:rPr lang="en-US" altLang="en-US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en-US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altLang="en-US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</m:d>
                    <m:r>
                      <a:rPr lang="en-US" alt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𝑏𝑢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𝑜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dirty="0"/>
                  <a:t>, doesn’t change agent’s preference</a:t>
                </a:r>
              </a:p>
              <a:p>
                <a:r>
                  <a:rPr lang="en-US" altLang="en-US" dirty="0">
                    <a:solidFill>
                      <a:srgbClr val="FF0000"/>
                    </a:solidFill>
                  </a:rPr>
                  <a:t>Conversely</a:t>
                </a:r>
                <a:r>
                  <a:rPr lang="en-US" altLang="en-US" dirty="0"/>
                  <a:t>, agents maximizing expectation of a function obey axioms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636BC6-65B5-9F43-9B6E-2E316693398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1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893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02884-FBB4-CA41-8F6B-91BFF663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People “Rational” Decision Makers?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3AF51-825E-7944-83B2-E473F23AF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Which one do you prefer? </a:t>
            </a:r>
          </a:p>
          <a:p>
            <a:pPr lvl="1"/>
            <a:r>
              <a:rPr lang="en-US" altLang="en-US" dirty="0"/>
              <a:t>Lottery ticket that pays out $10 with prob 0.5 and $0 otherwise</a:t>
            </a:r>
          </a:p>
          <a:p>
            <a:pPr lvl="1"/>
            <a:r>
              <a:rPr lang="en-US" altLang="en-US" dirty="0"/>
              <a:t>Lottery ticket that pays out $3 with prob 1</a:t>
            </a:r>
          </a:p>
          <a:p>
            <a:r>
              <a:rPr lang="en-US" altLang="en-US" dirty="0"/>
              <a:t>How about these?</a:t>
            </a:r>
          </a:p>
          <a:p>
            <a:pPr lvl="1"/>
            <a:r>
              <a:rPr lang="en-US" altLang="en-US" dirty="0"/>
              <a:t>Lottery ticket that pays out $100,000,000 with prob 0.5 and $0 otherwise</a:t>
            </a:r>
          </a:p>
          <a:p>
            <a:pPr lvl="1"/>
            <a:r>
              <a:rPr lang="en-US" altLang="en-US" dirty="0"/>
              <a:t>Lottery ticket that pays out $30,000,000 with prob 1</a:t>
            </a:r>
          </a:p>
          <a:p>
            <a:r>
              <a:rPr lang="en-US" altLang="en-US" dirty="0"/>
              <a:t>Usually, people do not simply go by expected value</a:t>
            </a:r>
          </a:p>
        </p:txBody>
      </p:sp>
    </p:spTree>
    <p:extLst>
      <p:ext uri="{BB962C8B-B14F-4D97-AF65-F5344CB8AC3E}">
        <p14:creationId xmlns:p14="http://schemas.microsoft.com/office/powerpoint/2010/main" val="129271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35A8C-9096-3D41-B653-0626E04C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Uncertainty and Risk Attitudes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041F9-8D4E-EE47-9E95-B4528925D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chemeClr val="bg2">
                    <a:lumMod val="25000"/>
                  </a:schemeClr>
                </a:solidFill>
              </a:rPr>
              <a:t>Risk-neutral</a:t>
            </a:r>
            <a:r>
              <a:rPr lang="en-US" altLang="en-US" dirty="0"/>
              <a:t> agent cares about expected value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rgbClr val="008000"/>
                </a:solidFill>
              </a:rPr>
              <a:t>Risk-averse</a:t>
            </a:r>
            <a:r>
              <a:rPr lang="en-US" altLang="en-US" dirty="0"/>
              <a:t> agent prefers expected value of lottery to the lottery ticket</a:t>
            </a:r>
          </a:p>
          <a:p>
            <a:pPr lvl="1">
              <a:lnSpc>
                <a:spcPct val="150000"/>
              </a:lnSpc>
            </a:pPr>
            <a:r>
              <a:rPr lang="en-US" altLang="en-US" dirty="0"/>
              <a:t>Most of people are this way</a:t>
            </a:r>
          </a:p>
          <a:p>
            <a:pPr>
              <a:lnSpc>
                <a:spcPct val="150000"/>
              </a:lnSpc>
            </a:pPr>
            <a:r>
              <a:rPr lang="en-US" altLang="en-US" dirty="0">
                <a:solidFill>
                  <a:srgbClr val="C00000"/>
                </a:solidFill>
              </a:rPr>
              <a:t>Risk-seeking</a:t>
            </a:r>
            <a:r>
              <a:rPr lang="en-US" altLang="en-US" dirty="0"/>
              <a:t> agent prefers lottery ticket to expected value of the lottery</a:t>
            </a:r>
          </a:p>
        </p:txBody>
      </p:sp>
    </p:spTree>
    <p:extLst>
      <p:ext uri="{BB962C8B-B14F-4D97-AF65-F5344CB8AC3E}">
        <p14:creationId xmlns:p14="http://schemas.microsoft.com/office/powerpoint/2010/main" val="408575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72F8A18-F8DB-144A-BA60-8208788A7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CA5F9A6-BFB6-6B4E-9632-1082B059C8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Typically, at some point, having one more dollar does not make people much happier (</a:t>
            </a:r>
            <a:r>
              <a:rPr lang="en-US" altLang="en-US" dirty="0">
                <a:solidFill>
                  <a:srgbClr val="008000"/>
                </a:solidFill>
              </a:rPr>
              <a:t>decreasing marginal utility</a:t>
            </a:r>
            <a:r>
              <a:rPr lang="en-US" altLang="en-US" dirty="0"/>
              <a:t>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5CE80FF-77A3-1249-95F5-C524F54DCD8D}"/>
              </a:ext>
            </a:extLst>
          </p:cNvPr>
          <p:cNvGrpSpPr/>
          <p:nvPr/>
        </p:nvGrpSpPr>
        <p:grpSpPr>
          <a:xfrm>
            <a:off x="1398270" y="2559845"/>
            <a:ext cx="8401565" cy="3691175"/>
            <a:chOff x="1398270" y="2559845"/>
            <a:chExt cx="8401565" cy="3691175"/>
          </a:xfrm>
        </p:grpSpPr>
        <p:sp>
          <p:nvSpPr>
            <p:cNvPr id="4101" name="Line 5">
              <a:extLst>
                <a:ext uri="{FF2B5EF4-FFF2-40B4-BE49-F238E27FC236}">
                  <a16:creationId xmlns:a16="http://schemas.microsoft.com/office/drawing/2014/main" id="{EA4DAC1F-5608-7C41-918A-58D24C198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050" y="5867400"/>
              <a:ext cx="434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>
              <a:extLst>
                <a:ext uri="{FF2B5EF4-FFF2-40B4-BE49-F238E27FC236}">
                  <a16:creationId xmlns:a16="http://schemas.microsoft.com/office/drawing/2014/main" id="{87331537-2847-9942-8148-A8CB949BC9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050" y="3352800"/>
              <a:ext cx="4114800" cy="2514600"/>
            </a:xfrm>
            <a:custGeom>
              <a:avLst/>
              <a:gdLst>
                <a:gd name="T0" fmla="*/ 0 w 2592"/>
                <a:gd name="T1" fmla="*/ 1584 h 1584"/>
                <a:gd name="T2" fmla="*/ 96 w 2592"/>
                <a:gd name="T3" fmla="*/ 1248 h 1584"/>
                <a:gd name="T4" fmla="*/ 288 w 2592"/>
                <a:gd name="T5" fmla="*/ 912 h 1584"/>
                <a:gd name="T6" fmla="*/ 624 w 2592"/>
                <a:gd name="T7" fmla="*/ 576 h 1584"/>
                <a:gd name="T8" fmla="*/ 1056 w 2592"/>
                <a:gd name="T9" fmla="*/ 336 h 1584"/>
                <a:gd name="T10" fmla="*/ 1632 w 2592"/>
                <a:gd name="T11" fmla="*/ 144 h 1584"/>
                <a:gd name="T12" fmla="*/ 2112 w 2592"/>
                <a:gd name="T13" fmla="*/ 48 h 1584"/>
                <a:gd name="T14" fmla="*/ 2592 w 2592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1584"/>
                <a:gd name="T26" fmla="*/ 2592 w 2592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1584">
                  <a:moveTo>
                    <a:pt x="0" y="1584"/>
                  </a:moveTo>
                  <a:cubicBezTo>
                    <a:pt x="24" y="1472"/>
                    <a:pt x="48" y="1360"/>
                    <a:pt x="96" y="1248"/>
                  </a:cubicBezTo>
                  <a:cubicBezTo>
                    <a:pt x="144" y="1136"/>
                    <a:pt x="200" y="1024"/>
                    <a:pt x="288" y="912"/>
                  </a:cubicBezTo>
                  <a:cubicBezTo>
                    <a:pt x="376" y="800"/>
                    <a:pt x="496" y="672"/>
                    <a:pt x="624" y="576"/>
                  </a:cubicBezTo>
                  <a:cubicBezTo>
                    <a:pt x="752" y="480"/>
                    <a:pt x="888" y="408"/>
                    <a:pt x="1056" y="336"/>
                  </a:cubicBezTo>
                  <a:cubicBezTo>
                    <a:pt x="1224" y="264"/>
                    <a:pt x="1456" y="192"/>
                    <a:pt x="1632" y="144"/>
                  </a:cubicBezTo>
                  <a:cubicBezTo>
                    <a:pt x="1808" y="96"/>
                    <a:pt x="1952" y="72"/>
                    <a:pt x="2112" y="48"/>
                  </a:cubicBezTo>
                  <a:cubicBezTo>
                    <a:pt x="2272" y="24"/>
                    <a:pt x="2512" y="8"/>
                    <a:pt x="2592" y="0"/>
                  </a:cubicBez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Text Box 8">
              <a:extLst>
                <a:ext uri="{FF2B5EF4-FFF2-40B4-BE49-F238E27FC236}">
                  <a16:creationId xmlns:a16="http://schemas.microsoft.com/office/drawing/2014/main" id="{7B07F8F9-DC1C-DF40-A61B-DE30EE074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91600" y="5684043"/>
              <a:ext cx="80823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money</a:t>
              </a:r>
            </a:p>
          </p:txBody>
        </p:sp>
        <p:sp>
          <p:nvSpPr>
            <p:cNvPr id="4105" name="Text Box 9">
              <a:extLst>
                <a:ext uri="{FF2B5EF4-FFF2-40B4-BE49-F238E27FC236}">
                  <a16:creationId xmlns:a16="http://schemas.microsoft.com/office/drawing/2014/main" id="{738D31E6-67EB-2340-822F-9BEC2C815C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8975" y="5881688"/>
              <a:ext cx="65114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$200</a:t>
              </a:r>
            </a:p>
          </p:txBody>
        </p:sp>
        <p:sp>
          <p:nvSpPr>
            <p:cNvPr id="4106" name="Text Box 10">
              <a:extLst>
                <a:ext uri="{FF2B5EF4-FFF2-40B4-BE49-F238E27FC236}">
                  <a16:creationId xmlns:a16="http://schemas.microsoft.com/office/drawing/2014/main" id="{60F8A84D-383B-BC4B-9BA2-A4B4768062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5881688"/>
              <a:ext cx="7665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$1400</a:t>
              </a:r>
            </a:p>
          </p:txBody>
        </p:sp>
        <p:sp>
          <p:nvSpPr>
            <p:cNvPr id="4107" name="Text Box 11">
              <a:extLst>
                <a:ext uri="{FF2B5EF4-FFF2-40B4-BE49-F238E27FC236}">
                  <a16:creationId xmlns:a16="http://schemas.microsoft.com/office/drawing/2014/main" id="{A596797E-0CEB-2C4F-B2E5-E0EA35C6F7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2450" y="5881688"/>
              <a:ext cx="7665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$5000</a:t>
              </a:r>
            </a:p>
          </p:txBody>
        </p:sp>
        <p:sp>
          <p:nvSpPr>
            <p:cNvPr id="4108" name="Text Box 12">
              <a:extLst>
                <a:ext uri="{FF2B5EF4-FFF2-40B4-BE49-F238E27FC236}">
                  <a16:creationId xmlns:a16="http://schemas.microsoft.com/office/drawing/2014/main" id="{469A43A0-8D48-8942-8774-BDCEF35AE6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55470" y="4876801"/>
              <a:ext cx="219354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bike (utility = 1)</a:t>
              </a:r>
            </a:p>
          </p:txBody>
        </p:sp>
        <p:sp>
          <p:nvSpPr>
            <p:cNvPr id="4109" name="Text Box 13">
              <a:extLst>
                <a:ext uri="{FF2B5EF4-FFF2-40B4-BE49-F238E27FC236}">
                  <a16:creationId xmlns:a16="http://schemas.microsoft.com/office/drawing/2014/main" id="{5B758D69-54A4-924C-A7B3-71251DDB3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7070" y="4114801"/>
              <a:ext cx="209801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car (utility = 2)</a:t>
              </a:r>
            </a:p>
          </p:txBody>
        </p:sp>
        <p:sp>
          <p:nvSpPr>
            <p:cNvPr id="4110" name="Text Box 14">
              <a:extLst>
                <a:ext uri="{FF2B5EF4-FFF2-40B4-BE49-F238E27FC236}">
                  <a16:creationId xmlns:a16="http://schemas.microsoft.com/office/drawing/2014/main" id="{5888E743-7B93-3041-9097-627D06BDB9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8270" y="3290888"/>
              <a:ext cx="260295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nicer car (utility = 3)</a:t>
              </a:r>
            </a:p>
          </p:txBody>
        </p:sp>
        <p:sp>
          <p:nvSpPr>
            <p:cNvPr id="4111" name="Line 15">
              <a:extLst>
                <a:ext uri="{FF2B5EF4-FFF2-40B4-BE49-F238E27FC236}">
                  <a16:creationId xmlns:a16="http://schemas.microsoft.com/office/drawing/2014/main" id="{1E7A482A-9565-4849-A770-A1DA96FA48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15200" y="3505200"/>
              <a:ext cx="0" cy="2362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Line 16">
              <a:extLst>
                <a:ext uri="{FF2B5EF4-FFF2-40B4-BE49-F238E27FC236}">
                  <a16:creationId xmlns:a16="http://schemas.microsoft.com/office/drawing/2014/main" id="{DC7460AE-DE65-524B-87E9-06891EA7B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95800" y="3505200"/>
              <a:ext cx="28194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Line 17">
              <a:extLst>
                <a:ext uri="{FF2B5EF4-FFF2-40B4-BE49-F238E27FC236}">
                  <a16:creationId xmlns:a16="http://schemas.microsoft.com/office/drawing/2014/main" id="{EF7106D2-F2B2-864D-8D67-3AA7FBF72C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4267200"/>
              <a:ext cx="9144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8">
              <a:extLst>
                <a:ext uri="{FF2B5EF4-FFF2-40B4-BE49-F238E27FC236}">
                  <a16:creationId xmlns:a16="http://schemas.microsoft.com/office/drawing/2014/main" id="{B3595367-4D9C-5A4D-9254-5A79667EF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4267200"/>
              <a:ext cx="0" cy="1600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9">
              <a:extLst>
                <a:ext uri="{FF2B5EF4-FFF2-40B4-BE49-F238E27FC236}">
                  <a16:creationId xmlns:a16="http://schemas.microsoft.com/office/drawing/2014/main" id="{E1901937-241F-D047-A3CB-66908E6A9F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5029200"/>
              <a:ext cx="2286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20">
              <a:extLst>
                <a:ext uri="{FF2B5EF4-FFF2-40B4-BE49-F238E27FC236}">
                  <a16:creationId xmlns:a16="http://schemas.microsoft.com/office/drawing/2014/main" id="{F22D2489-F4AC-EA49-A95C-E7F401BD24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4400" y="50292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6">
              <a:extLst>
                <a:ext uri="{FF2B5EF4-FFF2-40B4-BE49-F238E27FC236}">
                  <a16:creationId xmlns:a16="http://schemas.microsoft.com/office/drawing/2014/main" id="{2B1B6702-1D0F-7C4E-BEF2-DEB15F8852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1625" y="2559845"/>
              <a:ext cx="66236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utility</a:t>
              </a:r>
            </a:p>
          </p:txBody>
        </p:sp>
        <p:sp>
          <p:nvSpPr>
            <p:cNvPr id="4100" name="Line 4">
              <a:extLst>
                <a:ext uri="{FF2B5EF4-FFF2-40B4-BE49-F238E27FC236}">
                  <a16:creationId xmlns:a16="http://schemas.microsoft.com/office/drawing/2014/main" id="{EAA69905-3D39-8041-AC54-9ACFFEC3BC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050" y="2971800"/>
              <a:ext cx="0" cy="2895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lg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7376187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A37909B-67F2-7F45-B33F-9F53B55E2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(cont.)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E67896-9540-8F49-9F23-E30297982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84490"/>
            <a:ext cx="10515600" cy="2192473"/>
          </a:xfrm>
        </p:spPr>
        <p:txBody>
          <a:bodyPr>
            <a:normAutofit/>
          </a:bodyPr>
          <a:lstStyle/>
          <a:p>
            <a:r>
              <a:rPr lang="en-US" altLang="en-US" dirty="0"/>
              <a:t>Which one is better?</a:t>
            </a:r>
          </a:p>
          <a:p>
            <a:pPr lvl="1"/>
            <a:r>
              <a:rPr lang="en-US" altLang="en-US" dirty="0"/>
              <a:t>Lottery 1: get $1400 with prob 1</a:t>
            </a:r>
          </a:p>
          <a:p>
            <a:pPr lvl="1"/>
            <a:r>
              <a:rPr lang="en-US" altLang="en-US" dirty="0"/>
              <a:t>Lottery 2: get $5000 with prob 0.25 and $200 otherwise</a:t>
            </a:r>
          </a:p>
          <a:p>
            <a:r>
              <a:rPr lang="en-US" altLang="en-US" dirty="0"/>
              <a:t>What about expected amount of money?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5429609-BDA0-F643-BE1C-3C33CC150E9C}"/>
              </a:ext>
            </a:extLst>
          </p:cNvPr>
          <p:cNvGrpSpPr/>
          <p:nvPr/>
        </p:nvGrpSpPr>
        <p:grpSpPr>
          <a:xfrm>
            <a:off x="3444661" y="1676641"/>
            <a:ext cx="5257794" cy="2281370"/>
            <a:chOff x="1271985" y="2559845"/>
            <a:chExt cx="8713737" cy="3780913"/>
          </a:xfrm>
        </p:grpSpPr>
        <p:sp>
          <p:nvSpPr>
            <p:cNvPr id="25" name="Line 5">
              <a:extLst>
                <a:ext uri="{FF2B5EF4-FFF2-40B4-BE49-F238E27FC236}">
                  <a16:creationId xmlns:a16="http://schemas.microsoft.com/office/drawing/2014/main" id="{AC48E7A9-46A6-2243-9301-7CAE03612E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050" y="5867400"/>
              <a:ext cx="43434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B5D19-FA51-B14B-BC77-BEA2B2777F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050" y="3352800"/>
              <a:ext cx="4114800" cy="2514600"/>
            </a:xfrm>
            <a:custGeom>
              <a:avLst/>
              <a:gdLst>
                <a:gd name="T0" fmla="*/ 0 w 2592"/>
                <a:gd name="T1" fmla="*/ 1584 h 1584"/>
                <a:gd name="T2" fmla="*/ 96 w 2592"/>
                <a:gd name="T3" fmla="*/ 1248 h 1584"/>
                <a:gd name="T4" fmla="*/ 288 w 2592"/>
                <a:gd name="T5" fmla="*/ 912 h 1584"/>
                <a:gd name="T6" fmla="*/ 624 w 2592"/>
                <a:gd name="T7" fmla="*/ 576 h 1584"/>
                <a:gd name="T8" fmla="*/ 1056 w 2592"/>
                <a:gd name="T9" fmla="*/ 336 h 1584"/>
                <a:gd name="T10" fmla="*/ 1632 w 2592"/>
                <a:gd name="T11" fmla="*/ 144 h 1584"/>
                <a:gd name="T12" fmla="*/ 2112 w 2592"/>
                <a:gd name="T13" fmla="*/ 48 h 1584"/>
                <a:gd name="T14" fmla="*/ 2592 w 2592"/>
                <a:gd name="T15" fmla="*/ 0 h 15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92"/>
                <a:gd name="T25" fmla="*/ 0 h 1584"/>
                <a:gd name="T26" fmla="*/ 2592 w 2592"/>
                <a:gd name="T27" fmla="*/ 1584 h 15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92" h="1584">
                  <a:moveTo>
                    <a:pt x="0" y="1584"/>
                  </a:moveTo>
                  <a:cubicBezTo>
                    <a:pt x="24" y="1472"/>
                    <a:pt x="48" y="1360"/>
                    <a:pt x="96" y="1248"/>
                  </a:cubicBezTo>
                  <a:cubicBezTo>
                    <a:pt x="144" y="1136"/>
                    <a:pt x="200" y="1024"/>
                    <a:pt x="288" y="912"/>
                  </a:cubicBezTo>
                  <a:cubicBezTo>
                    <a:pt x="376" y="800"/>
                    <a:pt x="496" y="672"/>
                    <a:pt x="624" y="576"/>
                  </a:cubicBezTo>
                  <a:cubicBezTo>
                    <a:pt x="752" y="480"/>
                    <a:pt x="888" y="408"/>
                    <a:pt x="1056" y="336"/>
                  </a:cubicBezTo>
                  <a:cubicBezTo>
                    <a:pt x="1224" y="264"/>
                    <a:pt x="1456" y="192"/>
                    <a:pt x="1632" y="144"/>
                  </a:cubicBezTo>
                  <a:cubicBezTo>
                    <a:pt x="1808" y="96"/>
                    <a:pt x="1952" y="72"/>
                    <a:pt x="2112" y="48"/>
                  </a:cubicBezTo>
                  <a:cubicBezTo>
                    <a:pt x="2272" y="24"/>
                    <a:pt x="2512" y="8"/>
                    <a:pt x="2592" y="0"/>
                  </a:cubicBezTo>
                </a:path>
              </a:pathLst>
            </a:custGeom>
            <a:noFill/>
            <a:ln w="381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8">
              <a:extLst>
                <a:ext uri="{FF2B5EF4-FFF2-40B4-BE49-F238E27FC236}">
                  <a16:creationId xmlns:a16="http://schemas.microsoft.com/office/drawing/2014/main" id="{AAFD1989-076F-1A48-A9DC-04747EF07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91601" y="5684043"/>
              <a:ext cx="994121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money</a:t>
              </a:r>
            </a:p>
          </p:txBody>
        </p:sp>
        <p:sp>
          <p:nvSpPr>
            <p:cNvPr id="28" name="Text Box 9">
              <a:extLst>
                <a:ext uri="{FF2B5EF4-FFF2-40B4-BE49-F238E27FC236}">
                  <a16:creationId xmlns:a16="http://schemas.microsoft.com/office/drawing/2014/main" id="{CFE0B974-4760-684E-B5A9-389472EEB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8977" y="5881688"/>
              <a:ext cx="821439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$200</a:t>
              </a:r>
            </a:p>
          </p:txBody>
        </p:sp>
        <p:sp>
          <p:nvSpPr>
            <p:cNvPr id="29" name="Text Box 10">
              <a:extLst>
                <a:ext uri="{FF2B5EF4-FFF2-40B4-BE49-F238E27FC236}">
                  <a16:creationId xmlns:a16="http://schemas.microsoft.com/office/drawing/2014/main" id="{80FBE51A-8AC7-564F-9746-AD84247525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1" y="5881688"/>
              <a:ext cx="948958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$1400</a:t>
              </a:r>
            </a:p>
          </p:txBody>
        </p:sp>
        <p:sp>
          <p:nvSpPr>
            <p:cNvPr id="30" name="Text Box 11">
              <a:extLst>
                <a:ext uri="{FF2B5EF4-FFF2-40B4-BE49-F238E27FC236}">
                  <a16:creationId xmlns:a16="http://schemas.microsoft.com/office/drawing/2014/main" id="{F32161D2-2247-5F40-BC67-DB66252004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02451" y="5881688"/>
              <a:ext cx="948958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$5000</a:t>
              </a:r>
            </a:p>
          </p:txBody>
        </p:sp>
        <p:sp>
          <p:nvSpPr>
            <p:cNvPr id="31" name="Text Box 12">
              <a:extLst>
                <a:ext uri="{FF2B5EF4-FFF2-40B4-BE49-F238E27FC236}">
                  <a16:creationId xmlns:a16="http://schemas.microsoft.com/office/drawing/2014/main" id="{3C893AC6-66BC-9744-B20F-74C0011783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9699" y="4876801"/>
              <a:ext cx="2532749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bike (utility = 1)</a:t>
              </a:r>
            </a:p>
          </p:txBody>
        </p:sp>
        <p:sp>
          <p:nvSpPr>
            <p:cNvPr id="32" name="Text Box 13">
              <a:extLst>
                <a:ext uri="{FF2B5EF4-FFF2-40B4-BE49-F238E27FC236}">
                  <a16:creationId xmlns:a16="http://schemas.microsoft.com/office/drawing/2014/main" id="{B562112D-F857-D345-B6B8-F874D78231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1298" y="4114801"/>
              <a:ext cx="2426271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car (utility = 2)</a:t>
              </a:r>
            </a:p>
          </p:txBody>
        </p:sp>
        <p:sp>
          <p:nvSpPr>
            <p:cNvPr id="33" name="Text Box 14">
              <a:extLst>
                <a:ext uri="{FF2B5EF4-FFF2-40B4-BE49-F238E27FC236}">
                  <a16:creationId xmlns:a16="http://schemas.microsoft.com/office/drawing/2014/main" id="{09E5F9A6-B291-E940-9329-562EEA7DA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1985" y="3290888"/>
              <a:ext cx="2984167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buy a nicer car (utility = 3)</a:t>
              </a:r>
            </a:p>
          </p:txBody>
        </p:sp>
        <p:sp>
          <p:nvSpPr>
            <p:cNvPr id="34" name="Line 15">
              <a:extLst>
                <a:ext uri="{FF2B5EF4-FFF2-40B4-BE49-F238E27FC236}">
                  <a16:creationId xmlns:a16="http://schemas.microsoft.com/office/drawing/2014/main" id="{1DE8FDD8-C14E-8A48-ACFE-F557499A13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315200" y="3505200"/>
              <a:ext cx="0" cy="2362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7">
              <a:extLst>
                <a:ext uri="{FF2B5EF4-FFF2-40B4-BE49-F238E27FC236}">
                  <a16:creationId xmlns:a16="http://schemas.microsoft.com/office/drawing/2014/main" id="{DAAC06F5-7B64-464B-9894-D8BC9FD35D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4267200"/>
              <a:ext cx="9144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8">
              <a:extLst>
                <a:ext uri="{FF2B5EF4-FFF2-40B4-BE49-F238E27FC236}">
                  <a16:creationId xmlns:a16="http://schemas.microsoft.com/office/drawing/2014/main" id="{489DEF48-9907-9148-90D2-8800D462A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10200" y="4267200"/>
              <a:ext cx="0" cy="1600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9">
              <a:extLst>
                <a:ext uri="{FF2B5EF4-FFF2-40B4-BE49-F238E27FC236}">
                  <a16:creationId xmlns:a16="http://schemas.microsoft.com/office/drawing/2014/main" id="{F22765A5-16A1-B446-B2FC-7CC1D5FBA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5800" y="5029200"/>
              <a:ext cx="2286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20">
              <a:extLst>
                <a:ext uri="{FF2B5EF4-FFF2-40B4-BE49-F238E27FC236}">
                  <a16:creationId xmlns:a16="http://schemas.microsoft.com/office/drawing/2014/main" id="{F58F54C4-5101-D841-B92B-42920A4671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4400" y="5029200"/>
              <a:ext cx="0" cy="83820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 Box 6">
              <a:extLst>
                <a:ext uri="{FF2B5EF4-FFF2-40B4-BE49-F238E27FC236}">
                  <a16:creationId xmlns:a16="http://schemas.microsoft.com/office/drawing/2014/main" id="{4D9527CC-B6FF-F44D-96AE-47E036CFA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1624" y="2559845"/>
              <a:ext cx="834722" cy="459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200" dirty="0">
                  <a:latin typeface="Gill Sans Light" panose="020B0302020104020203" pitchFamily="34" charset="-79"/>
                  <a:cs typeface="Gill Sans Light" panose="020B0302020104020203" pitchFamily="34" charset="-79"/>
                </a:rPr>
                <a:t>utility</a:t>
              </a:r>
            </a:p>
          </p:txBody>
        </p:sp>
        <p:sp>
          <p:nvSpPr>
            <p:cNvPr id="35" name="Line 16">
              <a:extLst>
                <a:ext uri="{FF2B5EF4-FFF2-40B4-BE49-F238E27FC236}">
                  <a16:creationId xmlns:a16="http://schemas.microsoft.com/office/drawing/2014/main" id="{6B55FFC8-9681-0644-A8F2-D255DB5145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95800" y="3505200"/>
              <a:ext cx="28194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4">
              <a:extLst>
                <a:ext uri="{FF2B5EF4-FFF2-40B4-BE49-F238E27FC236}">
                  <a16:creationId xmlns:a16="http://schemas.microsoft.com/office/drawing/2014/main" id="{99DCBE4A-7CF1-9549-8EEE-467593F30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64051" y="2997057"/>
              <a:ext cx="0" cy="2895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745815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2"/>
    </p:bldLst>
  </p:timing>
</p:sld>
</file>

<file path=ppt/theme/theme1.xml><?xml version="1.0" encoding="utf-8"?>
<a:theme xmlns:a="http://schemas.openxmlformats.org/drawingml/2006/main" name="gill-sans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2" id="{C1BE2A55-E0B4-9D4A-BC3B-61AA3D7CE71B}" vid="{17B29218-6A61-0241-B066-754774614D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gill-sans</Template>
  <TotalTime>9163</TotalTime>
  <Words>596</Words>
  <Application>Microsoft Macintosh PowerPoint</Application>
  <PresentationFormat>Widescreen</PresentationFormat>
  <Paragraphs>86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 Math</vt:lpstr>
      <vt:lpstr>Gill Sans Light</vt:lpstr>
      <vt:lpstr>Gill Sans SemiBold</vt:lpstr>
      <vt:lpstr>gill-sans</vt:lpstr>
      <vt:lpstr>ECE700.07: Game Theory with Engineering Applications</vt:lpstr>
      <vt:lpstr>Overview</vt:lpstr>
      <vt:lpstr>Ordinal Preferences</vt:lpstr>
      <vt:lpstr>Axioms of Rational Decision Making</vt:lpstr>
      <vt:lpstr>von Neumann-Morgenstern Utility Theorem</vt:lpstr>
      <vt:lpstr>Are People “Rational” Decision Makers?</vt:lpstr>
      <vt:lpstr>Uncertainty and Risk Attitudes</vt:lpstr>
      <vt:lpstr>Example</vt:lpstr>
      <vt:lpstr>Example (cont.)</vt:lpstr>
      <vt:lpstr>Risk Attitudes (revisited)</vt:lpstr>
      <vt:lpstr>Questions?</vt:lpstr>
      <vt:lpstr>Acknowledgement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Theory with Engineering Applications</dc:title>
  <dc:creator>Seyed Majid Zahedi</dc:creator>
  <cp:lastModifiedBy>Seyed Majid Zahedi</cp:lastModifiedBy>
  <cp:revision>287</cp:revision>
  <cp:lastPrinted>2018-10-15T15:18:53Z</cp:lastPrinted>
  <dcterms:created xsi:type="dcterms:W3CDTF">2018-08-27T16:38:39Z</dcterms:created>
  <dcterms:modified xsi:type="dcterms:W3CDTF">2019-09-13T18:53:47Z</dcterms:modified>
</cp:coreProperties>
</file>