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gif" ContentType="image/gif"/>
  <Override PartName="/ppt/slides/slide89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5"/>
  </p:notesMasterIdLst>
  <p:handoutMasterIdLst>
    <p:handoutMasterId r:id="rId96"/>
  </p:handoutMasterIdLst>
  <p:sldIdLst>
    <p:sldId id="274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3" r:id="rId31"/>
    <p:sldId id="304" r:id="rId32"/>
    <p:sldId id="305" r:id="rId33"/>
    <p:sldId id="306" r:id="rId34"/>
    <p:sldId id="307" r:id="rId35"/>
    <p:sldId id="308" r:id="rId36"/>
    <p:sldId id="309" r:id="rId37"/>
    <p:sldId id="366" r:id="rId38"/>
    <p:sldId id="365" r:id="rId39"/>
    <p:sldId id="310" r:id="rId40"/>
    <p:sldId id="311" r:id="rId41"/>
    <p:sldId id="312" r:id="rId42"/>
    <p:sldId id="313" r:id="rId43"/>
    <p:sldId id="314" r:id="rId44"/>
    <p:sldId id="315" r:id="rId45"/>
    <p:sldId id="316" r:id="rId46"/>
    <p:sldId id="317" r:id="rId47"/>
    <p:sldId id="318" r:id="rId48"/>
    <p:sldId id="319" r:id="rId49"/>
    <p:sldId id="320" r:id="rId50"/>
    <p:sldId id="321" r:id="rId51"/>
    <p:sldId id="322" r:id="rId52"/>
    <p:sldId id="323" r:id="rId53"/>
    <p:sldId id="324" r:id="rId54"/>
    <p:sldId id="325" r:id="rId55"/>
    <p:sldId id="326" r:id="rId56"/>
    <p:sldId id="327" r:id="rId57"/>
    <p:sldId id="328" r:id="rId58"/>
    <p:sldId id="329" r:id="rId59"/>
    <p:sldId id="330" r:id="rId60"/>
    <p:sldId id="331" r:id="rId61"/>
    <p:sldId id="332" r:id="rId62"/>
    <p:sldId id="333" r:id="rId63"/>
    <p:sldId id="334" r:id="rId64"/>
    <p:sldId id="335" r:id="rId65"/>
    <p:sldId id="336" r:id="rId66"/>
    <p:sldId id="337" r:id="rId67"/>
    <p:sldId id="338" r:id="rId68"/>
    <p:sldId id="339" r:id="rId69"/>
    <p:sldId id="340" r:id="rId70"/>
    <p:sldId id="341" r:id="rId71"/>
    <p:sldId id="342" r:id="rId72"/>
    <p:sldId id="343" r:id="rId73"/>
    <p:sldId id="344" r:id="rId74"/>
    <p:sldId id="345" r:id="rId75"/>
    <p:sldId id="346" r:id="rId76"/>
    <p:sldId id="347" r:id="rId77"/>
    <p:sldId id="348" r:id="rId78"/>
    <p:sldId id="349" r:id="rId79"/>
    <p:sldId id="350" r:id="rId80"/>
    <p:sldId id="351" r:id="rId81"/>
    <p:sldId id="352" r:id="rId82"/>
    <p:sldId id="353" r:id="rId83"/>
    <p:sldId id="354" r:id="rId84"/>
    <p:sldId id="355" r:id="rId85"/>
    <p:sldId id="356" r:id="rId86"/>
    <p:sldId id="357" r:id="rId87"/>
    <p:sldId id="358" r:id="rId88"/>
    <p:sldId id="359" r:id="rId89"/>
    <p:sldId id="360" r:id="rId90"/>
    <p:sldId id="361" r:id="rId91"/>
    <p:sldId id="362" r:id="rId92"/>
    <p:sldId id="363" r:id="rId93"/>
    <p:sldId id="364" r:id="rId94"/>
  </p:sldIdLst>
  <p:sldSz cx="9144000" cy="6858000" type="screen4x3"/>
  <p:notesSz cx="6858000" cy="9144000"/>
  <p:defaultTextStyle>
    <a:defPPr>
      <a:defRPr lang="en-CA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21" autoAdjust="0"/>
  </p:normalViewPr>
  <p:slideViewPr>
    <p:cSldViewPr snapToGrid="0" snapToObjects="1">
      <p:cViewPr varScale="1">
        <p:scale>
          <a:sx n="90" d="100"/>
          <a:sy n="90" d="100"/>
        </p:scale>
        <p:origin x="-2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8" d="100"/>
          <a:sy n="58" d="100"/>
        </p:scale>
        <p:origin x="-2418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60BA4-B84C-48F0-A6D8-3FE89682DDA7}" type="datetimeFigureOut">
              <a:rPr lang="en-CA" smtClean="0"/>
              <a:pPr/>
              <a:t>16/07/2012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2C00FD-E510-4D85-A47B-650E91115B41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C93415-B90A-4DEA-A858-08E608BCCF4F}" type="datetimeFigureOut">
              <a:rPr lang="en-CA" smtClean="0"/>
              <a:pPr/>
              <a:t>16/07/2012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20D4D-5654-485F-83FB-A84849974609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ADB99F-03FF-4BC7-8A9A-96FC54F4552B}" type="slidenum">
              <a:rPr lang="en-CA" smtClean="0"/>
              <a:pPr>
                <a:defRPr/>
              </a:pPr>
              <a:t>2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9461B4-CBA0-43DC-88AC-B428A2AC13E8}" type="slidenum">
              <a:rPr lang="en-CA" smtClean="0"/>
              <a:pPr>
                <a:defRPr/>
              </a:pPr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745F3A-3695-4D15-8B13-A6B58DF3BB7B}" type="slidenum">
              <a:rPr lang="en-CA" smtClean="0"/>
              <a:pPr>
                <a:defRPr/>
              </a:pPr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4D06994-21C7-45A8-A537-51A43F887662}" type="slidenum">
              <a:rPr lang="en-CA" smtClean="0"/>
              <a:pPr>
                <a:defRPr/>
              </a:pPr>
              <a:t>11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582756-518E-477F-9D36-03DACE7B7F4A}" type="slidenum">
              <a:rPr lang="en-CA" smtClean="0"/>
              <a:pPr>
                <a:defRPr/>
              </a:pPr>
              <a:t>12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DB4296-B2F7-4552-A2CD-5E0B126F2E2D}" type="slidenum">
              <a:rPr lang="en-CA" smtClean="0"/>
              <a:pPr>
                <a:defRPr/>
              </a:pPr>
              <a:t>13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45C85A-96A9-4F88-B895-9D13B18745C3}" type="slidenum">
              <a:rPr lang="en-CA" smtClean="0"/>
              <a:pPr>
                <a:defRPr/>
              </a:pPr>
              <a:t>14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945DC4-CDF5-40F2-9BBA-AB4507714547}" type="slidenum">
              <a:rPr lang="en-CA" smtClean="0"/>
              <a:pPr>
                <a:defRPr/>
              </a:pPr>
              <a:t>15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FFA7F0-A7EF-4443-9AAA-FA4C7BEBEBF8}" type="slidenum">
              <a:rPr lang="en-CA" smtClean="0"/>
              <a:pPr>
                <a:defRPr/>
              </a:pPr>
              <a:t>16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F8D8A1-A00F-48A4-B447-8ABE31375179}" type="slidenum">
              <a:rPr lang="en-CA" smtClean="0"/>
              <a:pPr>
                <a:defRPr/>
              </a:pPr>
              <a:t>17</a:t>
            </a:fld>
            <a:endParaRPr lang="en-C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57468-41DF-45DB-8970-C4B4477F25F9}" type="slidenum">
              <a:rPr lang="en-CA" smtClean="0"/>
              <a:pPr>
                <a:defRPr/>
              </a:pPr>
              <a:t>18</a:t>
            </a:fld>
            <a:endParaRPr lang="en-C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04DD81-AACE-4675-BF7C-D27DCC2B9098}" type="slidenum">
              <a:rPr lang="en-CA" smtClean="0"/>
              <a:pPr>
                <a:defRPr/>
              </a:pPr>
              <a:t>19</a:t>
            </a:fld>
            <a:endParaRPr lang="en-C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7DB3A0-1FBF-404C-949D-0B20BE22693F}" type="slidenum">
              <a:rPr lang="en-CA" smtClean="0"/>
              <a:pPr>
                <a:defRPr/>
              </a:pPr>
              <a:t>20</a:t>
            </a:fld>
            <a:endParaRPr lang="en-C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D7B01D-55C0-4D6B-B44E-89FB8F4EC007}" type="slidenum">
              <a:rPr lang="en-CA" smtClean="0"/>
              <a:pPr>
                <a:defRPr/>
              </a:pPr>
              <a:t>21</a:t>
            </a:fld>
            <a:endParaRPr lang="en-C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6789BC-E04D-4274-A4E3-8377DD83F2B5}" type="slidenum">
              <a:rPr lang="en-CA" smtClean="0"/>
              <a:pPr>
                <a:defRPr/>
              </a:pPr>
              <a:t>22</a:t>
            </a:fld>
            <a:endParaRPr lang="en-C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5F2F44E-0F9B-4966-BC41-F7914B0AE3F0}" type="slidenum">
              <a:rPr lang="en-CA" smtClean="0"/>
              <a:pPr>
                <a:defRPr/>
              </a:pPr>
              <a:t>23</a:t>
            </a:fld>
            <a:endParaRPr lang="en-C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55CBFB-D715-4822-BD47-F018D1B00B7C}" type="slidenum">
              <a:rPr lang="en-CA" smtClean="0"/>
              <a:pPr>
                <a:defRPr/>
              </a:pPr>
              <a:t>24</a:t>
            </a:fld>
            <a:endParaRPr lang="en-C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5A678A-3D0B-4DA5-A0F2-70CDA3EBB1F5}" type="slidenum">
              <a:rPr lang="en-CA" smtClean="0"/>
              <a:pPr>
                <a:defRPr/>
              </a:pPr>
              <a:t>25</a:t>
            </a:fld>
            <a:endParaRPr lang="en-C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B98705-7691-4AE5-B2CD-ADF7781CEBA6}" type="slidenum">
              <a:rPr lang="en-CA" smtClean="0"/>
              <a:pPr>
                <a:defRPr/>
              </a:pPr>
              <a:t>26</a:t>
            </a:fld>
            <a:endParaRPr lang="en-C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F67F7A-4C29-48C5-8E51-1265CEF49515}" type="slidenum">
              <a:rPr lang="en-CA" smtClean="0"/>
              <a:pPr>
                <a:defRPr/>
              </a:pPr>
              <a:t>27</a:t>
            </a:fld>
            <a:endParaRPr lang="en-C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435A76-F61B-40E4-B2A0-50229666D108}" type="slidenum">
              <a:rPr lang="en-CA" smtClean="0"/>
              <a:pPr>
                <a:defRPr/>
              </a:pPr>
              <a:t>28</a:t>
            </a:fld>
            <a:endParaRPr lang="en-C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6D81AB-1786-483B-8866-2FFD6E6FAEEF}" type="slidenum">
              <a:rPr lang="en-CA" smtClean="0"/>
              <a:pPr>
                <a:defRPr/>
              </a:pPr>
              <a:t>29</a:t>
            </a:fld>
            <a:endParaRPr lang="en-C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4D68ED-D2A2-4186-A25A-590F01AAD6E0}" type="slidenum">
              <a:rPr lang="en-CA" smtClean="0"/>
              <a:pPr>
                <a:defRPr/>
              </a:pPr>
              <a:t>30</a:t>
            </a:fld>
            <a:endParaRPr lang="en-C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F10A69-8F07-417D-A370-DA73BB6F05BB}" type="slidenum">
              <a:rPr lang="en-CA" smtClean="0"/>
              <a:pPr>
                <a:defRPr/>
              </a:pPr>
              <a:t>31</a:t>
            </a:fld>
            <a:endParaRPr lang="en-C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C5A5981-F560-4A1A-AB08-2B741708D257}" type="slidenum">
              <a:rPr lang="en-CA" smtClean="0"/>
              <a:pPr>
                <a:defRPr/>
              </a:pPr>
              <a:t>32</a:t>
            </a:fld>
            <a:endParaRPr lang="en-C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BF63ED-73AD-4157-A56A-361CF053AA7C}" type="slidenum">
              <a:rPr lang="en-CA" smtClean="0"/>
              <a:pPr>
                <a:defRPr/>
              </a:pPr>
              <a:t>33</a:t>
            </a:fld>
            <a:endParaRPr lang="en-C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FD6ADD-CA1A-4545-B5AB-C0C999ECC9E4}" type="slidenum">
              <a:rPr lang="en-CA" smtClean="0"/>
              <a:pPr>
                <a:defRPr/>
              </a:pPr>
              <a:t>34</a:t>
            </a:fld>
            <a:endParaRPr lang="en-C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69CEBB-6B6E-407C-BE2D-ED011C70E65F}" type="slidenum">
              <a:rPr lang="en-CA" smtClean="0"/>
              <a:pPr>
                <a:defRPr/>
              </a:pPr>
              <a:t>35</a:t>
            </a:fld>
            <a:endParaRPr lang="en-C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473F22-8090-4DDE-8C9E-E106910B14C8}" type="slidenum">
              <a:rPr lang="en-CA" smtClean="0"/>
              <a:pPr>
                <a:defRPr/>
              </a:pPr>
              <a:t>36</a:t>
            </a:fld>
            <a:endParaRPr lang="en-C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473F22-8090-4DDE-8C9E-E106910B14C8}" type="slidenum">
              <a:rPr lang="en-CA" smtClean="0"/>
              <a:pPr>
                <a:defRPr/>
              </a:pPr>
              <a:t>37</a:t>
            </a:fld>
            <a:endParaRPr lang="en-CA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473F22-8090-4DDE-8C9E-E106910B14C8}" type="slidenum">
              <a:rPr lang="en-CA" smtClean="0"/>
              <a:pPr>
                <a:defRPr/>
              </a:pPr>
              <a:t>38</a:t>
            </a:fld>
            <a:endParaRPr lang="en-CA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E99ED1-F168-4256-8303-FF99FDF9C6EE}" type="slidenum">
              <a:rPr lang="en-CA" smtClean="0"/>
              <a:pPr>
                <a:defRPr/>
              </a:pPr>
              <a:t>39</a:t>
            </a:fld>
            <a:endParaRPr lang="en-CA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0AAD4E-9229-4C42-87CD-DFA91A7CD51C}" type="slidenum">
              <a:rPr lang="en-CA" smtClean="0"/>
              <a:pPr>
                <a:defRPr/>
              </a:pPr>
              <a:t>46</a:t>
            </a:fld>
            <a:endParaRPr lang="en-CA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C74933-4943-4A8F-A07A-EC79DF64876D}" type="slidenum">
              <a:rPr lang="en-CA" smtClean="0"/>
              <a:pPr>
                <a:defRPr/>
              </a:pPr>
              <a:t>47</a:t>
            </a:fld>
            <a:endParaRPr lang="en-CA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99C506-938C-43E1-91BD-243F0D693ABA}" type="slidenum">
              <a:rPr lang="en-CA" smtClean="0"/>
              <a:pPr>
                <a:defRPr/>
              </a:pPr>
              <a:t>48</a:t>
            </a:fld>
            <a:endParaRPr lang="en-CA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0DBAF7-0CC1-4CDE-B831-12FB5A53D8EE}" type="slidenum">
              <a:rPr lang="en-CA" smtClean="0"/>
              <a:pPr>
                <a:defRPr/>
              </a:pPr>
              <a:t>92</a:t>
            </a:fld>
            <a:endParaRPr lang="en-CA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65B277-BC7E-4563-85B0-9362C67FCD56}" type="slidenum">
              <a:rPr lang="en-CA" smtClean="0"/>
              <a:pPr>
                <a:defRPr/>
              </a:pPr>
              <a:t>93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2170" y="2023872"/>
            <a:ext cx="7211568" cy="13291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57472" y="4401312"/>
            <a:ext cx="4246810" cy="1167524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2050" name="Picture 2" descr="C:\Users\dwharder\Desktop\cc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164125" y="5961524"/>
            <a:ext cx="679069" cy="3295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Main Memory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CA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40361"/>
            <a:ext cx="2133600" cy="2460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0988" y="6321298"/>
            <a:ext cx="7858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9DB00347-C159-474C-B961-9625E0FB8F9F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67456" y="189294"/>
            <a:ext cx="4267264" cy="25717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Main Memory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4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4.bin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0.png"/><Relationship Id="rId4" Type="http://schemas.openxmlformats.org/officeDocument/2006/relationships/oleObject" Target="../embeddings/oleObject1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5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20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0.png"/><Relationship Id="rId4" Type="http://schemas.openxmlformats.org/officeDocument/2006/relationships/oleObject" Target="../embeddings/oleObject2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oleObject" Target="../embeddings/oleObject29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31.bin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oleObject" Target="../embeddings/oleObject32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33.bin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gif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gi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image" Target="../media/image69.gi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4816" y="2160104"/>
            <a:ext cx="7211568" cy="1329137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The Heat-conduction/Diffusion and</a:t>
            </a:r>
            <a:br>
              <a:rPr lang="en-US" dirty="0" smtClean="0">
                <a:latin typeface="Arial" charset="0"/>
                <a:cs typeface="Arial" charset="0"/>
              </a:rPr>
            </a:br>
            <a:r>
              <a:rPr lang="en-US" dirty="0" smtClean="0">
                <a:latin typeface="Arial" charset="0"/>
                <a:cs typeface="Arial" charset="0"/>
              </a:rPr>
              <a:t>Wave Equations in 2 and 3 Dimensions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08104" y="4632960"/>
            <a:ext cx="3696050" cy="985962"/>
          </a:xfrm>
        </p:spPr>
        <p:txBody>
          <a:bodyPr/>
          <a:lstStyle/>
          <a:p>
            <a:pPr>
              <a:defRPr/>
            </a:pPr>
            <a:r>
              <a:rPr lang="en-US" sz="1400" b="1" kern="0" dirty="0" smtClean="0">
                <a:latin typeface="Arial" pitchFamily="34" charset="0"/>
                <a:cs typeface="Arial" pitchFamily="34" charset="0"/>
              </a:rPr>
              <a:t>Douglas Wilhelm Harder, </a:t>
            </a:r>
            <a:r>
              <a:rPr lang="en-US" sz="1400" b="1" kern="0" dirty="0" err="1" smtClean="0">
                <a:latin typeface="Arial" pitchFamily="34" charset="0"/>
                <a:cs typeface="Arial" pitchFamily="34" charset="0"/>
              </a:rPr>
              <a:t>M.Math</a:t>
            </a:r>
            <a:r>
              <a:rPr lang="en-US" sz="1400" b="1" kern="0" dirty="0" smtClean="0">
                <a:latin typeface="Arial" pitchFamily="34" charset="0"/>
                <a:cs typeface="Arial" pitchFamily="34" charset="0"/>
              </a:rPr>
              <a:t>. LEL</a:t>
            </a: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Department of Electrical and Computer Engineering</a:t>
            </a: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University of Waterloo</a:t>
            </a: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Waterloo, Ontario, Canada</a:t>
            </a:r>
          </a:p>
          <a:p>
            <a:pPr>
              <a:defRPr/>
            </a:pPr>
            <a:endParaRPr lang="en-US" sz="1200" kern="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ece.uwaterloo.ca</a:t>
            </a: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dwharder@alumni.uwaterloo.ca</a:t>
            </a:r>
          </a:p>
          <a:p>
            <a:pPr>
              <a:defRPr/>
            </a:pPr>
            <a:endParaRPr lang="en-CA" sz="1000" dirty="0" smtClean="0"/>
          </a:p>
          <a:p>
            <a:pPr>
              <a:defRPr/>
            </a:pPr>
            <a:r>
              <a:rPr lang="en-CA" sz="1000" dirty="0" smtClean="0"/>
              <a:t>© 2012 by Douglas Wilhelm Harder.  Some rights reserved.</a:t>
            </a:r>
            <a:endParaRPr lang="en-US" sz="1000" kern="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Outline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This topic discusses numerical solutions to the heat-conduction/ diffusion and wave equations in two and three dimensions: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Examine the finite difference equations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Determine the effects of insulated boundary conditions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Look at numerous examples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Outcomes Based Learning Objectives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By the end of this laboratory, you will: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Understand how to approximate the heat-conduction/diffusion and wave equations in two and three dimensions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You will understand the differences between insulated and Dirichlet boundary conditions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Terminology</a:t>
            </a:r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 </a:t>
            </a:r>
            <a:r>
              <a:rPr lang="en-CA" i="1" smtClean="0">
                <a:latin typeface="Arial" charset="0"/>
                <a:cs typeface="Arial" charset="0"/>
              </a:rPr>
              <a:t>dimension </a:t>
            </a:r>
            <a:r>
              <a:rPr lang="en-CA" smtClean="0">
                <a:latin typeface="Arial" charset="0"/>
                <a:cs typeface="Arial" charset="0"/>
              </a:rPr>
              <a:t>of a </a:t>
            </a:r>
            <a:r>
              <a:rPr lang="en-CA" b="1" smtClean="0">
                <a:latin typeface="Arial" charset="0"/>
                <a:cs typeface="Arial" charset="0"/>
              </a:rPr>
              <a:t>vector</a:t>
            </a:r>
            <a:r>
              <a:rPr lang="en-CA" smtClean="0">
                <a:latin typeface="Arial" charset="0"/>
                <a:cs typeface="Arial" charset="0"/>
              </a:rPr>
              <a:t> is the number of entries: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For example,</a:t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smtClean="0">
                <a:latin typeface="Arial" charset="0"/>
                <a:cs typeface="Arial" charset="0"/>
              </a:rPr>
              <a:t/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smtClean="0">
                <a:latin typeface="Arial" charset="0"/>
                <a:cs typeface="Arial" charset="0"/>
              </a:rPr>
              <a:t/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smtClean="0">
                <a:latin typeface="Arial" charset="0"/>
                <a:cs typeface="Arial" charset="0"/>
              </a:rPr>
              <a:t/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smtClean="0">
                <a:latin typeface="Arial" charset="0"/>
                <a:cs typeface="Arial" charset="0"/>
              </a:rPr>
              <a:t/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smtClean="0">
                <a:latin typeface="Arial" charset="0"/>
                <a:cs typeface="Arial" charset="0"/>
              </a:rPr>
              <a:t>are 4-dimensional row and column vectors, respectively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Matlab refers to the dimension of a vector based on its data-structure/physical representation as an array</a:t>
            </a:r>
          </a:p>
          <a:p>
            <a:pPr lvl="2"/>
            <a:r>
              <a:rPr lang="en-CA" smtClean="0">
                <a:latin typeface="Arial" charset="0"/>
                <a:cs typeface="Arial" charset="0"/>
              </a:rPr>
              <a:t>It is called the </a:t>
            </a:r>
            <a:r>
              <a:rPr lang="en-CA" i="1" smtClean="0">
                <a:latin typeface="Arial" charset="0"/>
                <a:cs typeface="Arial" charset="0"/>
              </a:rPr>
              <a:t>length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266950" y="1989138"/>
          <a:ext cx="4019550" cy="1417637"/>
        </p:xfrm>
        <a:graphic>
          <a:graphicData uri="http://schemas.openxmlformats.org/presentationml/2006/ole">
            <p:oleObj spid="_x0000_s215042" name="Equation" r:id="rId3" imgW="2590560" imgH="914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Terminology</a:t>
            </a:r>
          </a:p>
        </p:txBody>
      </p:sp>
      <p:sp>
        <p:nvSpPr>
          <p:cNvPr id="205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 </a:t>
            </a:r>
            <a:r>
              <a:rPr lang="en-CA" i="1" smtClean="0">
                <a:latin typeface="Arial" charset="0"/>
                <a:cs typeface="Arial" charset="0"/>
              </a:rPr>
              <a:t>dimensions </a:t>
            </a:r>
            <a:r>
              <a:rPr lang="en-CA" smtClean="0">
                <a:latin typeface="Arial" charset="0"/>
                <a:cs typeface="Arial" charset="0"/>
              </a:rPr>
              <a:t>of a </a:t>
            </a:r>
            <a:r>
              <a:rPr lang="en-CA" b="1" smtClean="0">
                <a:latin typeface="Arial" charset="0"/>
                <a:cs typeface="Arial" charset="0"/>
              </a:rPr>
              <a:t>matrix</a:t>
            </a:r>
            <a:r>
              <a:rPr lang="en-CA" smtClean="0">
                <a:latin typeface="Arial" charset="0"/>
                <a:cs typeface="Arial" charset="0"/>
              </a:rPr>
              <a:t> are the row and column dimensions: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For example,</a:t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smtClean="0">
                <a:latin typeface="Arial" charset="0"/>
                <a:cs typeface="Arial" charset="0"/>
              </a:rPr>
              <a:t/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smtClean="0">
                <a:latin typeface="Arial" charset="0"/>
                <a:cs typeface="Arial" charset="0"/>
              </a:rPr>
              <a:t/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smtClean="0">
                <a:latin typeface="Arial" charset="0"/>
                <a:cs typeface="Arial" charset="0"/>
              </a:rPr>
              <a:t/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smtClean="0">
                <a:latin typeface="Arial" charset="0"/>
                <a:cs typeface="Arial" charset="0"/>
              </a:rPr>
              <a:t/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smtClean="0">
                <a:latin typeface="Arial" charset="0"/>
                <a:cs typeface="Arial" charset="0"/>
              </a:rPr>
              <a:t>is a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4 × 5 </a:t>
            </a:r>
            <a:r>
              <a:rPr lang="en-CA" smtClean="0">
                <a:latin typeface="Arial" charset="0"/>
                <a:cs typeface="Arial" charset="0"/>
              </a:rPr>
              <a:t>matrix with a row dimension of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CA" smtClean="0">
                <a:latin typeface="Arial" charset="0"/>
                <a:cs typeface="Arial" charset="0"/>
              </a:rPr>
              <a:t> and a column dimension of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5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Matlab refers to the dimensions of a matrix, again, based on the physical representation, the </a:t>
            </a:r>
            <a:r>
              <a:rPr lang="en-CA" i="1" smtClean="0">
                <a:latin typeface="Arial" charset="0"/>
                <a:cs typeface="Arial" charset="0"/>
              </a:rPr>
              <a:t>size</a:t>
            </a:r>
            <a:endParaRPr lang="en-CA" smtClean="0">
              <a:latin typeface="Arial" charset="0"/>
              <a:cs typeface="Arial" charset="0"/>
            </a:endParaRPr>
          </a:p>
          <a:p>
            <a:pPr lvl="1"/>
            <a:endParaRPr lang="en-CA" i="1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Both vectors and matrices are </a:t>
            </a:r>
            <a:r>
              <a:rPr lang="en-CA" i="1" smtClean="0">
                <a:latin typeface="Arial" charset="0"/>
                <a:cs typeface="Arial" charset="0"/>
              </a:rPr>
              <a:t>mathematical</a:t>
            </a:r>
            <a:r>
              <a:rPr lang="en-CA" smtClean="0">
                <a:latin typeface="Arial" charset="0"/>
                <a:cs typeface="Arial" charset="0"/>
              </a:rPr>
              <a:t> objects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709863" y="1989138"/>
          <a:ext cx="3132137" cy="1417637"/>
        </p:xfrm>
        <a:graphic>
          <a:graphicData uri="http://schemas.openxmlformats.org/presentationml/2006/ole">
            <p:oleObj spid="_x0000_s216066" name="Equation" r:id="rId3" imgW="2019240" imgH="914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Terminology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An array, however, is a data structure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The </a:t>
            </a:r>
            <a:r>
              <a:rPr lang="en-CA" i="1" smtClean="0">
                <a:latin typeface="Arial" charset="0"/>
                <a:cs typeface="Arial" charset="0"/>
              </a:rPr>
              <a:t>dimension </a:t>
            </a:r>
            <a:r>
              <a:rPr lang="en-CA" smtClean="0">
                <a:latin typeface="Arial" charset="0"/>
                <a:cs typeface="Arial" charset="0"/>
              </a:rPr>
              <a:t>of an array is define as the number of indices used to refer to an element within the array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Therefore: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A vector is a one-dimensional array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A matrix is a two-dimensional array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The mathematical structure equivalent to an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mtClean="0">
                <a:latin typeface="Arial" charset="0"/>
                <a:cs typeface="Arial" charset="0"/>
              </a:rPr>
              <a:t>-dimensional array is an</a:t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30000" smtClean="0">
                <a:latin typeface="Arial" charset="0"/>
                <a:cs typeface="Arial" charset="0"/>
              </a:rPr>
              <a:t>th</a:t>
            </a:r>
            <a:r>
              <a:rPr lang="en-CA" smtClean="0">
                <a:latin typeface="Arial" charset="0"/>
                <a:cs typeface="Arial" charset="0"/>
              </a:rPr>
              <a:t>-</a:t>
            </a:r>
            <a:r>
              <a:rPr lang="en-CA" i="1" smtClean="0">
                <a:latin typeface="Arial" charset="0"/>
                <a:cs typeface="Arial" charset="0"/>
              </a:rPr>
              <a:t>order</a:t>
            </a:r>
            <a:r>
              <a:rPr lang="en-CA" smtClean="0">
                <a:latin typeface="Arial" charset="0"/>
                <a:cs typeface="Arial" charset="0"/>
              </a:rPr>
              <a:t> </a:t>
            </a:r>
            <a:r>
              <a:rPr lang="en-CA" i="1" smtClean="0">
                <a:latin typeface="Arial" charset="0"/>
                <a:cs typeface="Arial" charset="0"/>
              </a:rPr>
              <a:t>tensor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Terminology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Example:</a:t>
            </a:r>
            <a:br>
              <a:rPr lang="en-CA" smtClean="0">
                <a:latin typeface="Arial" charset="0"/>
                <a:cs typeface="Arial" charset="0"/>
              </a:rPr>
            </a:br>
            <a:endParaRPr lang="en-CA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endParaRPr lang="fr-FR" sz="120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&gt;&gt; T = rand( 2, 4, 2, 2 )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T(:,:,1,1) =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    0.1829    0.8865    0.4899    0.9787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    0.2399    0.0287    0.1679    0.7127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T(:,:,2,1) =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    0.5005    0.0596    0.0424    0.5216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    0.4711    0.6820    0.0714    0.0967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T(:,:,</a:t>
            </a:r>
            <a:r>
              <a:rPr lang="fr-FR" sz="12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fr-FR" sz="12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) =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    0.8181    0.7224    0.6596    0.9730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    0.8175    0.1499    </a:t>
            </a:r>
            <a:r>
              <a:rPr lang="fr-FR" sz="1200" b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0.5186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    0.6490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T(:,:,</a:t>
            </a:r>
            <a:r>
              <a:rPr lang="fr-FR" sz="12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,</a:t>
            </a:r>
            <a:r>
              <a:rPr lang="fr-FR" sz="12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) =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    0.8003    0.4324    0.0835    </a:t>
            </a:r>
            <a:r>
              <a:rPr lang="fr-FR" sz="12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0.1734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    0.4538    0.8253    0.1332    0.3909</a:t>
            </a:r>
          </a:p>
        </p:txBody>
      </p:sp>
      <p:sp>
        <p:nvSpPr>
          <p:cNvPr id="31748" name="TextBox 3"/>
          <p:cNvSpPr txBox="1">
            <a:spLocks noChangeArrowheads="1"/>
          </p:cNvSpPr>
          <p:nvPr/>
        </p:nvSpPr>
        <p:spPr bwMode="auto">
          <a:xfrm>
            <a:off x="5076825" y="3336925"/>
            <a:ext cx="22225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200">
                <a:latin typeface="Consolas" pitchFamily="49" charset="0"/>
                <a:cs typeface="Consolas" pitchFamily="49" charset="0"/>
              </a:rPr>
              <a:t>&gt;&gt; </a:t>
            </a:r>
            <a:r>
              <a:rPr lang="fr-FR" sz="1200" b="1">
                <a:latin typeface="Consolas" pitchFamily="49" charset="0"/>
                <a:cs typeface="Consolas" pitchFamily="49" charset="0"/>
              </a:rPr>
              <a:t>ndims( T )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ans =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     4</a:t>
            </a:r>
          </a:p>
          <a:p>
            <a:endParaRPr lang="fr-FR" sz="1200">
              <a:latin typeface="Consolas" pitchFamily="49" charset="0"/>
              <a:cs typeface="Consolas" pitchFamily="49" charset="0"/>
            </a:endParaRP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&gt;&gt; size( T )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ans =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     2     4     2     2</a:t>
            </a:r>
          </a:p>
          <a:p>
            <a:endParaRPr lang="fr-FR" sz="1200">
              <a:latin typeface="Consolas" pitchFamily="49" charset="0"/>
              <a:cs typeface="Consolas" pitchFamily="49" charset="0"/>
            </a:endParaRP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&gt;&gt; T(1,4,</a:t>
            </a:r>
            <a:r>
              <a:rPr lang="fr-FR" sz="12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fr-FR" sz="1200">
                <a:latin typeface="Consolas" pitchFamily="49" charset="0"/>
                <a:cs typeface="Consolas" pitchFamily="49" charset="0"/>
              </a:rPr>
              <a:t>,</a:t>
            </a:r>
            <a:r>
              <a:rPr lang="fr-FR" sz="12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fr-FR" sz="1200">
                <a:latin typeface="Consolas" pitchFamily="49" charset="0"/>
                <a:cs typeface="Consolas" pitchFamily="49" charset="0"/>
              </a:rPr>
              <a:t>)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ans =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   </a:t>
            </a:r>
            <a:r>
              <a:rPr lang="fr-FR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0.1734</a:t>
            </a:r>
          </a:p>
          <a:p>
            <a:endParaRPr lang="fr-FR" sz="1200">
              <a:latin typeface="Consolas" pitchFamily="49" charset="0"/>
              <a:cs typeface="Consolas" pitchFamily="49" charset="0"/>
            </a:endParaRP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&gt;&gt; T(2,3,</a:t>
            </a:r>
            <a:r>
              <a:rPr lang="fr-FR" sz="120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fr-FR" sz="1200">
                <a:latin typeface="Consolas" pitchFamily="49" charset="0"/>
                <a:cs typeface="Consolas" pitchFamily="49" charset="0"/>
              </a:rPr>
              <a:t>,</a:t>
            </a:r>
            <a:r>
              <a:rPr lang="fr-FR" sz="120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fr-FR" sz="1200">
                <a:latin typeface="Consolas" pitchFamily="49" charset="0"/>
                <a:cs typeface="Consolas" pitchFamily="49" charset="0"/>
              </a:rPr>
              <a:t>)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ans =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    </a:t>
            </a:r>
            <a:r>
              <a:rPr lang="fr-FR" sz="12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0.5186</a:t>
            </a:r>
          </a:p>
          <a:p>
            <a:endParaRPr lang="en-CA" b="1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Terminology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It is possible, of course, to manipulate these in a manner similar to matrices:</a:t>
            </a:r>
          </a:p>
          <a:p>
            <a:pPr lvl="1">
              <a:buFont typeface="Arial" charset="0"/>
              <a:buNone/>
            </a:pPr>
            <a:endParaRPr lang="fr-FR" sz="120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&gt;&gt; T = rand( </a:t>
            </a:r>
            <a:r>
              <a:rPr lang="fr-FR" sz="1200" b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2, 4, 2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, 2 )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T(:,:,1,</a:t>
            </a:r>
            <a:r>
              <a:rPr lang="fr-FR" sz="12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fr-FR" sz="120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) =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   0.1829    0.8865    0.4899    0.9787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   0.2399    0.0287    0.1679    0.7127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T(:,:,2,</a:t>
            </a:r>
            <a:r>
              <a:rPr lang="fr-FR" sz="12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fr-FR" sz="120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) =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   0.5005    0.0596    0.0424    0.5216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    0.4711    0.6820    0.0714    0.0967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T(:,:,1,2) =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    0.8181    0.7224    0.6596    0.9730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    0.8175    0.1499    0.5186    0.6490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T(:,:,2,2) =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    0.8003    0.4324    0.0835    0.1734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    0.4538    0.8253    0.1332    0.3909</a:t>
            </a:r>
          </a:p>
        </p:txBody>
      </p:sp>
      <p:sp>
        <p:nvSpPr>
          <p:cNvPr id="32772" name="TextBox 3"/>
          <p:cNvSpPr txBox="1">
            <a:spLocks noChangeArrowheads="1"/>
          </p:cNvSpPr>
          <p:nvPr/>
        </p:nvSpPr>
        <p:spPr bwMode="auto">
          <a:xfrm>
            <a:off x="5076825" y="3343275"/>
            <a:ext cx="3582988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>
                <a:latin typeface="Consolas" pitchFamily="49" charset="0"/>
                <a:cs typeface="Consolas" pitchFamily="49" charset="0"/>
              </a:rPr>
              <a:t>&gt;&gt; T(:,:,:,</a:t>
            </a:r>
            <a:r>
              <a:rPr lang="de-DE" sz="1200" b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de-DE" sz="1200">
                <a:latin typeface="Consolas" pitchFamily="49" charset="0"/>
                <a:cs typeface="Consolas" pitchFamily="49" charset="0"/>
              </a:rPr>
              <a:t>) = zeros( </a:t>
            </a:r>
            <a:r>
              <a:rPr lang="de-DE" sz="1200" b="1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2, 4, 2 </a:t>
            </a:r>
            <a:r>
              <a:rPr lang="de-DE" sz="1200">
                <a:latin typeface="Consolas" pitchFamily="49" charset="0"/>
                <a:cs typeface="Consolas" pitchFamily="49" charset="0"/>
              </a:rPr>
              <a:t>)</a:t>
            </a:r>
          </a:p>
          <a:p>
            <a:r>
              <a:rPr lang="de-DE" sz="1200">
                <a:latin typeface="Consolas" pitchFamily="49" charset="0"/>
                <a:cs typeface="Consolas" pitchFamily="49" charset="0"/>
              </a:rPr>
              <a:t>T(:,:,1,1) =</a:t>
            </a:r>
          </a:p>
          <a:p>
            <a:r>
              <a:rPr lang="de-DE" sz="1200">
                <a:latin typeface="Consolas" pitchFamily="49" charset="0"/>
                <a:cs typeface="Consolas" pitchFamily="49" charset="0"/>
              </a:rPr>
              <a:t>     0     0     0     0</a:t>
            </a:r>
          </a:p>
          <a:p>
            <a:r>
              <a:rPr lang="de-DE" sz="1200">
                <a:latin typeface="Consolas" pitchFamily="49" charset="0"/>
                <a:cs typeface="Consolas" pitchFamily="49" charset="0"/>
              </a:rPr>
              <a:t>     0     0     0     0</a:t>
            </a:r>
          </a:p>
          <a:p>
            <a:r>
              <a:rPr lang="de-DE" sz="1200">
                <a:latin typeface="Consolas" pitchFamily="49" charset="0"/>
                <a:cs typeface="Consolas" pitchFamily="49" charset="0"/>
              </a:rPr>
              <a:t>T(:,:,2,1) =</a:t>
            </a:r>
          </a:p>
          <a:p>
            <a:r>
              <a:rPr lang="de-DE" sz="1200">
                <a:latin typeface="Consolas" pitchFamily="49" charset="0"/>
                <a:cs typeface="Consolas" pitchFamily="49" charset="0"/>
              </a:rPr>
              <a:t>     0     0     0     0</a:t>
            </a:r>
          </a:p>
          <a:p>
            <a:r>
              <a:rPr lang="de-DE" sz="1200">
                <a:latin typeface="Consolas" pitchFamily="49" charset="0"/>
                <a:cs typeface="Consolas" pitchFamily="49" charset="0"/>
              </a:rPr>
              <a:t>     0     0     0     0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T(:,:,1,2) =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    0.8181    0.7224    0.6596    0.9730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    0.8175    0.1499    0.5186    0.6490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T(:,:,2,2) =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    0.8003    0.4324    0.0835    0.1734</a:t>
            </a:r>
          </a:p>
          <a:p>
            <a:r>
              <a:rPr lang="fr-FR" sz="1200">
                <a:latin typeface="Consolas" pitchFamily="49" charset="0"/>
                <a:cs typeface="Consolas" pitchFamily="49" charset="0"/>
              </a:rPr>
              <a:t>    0.4538    0.8253    0.1332    0.3909</a:t>
            </a:r>
            <a:endParaRPr lang="de-DE" sz="1200">
              <a:latin typeface="Consolas" pitchFamily="49" charset="0"/>
              <a:cs typeface="Consolas" pitchFamily="49" charset="0"/>
            </a:endParaRPr>
          </a:p>
          <a:p>
            <a:endParaRPr lang="de-DE" sz="120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Equations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Going back to the heat-conduction/diffusion and wave equations, we have: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where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b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smtClean="0">
                <a:latin typeface="Arial" charset="0"/>
                <a:cs typeface="Arial" charset="0"/>
              </a:rPr>
              <a:t> is a function of space and time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/>
        </p:nvGraphicFramePr>
        <p:xfrm>
          <a:off x="3911600" y="2270125"/>
          <a:ext cx="1316038" cy="1374775"/>
        </p:xfrm>
        <a:graphic>
          <a:graphicData uri="http://schemas.openxmlformats.org/presentationml/2006/ole">
            <p:oleObj spid="_x0000_s217090" name="Equation" r:id="rId4" imgW="799920" imgH="8380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Equations</a:t>
            </a: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410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Consider these overlapping constructive two-dimensional waves: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It may seem that this is impossible to model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Fortunately, it is the equation that defines the movement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pic>
        <p:nvPicPr>
          <p:cNvPr id="4101" name="Picture 4" descr="C:\Users\dwharder\Desktop\DSC_010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7392" y="3376612"/>
            <a:ext cx="4949825" cy="284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098" name="Object 6"/>
          <p:cNvGraphicFramePr>
            <a:graphicFrameLocks noChangeAspect="1"/>
          </p:cNvGraphicFramePr>
          <p:nvPr/>
        </p:nvGraphicFramePr>
        <p:xfrm>
          <a:off x="6443663" y="3141663"/>
          <a:ext cx="1316037" cy="687387"/>
        </p:xfrm>
        <a:graphic>
          <a:graphicData uri="http://schemas.openxmlformats.org/presentationml/2006/ole">
            <p:oleObj spid="_x0000_s218114" name="Equation" r:id="rId5" imgW="799920" imgH="41904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Finite-Difference Equations</a:t>
            </a:r>
            <a:endParaRPr lang="en-US" b="1" smtClean="0">
              <a:latin typeface="Arial" charset="0"/>
              <a:cs typeface="Arial" charset="0"/>
            </a:endParaRP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You have already approximated solutions in one dimension to both of these equations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The significant difference is the approximation of the right-hand side in higher dimensions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In two and three dimensions, the </a:t>
            </a:r>
            <a:r>
              <a:rPr lang="en-CA" dirty="0" err="1" smtClean="0">
                <a:latin typeface="Arial" charset="0"/>
                <a:cs typeface="Arial" charset="0"/>
              </a:rPr>
              <a:t>Laplacian</a:t>
            </a:r>
            <a:r>
              <a:rPr lang="en-CA" dirty="0" smtClean="0">
                <a:latin typeface="Arial" charset="0"/>
                <a:cs typeface="Arial" charset="0"/>
              </a:rPr>
              <a:t> operator is defined as: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122" name="Object 6"/>
          <p:cNvGraphicFramePr>
            <a:graphicFrameLocks noChangeAspect="1"/>
          </p:cNvGraphicFramePr>
          <p:nvPr/>
        </p:nvGraphicFramePr>
        <p:xfrm>
          <a:off x="3276600" y="4167742"/>
          <a:ext cx="2338388" cy="1500188"/>
        </p:xfrm>
        <a:graphic>
          <a:graphicData uri="http://schemas.openxmlformats.org/presentationml/2006/ole">
            <p:oleObj spid="_x0000_s219138" name="Equation" r:id="rId4" imgW="1422360" imgH="914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Finite-Difference Equations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Recall our approximations of the 2</a:t>
            </a:r>
            <a:r>
              <a:rPr lang="en-CA" baseline="30000" dirty="0" smtClean="0">
                <a:latin typeface="Arial" charset="0"/>
                <a:cs typeface="Arial" charset="0"/>
              </a:rPr>
              <a:t>nd</a:t>
            </a:r>
            <a:r>
              <a:rPr lang="en-CA" dirty="0" smtClean="0">
                <a:latin typeface="Arial" charset="0"/>
                <a:cs typeface="Arial" charset="0"/>
              </a:rPr>
              <a:t>-order partial derivatives both in two dimensions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and in three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146" name="Object 6"/>
          <p:cNvGraphicFramePr>
            <a:graphicFrameLocks noChangeAspect="1"/>
          </p:cNvGraphicFramePr>
          <p:nvPr/>
        </p:nvGraphicFramePr>
        <p:xfrm>
          <a:off x="2089150" y="2330450"/>
          <a:ext cx="4679950" cy="1458913"/>
        </p:xfrm>
        <a:graphic>
          <a:graphicData uri="http://schemas.openxmlformats.org/presentationml/2006/ole">
            <p:oleObj spid="_x0000_s220162" name="Equation" r:id="rId4" imgW="2844720" imgH="888840" progId="Equation.DSMT4">
              <p:embed/>
            </p:oleObj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1838325" y="4154488"/>
          <a:ext cx="5327650" cy="2168525"/>
        </p:xfrm>
        <a:graphic>
          <a:graphicData uri="http://schemas.openxmlformats.org/presentationml/2006/ole">
            <p:oleObj spid="_x0000_s220163" name="Equation" r:id="rId5" imgW="3238200" imgH="1320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Finite-Difference Equations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In our implementations, we will always approximate our domain with a regular grid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and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170" name="Object 6"/>
          <p:cNvGraphicFramePr>
            <a:graphicFrameLocks noChangeAspect="1"/>
          </p:cNvGraphicFramePr>
          <p:nvPr/>
        </p:nvGraphicFramePr>
        <p:xfrm>
          <a:off x="2935288" y="2330450"/>
          <a:ext cx="2987675" cy="1458913"/>
        </p:xfrm>
        <a:graphic>
          <a:graphicData uri="http://schemas.openxmlformats.org/presentationml/2006/ole">
            <p:oleObj spid="_x0000_s221186" name="Equation" r:id="rId4" imgW="1815840" imgH="888840" progId="Equation.DSMT4">
              <p:embed/>
            </p:oleObj>
          </a:graphicData>
        </a:graphic>
      </p:graphicFrame>
      <p:graphicFrame>
        <p:nvGraphicFramePr>
          <p:cNvPr id="7171" name="Object 8"/>
          <p:cNvGraphicFramePr>
            <a:graphicFrameLocks noChangeAspect="1"/>
          </p:cNvGraphicFramePr>
          <p:nvPr/>
        </p:nvGraphicFramePr>
        <p:xfrm>
          <a:off x="2946400" y="4162425"/>
          <a:ext cx="3257550" cy="2146300"/>
        </p:xfrm>
        <a:graphic>
          <a:graphicData uri="http://schemas.openxmlformats.org/presentationml/2006/ole">
            <p:oleObj spid="_x0000_s221187" name="Equation" r:id="rId5" imgW="1981080" imgH="13078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Finite-Difference Equations</a:t>
            </a:r>
          </a:p>
        </p:txBody>
      </p:sp>
      <p:sp>
        <p:nvSpPr>
          <p:cNvPr id="81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Substituting these into the 2-dimensional equations: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or</a:t>
            </a:r>
          </a:p>
        </p:txBody>
      </p:sp>
      <p:graphicFrame>
        <p:nvGraphicFramePr>
          <p:cNvPr id="8194" name="Object 6"/>
          <p:cNvGraphicFramePr>
            <a:graphicFrameLocks noChangeAspect="1"/>
          </p:cNvGraphicFramePr>
          <p:nvPr/>
        </p:nvGraphicFramePr>
        <p:xfrm>
          <a:off x="1476375" y="2060575"/>
          <a:ext cx="6873875" cy="792163"/>
        </p:xfrm>
        <a:graphic>
          <a:graphicData uri="http://schemas.openxmlformats.org/presentationml/2006/ole">
            <p:oleObj spid="_x0000_s222210" name="Equation" r:id="rId4" imgW="4178160" imgH="482400" progId="Equation.DSMT4">
              <p:embed/>
            </p:oleObj>
          </a:graphicData>
        </a:graphic>
      </p:graphicFrame>
      <p:graphicFrame>
        <p:nvGraphicFramePr>
          <p:cNvPr id="8195" name="Object 11"/>
          <p:cNvGraphicFramePr>
            <a:graphicFrameLocks noChangeAspect="1"/>
          </p:cNvGraphicFramePr>
          <p:nvPr/>
        </p:nvGraphicFramePr>
        <p:xfrm>
          <a:off x="523875" y="2882900"/>
          <a:ext cx="7896225" cy="833438"/>
        </p:xfrm>
        <a:graphic>
          <a:graphicData uri="http://schemas.openxmlformats.org/presentationml/2006/ole">
            <p:oleObj spid="_x0000_s222211" name="Equation" r:id="rId5" imgW="4800600" imgH="507960" progId="Equation.DSMT4">
              <p:embed/>
            </p:oleObj>
          </a:graphicData>
        </a:graphic>
      </p:graphicFrame>
      <p:graphicFrame>
        <p:nvGraphicFramePr>
          <p:cNvPr id="8196" name="Object 13"/>
          <p:cNvGraphicFramePr>
            <a:graphicFrameLocks noChangeAspect="1"/>
          </p:cNvGraphicFramePr>
          <p:nvPr/>
        </p:nvGraphicFramePr>
        <p:xfrm>
          <a:off x="684213" y="4960938"/>
          <a:ext cx="7562850" cy="771525"/>
        </p:xfrm>
        <a:graphic>
          <a:graphicData uri="http://schemas.openxmlformats.org/presentationml/2006/ole">
            <p:oleObj spid="_x0000_s222212" name="Equation" r:id="rId6" imgW="4597200" imgH="469800" progId="Equation.DSMT4">
              <p:embed/>
            </p:oleObj>
          </a:graphicData>
        </a:graphic>
      </p:graphicFrame>
      <p:graphicFrame>
        <p:nvGraphicFramePr>
          <p:cNvPr id="8197" name="Object 12"/>
          <p:cNvGraphicFramePr>
            <a:graphicFrameLocks noChangeAspect="1"/>
          </p:cNvGraphicFramePr>
          <p:nvPr/>
        </p:nvGraphicFramePr>
        <p:xfrm>
          <a:off x="684213" y="4221163"/>
          <a:ext cx="6269037" cy="646112"/>
        </p:xfrm>
        <a:graphic>
          <a:graphicData uri="http://schemas.openxmlformats.org/presentationml/2006/ole">
            <p:oleObj spid="_x0000_s222213" name="Equation" r:id="rId7" imgW="3809880" imgH="393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Finite-Difference Equations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For the heat-conduction/diffusion equation in two dimensions,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we use the states at time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ℓ</a:t>
            </a:r>
            <a:r>
              <a:rPr lang="en-CA" dirty="0" smtClean="0">
                <a:latin typeface="Arial" charset="0"/>
                <a:cs typeface="Arial" charset="0"/>
              </a:rPr>
              <a:t> to approximate the state at time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ℓ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+ 1</a:t>
            </a:r>
            <a:r>
              <a:rPr lang="en-CA" dirty="0" smtClean="0">
                <a:latin typeface="Arial" charset="0"/>
                <a:cs typeface="Arial" charset="0"/>
              </a:rPr>
              <a:t>:</a:t>
            </a:r>
          </a:p>
        </p:txBody>
      </p:sp>
      <p:graphicFrame>
        <p:nvGraphicFramePr>
          <p:cNvPr id="9218" name="Object 12"/>
          <p:cNvGraphicFramePr>
            <a:graphicFrameLocks noChangeAspect="1"/>
          </p:cNvGraphicFramePr>
          <p:nvPr/>
        </p:nvGraphicFramePr>
        <p:xfrm>
          <a:off x="1811670" y="2652713"/>
          <a:ext cx="6269038" cy="646113"/>
        </p:xfrm>
        <a:graphic>
          <a:graphicData uri="http://schemas.openxmlformats.org/presentationml/2006/ole">
            <p:oleObj spid="_x0000_s223234" name="Equation" r:id="rId4" imgW="3809880" imgH="393480" progId="Equation.DSMT4">
              <p:embed/>
            </p:oleObj>
          </a:graphicData>
        </a:graphic>
      </p:graphicFrame>
      <p:pic>
        <p:nvPicPr>
          <p:cNvPr id="9221" name="Picture 6" descr="C:\Users\dwharder\Desktop\valsjf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21038" y="3573463"/>
            <a:ext cx="2736850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9"/>
          <p:cNvSpPr/>
          <p:nvPr/>
        </p:nvSpPr>
        <p:spPr>
          <a:xfrm>
            <a:off x="1760175" y="2737777"/>
            <a:ext cx="719138" cy="5032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4" name="Oval 13"/>
          <p:cNvSpPr/>
          <p:nvPr/>
        </p:nvSpPr>
        <p:spPr>
          <a:xfrm>
            <a:off x="5332413" y="4373563"/>
            <a:ext cx="647700" cy="2873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Finite-Difference Equations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If a boundary value is insulated, then in calculating the future point, we consider the value equal to the adjacent value: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Thus, in calculating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CA" baseline="-25000" dirty="0" err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baseline="-25000" dirty="0" err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ℓ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+ 1</a:t>
            </a:r>
            <a:r>
              <a:rPr lang="en-CA" dirty="0" smtClean="0">
                <a:latin typeface="Arial" charset="0"/>
                <a:cs typeface="Arial" charset="0"/>
              </a:rPr>
              <a:t>, if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– 1,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ℓ</a:t>
            </a:r>
            <a:r>
              <a:rPr lang="en-CA" dirty="0" smtClean="0">
                <a:latin typeface="Arial" charset="0"/>
                <a:cs typeface="Arial" charset="0"/>
              </a:rPr>
              <a:t>,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+ 1,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ℓ</a:t>
            </a:r>
            <a:r>
              <a:rPr lang="en-CA" dirty="0" smtClean="0">
                <a:latin typeface="Arial" charset="0"/>
                <a:cs typeface="Arial" charset="0"/>
              </a:rPr>
              <a:t>,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CA" baseline="-25000" dirty="0" err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– 1,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ℓ</a:t>
            </a:r>
            <a:r>
              <a:rPr lang="en-CA" dirty="0" smtClean="0">
                <a:latin typeface="Arial" charset="0"/>
                <a:cs typeface="Arial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or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CA" baseline="-25000" dirty="0" err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+ 1,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ℓ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is insulated, we assume that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respectively</a:t>
            </a:r>
          </a:p>
        </p:txBody>
      </p:sp>
      <p:graphicFrame>
        <p:nvGraphicFramePr>
          <p:cNvPr id="10242" name="Object 11"/>
          <p:cNvGraphicFramePr>
            <a:graphicFrameLocks noChangeAspect="1"/>
          </p:cNvGraphicFramePr>
          <p:nvPr/>
        </p:nvGraphicFramePr>
        <p:xfrm>
          <a:off x="3783087" y="4056063"/>
          <a:ext cx="1400175" cy="1625600"/>
        </p:xfrm>
        <a:graphic>
          <a:graphicData uri="http://schemas.openxmlformats.org/presentationml/2006/ole">
            <p:oleObj spid="_x0000_s224258" name="Equation" r:id="rId4" imgW="850680" imgH="99036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Finite-Difference Equations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Thus, if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– 1,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ℓ</a:t>
            </a:r>
            <a:r>
              <a:rPr lang="en-CA" smtClean="0">
                <a:latin typeface="Arial" charset="0"/>
                <a:cs typeface="Arial" charset="0"/>
              </a:rPr>
              <a:t> is insulated, the equation simplifies to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This has the potential of becoming complicated; however...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What if two points are insulated?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Instead, we will come up with a different solution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11266" name="Object 13"/>
          <p:cNvGraphicFramePr>
            <a:graphicFrameLocks noChangeAspect="1"/>
          </p:cNvGraphicFramePr>
          <p:nvPr/>
        </p:nvGraphicFramePr>
        <p:xfrm>
          <a:off x="1619250" y="2781300"/>
          <a:ext cx="6726238" cy="771525"/>
        </p:xfrm>
        <a:graphic>
          <a:graphicData uri="http://schemas.openxmlformats.org/presentationml/2006/ole">
            <p:oleObj spid="_x0000_s225282" name="Equation" r:id="rId4" imgW="4089240" imgH="469800" progId="Equation.DSMT4">
              <p:embed/>
            </p:oleObj>
          </a:graphicData>
        </a:graphic>
      </p:graphicFrame>
      <p:graphicFrame>
        <p:nvGraphicFramePr>
          <p:cNvPr id="11267" name="Object 12"/>
          <p:cNvGraphicFramePr>
            <a:graphicFrameLocks noChangeAspect="1"/>
          </p:cNvGraphicFramePr>
          <p:nvPr/>
        </p:nvGraphicFramePr>
        <p:xfrm>
          <a:off x="1619250" y="2133600"/>
          <a:ext cx="5434013" cy="646113"/>
        </p:xfrm>
        <a:graphic>
          <a:graphicData uri="http://schemas.openxmlformats.org/presentationml/2006/ole">
            <p:oleObj spid="_x0000_s225283" name="Equation" r:id="rId5" imgW="3301920" imgH="393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Finite-Difference Equations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Using the heat-conduction/diffusion equation as an example, rewrite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as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This may seem more complicated but we can now either choose to add a term or not, as appropriate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12290" name="Object 12"/>
          <p:cNvGraphicFramePr>
            <a:graphicFrameLocks noChangeAspect="1"/>
          </p:cNvGraphicFramePr>
          <p:nvPr/>
        </p:nvGraphicFramePr>
        <p:xfrm>
          <a:off x="1476375" y="2521854"/>
          <a:ext cx="6270625" cy="646113"/>
        </p:xfrm>
        <a:graphic>
          <a:graphicData uri="http://schemas.openxmlformats.org/presentationml/2006/ole">
            <p:oleObj spid="_x0000_s226306" name="Equation" r:id="rId4" imgW="3809880" imgH="393480" progId="Equation.DSMT4">
              <p:embed/>
            </p:oleObj>
          </a:graphicData>
        </a:graphic>
      </p:graphicFrame>
      <p:graphicFrame>
        <p:nvGraphicFramePr>
          <p:cNvPr id="12291" name="Object 4"/>
          <p:cNvGraphicFramePr>
            <a:graphicFrameLocks noChangeAspect="1"/>
          </p:cNvGraphicFramePr>
          <p:nvPr/>
        </p:nvGraphicFramePr>
        <p:xfrm>
          <a:off x="139700" y="3490377"/>
          <a:ext cx="8799513" cy="646113"/>
        </p:xfrm>
        <a:graphic>
          <a:graphicData uri="http://schemas.openxmlformats.org/presentationml/2006/ole">
            <p:oleObj spid="_x0000_s226307" name="Equation" r:id="rId5" imgW="5346360" imgH="393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Finite-Difference Equations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Thus, if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k 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– 1,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ℓ</a:t>
            </a:r>
            <a:r>
              <a:rPr lang="en-CA" smtClean="0">
                <a:latin typeface="Arial" charset="0"/>
                <a:cs typeface="Arial" charset="0"/>
              </a:rPr>
              <a:t> is insulated, we would simply not add the third term in the equation: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13314" name="Object 12"/>
          <p:cNvGraphicFramePr>
            <a:graphicFrameLocks noChangeAspect="1"/>
          </p:cNvGraphicFramePr>
          <p:nvPr/>
        </p:nvGraphicFramePr>
        <p:xfrm>
          <a:off x="139700" y="2997200"/>
          <a:ext cx="8799513" cy="646113"/>
        </p:xfrm>
        <a:graphic>
          <a:graphicData uri="http://schemas.openxmlformats.org/presentationml/2006/ole">
            <p:oleObj spid="_x0000_s227330" name="Equation" r:id="rId4" imgW="5346360" imgH="393480" progId="Equation.DSMT4">
              <p:embed/>
            </p:oleObj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V="1">
            <a:off x="5580063" y="3068638"/>
            <a:ext cx="1584325" cy="57626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8" name="TextBox 9"/>
          <p:cNvSpPr txBox="1">
            <a:spLocks noChangeArrowheads="1"/>
          </p:cNvSpPr>
          <p:nvPr/>
        </p:nvSpPr>
        <p:spPr bwMode="auto">
          <a:xfrm>
            <a:off x="7140575" y="2860675"/>
            <a:ext cx="300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Finite-Difference Equations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Note that we can always start with: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14338" name="Object 12"/>
          <p:cNvGraphicFramePr>
            <a:graphicFrameLocks noChangeAspect="1"/>
          </p:cNvGraphicFramePr>
          <p:nvPr/>
        </p:nvGraphicFramePr>
        <p:xfrm>
          <a:off x="3384550" y="2185988"/>
          <a:ext cx="1379538" cy="395287"/>
        </p:xfrm>
        <a:graphic>
          <a:graphicData uri="http://schemas.openxmlformats.org/presentationml/2006/ole">
            <p:oleObj spid="_x0000_s228354" name="Equation" r:id="rId4" imgW="838080" imgH="241200" progId="Equation.DSMT4">
              <p:embed/>
            </p:oleObj>
          </a:graphicData>
        </a:graphic>
      </p:graphicFrame>
      <p:pic>
        <p:nvPicPr>
          <p:cNvPr id="14341" name="Picture 6" descr="C:\Users\dwharder\Desktop\valsjf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21038" y="3573463"/>
            <a:ext cx="2736850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Oval 13"/>
          <p:cNvSpPr/>
          <p:nvPr/>
        </p:nvSpPr>
        <p:spPr>
          <a:xfrm>
            <a:off x="4067175" y="4278313"/>
            <a:ext cx="504825" cy="287337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Finite-Difference Equations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We then iterate through the four adjacent entries: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If that point has a value, add it:</a:t>
            </a: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pic>
        <p:nvPicPr>
          <p:cNvPr id="15365" name="Picture 6" descr="C:\Users\dwharder\Desktop\valsjf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21038" y="3573463"/>
            <a:ext cx="2736850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Oval 13"/>
          <p:cNvSpPr/>
          <p:nvPr/>
        </p:nvSpPr>
        <p:spPr>
          <a:xfrm>
            <a:off x="5219700" y="4005263"/>
            <a:ext cx="647700" cy="287337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graphicFrame>
        <p:nvGraphicFramePr>
          <p:cNvPr id="15362" name="Object 12"/>
          <p:cNvGraphicFramePr>
            <a:graphicFrameLocks noChangeAspect="1"/>
          </p:cNvGraphicFramePr>
          <p:nvPr/>
        </p:nvGraphicFramePr>
        <p:xfrm>
          <a:off x="3387725" y="2044700"/>
          <a:ext cx="3509963" cy="646113"/>
        </p:xfrm>
        <a:graphic>
          <a:graphicData uri="http://schemas.openxmlformats.org/presentationml/2006/ole">
            <p:oleObj spid="_x0000_s229378" name="Equation" r:id="rId5" imgW="2133360" imgH="393480" progId="Equation.DSMT4">
              <p:embed/>
            </p:oleObj>
          </a:graphicData>
        </a:graphic>
      </p:graphicFrame>
      <p:sp>
        <p:nvSpPr>
          <p:cNvPr id="8" name="Oval 7"/>
          <p:cNvSpPr/>
          <p:nvPr/>
        </p:nvSpPr>
        <p:spPr>
          <a:xfrm>
            <a:off x="5435600" y="2189163"/>
            <a:ext cx="649288" cy="431800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Finite-Difference Equations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We then iterate through the four adjacent entries: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If the point is insulated (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smtClean="0">
                <a:latin typeface="Arial" charset="0"/>
                <a:cs typeface="Arial" charset="0"/>
              </a:rPr>
              <a:t>), do nothing...</a:t>
            </a: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pic>
        <p:nvPicPr>
          <p:cNvPr id="16389" name="Picture 6" descr="C:\Users\dwharder\Desktop\valsjf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21038" y="3573463"/>
            <a:ext cx="2736850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Oval 13"/>
          <p:cNvSpPr/>
          <p:nvPr/>
        </p:nvSpPr>
        <p:spPr>
          <a:xfrm>
            <a:off x="5219700" y="4005263"/>
            <a:ext cx="647700" cy="287337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graphicFrame>
        <p:nvGraphicFramePr>
          <p:cNvPr id="16386" name="Object 12"/>
          <p:cNvGraphicFramePr>
            <a:graphicFrameLocks noChangeAspect="1"/>
          </p:cNvGraphicFramePr>
          <p:nvPr/>
        </p:nvGraphicFramePr>
        <p:xfrm>
          <a:off x="3384550" y="2185988"/>
          <a:ext cx="1379538" cy="395287"/>
        </p:xfrm>
        <a:graphic>
          <a:graphicData uri="http://schemas.openxmlformats.org/presentationml/2006/ole">
            <p:oleObj spid="_x0000_s230402" name="Equation" r:id="rId5" imgW="838080" imgH="241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4" descr="C:\Users\dwharder\Desktop\alskfj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86113" y="3573463"/>
            <a:ext cx="2770187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Finite-Difference Equations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For the wave equation in two dimensions,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we use the states at time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ℓ</a:t>
            </a:r>
            <a:r>
              <a:rPr lang="en-CA" smtClean="0">
                <a:latin typeface="Arial" charset="0"/>
                <a:cs typeface="Arial" charset="0"/>
              </a:rPr>
              <a:t> and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ℓ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 – 1</a:t>
            </a:r>
            <a:r>
              <a:rPr lang="en-CA" smtClean="0">
                <a:latin typeface="Arial" charset="0"/>
                <a:cs typeface="Arial" charset="0"/>
              </a:rPr>
              <a:t> to approximate the state at</a:t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smtClean="0">
                <a:latin typeface="Arial" charset="0"/>
                <a:cs typeface="Arial" charset="0"/>
              </a:rPr>
              <a:t>time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ℓ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 + 1</a:t>
            </a:r>
            <a:r>
              <a:rPr lang="en-CA" smtClean="0">
                <a:latin typeface="Arial" charset="0"/>
                <a:cs typeface="Arial" charset="0"/>
              </a:rPr>
              <a:t>: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332413" y="4373563"/>
            <a:ext cx="647700" cy="2873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graphicFrame>
        <p:nvGraphicFramePr>
          <p:cNvPr id="17410" name="Object 13"/>
          <p:cNvGraphicFramePr>
            <a:graphicFrameLocks noChangeAspect="1"/>
          </p:cNvGraphicFramePr>
          <p:nvPr/>
        </p:nvGraphicFramePr>
        <p:xfrm>
          <a:off x="941388" y="1981200"/>
          <a:ext cx="7562850" cy="771525"/>
        </p:xfrm>
        <a:graphic>
          <a:graphicData uri="http://schemas.openxmlformats.org/presentationml/2006/ole">
            <p:oleObj spid="_x0000_s231426" name="Equation" r:id="rId5" imgW="4597200" imgH="469800" progId="Equation.DSMT4">
              <p:embed/>
            </p:oleObj>
          </a:graphicData>
        </a:graphic>
      </p:graphicFrame>
      <p:sp>
        <p:nvSpPr>
          <p:cNvPr id="8" name="Oval 7"/>
          <p:cNvSpPr/>
          <p:nvPr/>
        </p:nvSpPr>
        <p:spPr>
          <a:xfrm>
            <a:off x="892175" y="2149475"/>
            <a:ext cx="719138" cy="5032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Finite-Difference Equations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Without much imagination, the 3-dimensional equivalents are:</a:t>
            </a:r>
          </a:p>
        </p:txBody>
      </p:sp>
      <p:graphicFrame>
        <p:nvGraphicFramePr>
          <p:cNvPr id="18434" name="Object 12"/>
          <p:cNvGraphicFramePr>
            <a:graphicFrameLocks noChangeAspect="1"/>
          </p:cNvGraphicFramePr>
          <p:nvPr/>
        </p:nvGraphicFramePr>
        <p:xfrm>
          <a:off x="242888" y="2205038"/>
          <a:ext cx="8736012" cy="646112"/>
        </p:xfrm>
        <a:graphic>
          <a:graphicData uri="http://schemas.openxmlformats.org/presentationml/2006/ole">
            <p:oleObj spid="_x0000_s232450" name="Equation" r:id="rId4" imgW="5308560" imgH="393480" progId="Equation.DSMT4">
              <p:embed/>
            </p:oleObj>
          </a:graphicData>
        </a:graphic>
      </p:graphicFrame>
      <p:graphicFrame>
        <p:nvGraphicFramePr>
          <p:cNvPr id="18435" name="Object 6"/>
          <p:cNvGraphicFramePr>
            <a:graphicFrameLocks noChangeAspect="1"/>
          </p:cNvGraphicFramePr>
          <p:nvPr/>
        </p:nvGraphicFramePr>
        <p:xfrm>
          <a:off x="252413" y="3702050"/>
          <a:ext cx="8799512" cy="1166813"/>
        </p:xfrm>
        <a:graphic>
          <a:graphicData uri="http://schemas.openxmlformats.org/presentationml/2006/ole">
            <p:oleObj spid="_x0000_s232451" name="Equation" r:id="rId5" imgW="5346360" imgH="711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Finite-Difference Equations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Without much imagination, the 3-dimensional equivalents are:</a:t>
            </a:r>
          </a:p>
        </p:txBody>
      </p:sp>
      <p:graphicFrame>
        <p:nvGraphicFramePr>
          <p:cNvPr id="19458" name="Object 12"/>
          <p:cNvGraphicFramePr>
            <a:graphicFrameLocks noChangeAspect="1"/>
          </p:cNvGraphicFramePr>
          <p:nvPr/>
        </p:nvGraphicFramePr>
        <p:xfrm>
          <a:off x="261937" y="2538413"/>
          <a:ext cx="8024813" cy="1166812"/>
        </p:xfrm>
        <a:graphic>
          <a:graphicData uri="http://schemas.openxmlformats.org/presentationml/2006/ole">
            <p:oleObj spid="_x0000_s233474" name="Equation" r:id="rId4" imgW="4876560" imgH="711000" progId="Equation.DSMT4">
              <p:embed/>
            </p:oleObj>
          </a:graphicData>
        </a:graphic>
      </p:graphicFrame>
      <p:graphicFrame>
        <p:nvGraphicFramePr>
          <p:cNvPr id="19459" name="Object 6"/>
          <p:cNvGraphicFramePr>
            <a:graphicFrameLocks noChangeAspect="1"/>
          </p:cNvGraphicFramePr>
          <p:nvPr/>
        </p:nvGraphicFramePr>
        <p:xfrm>
          <a:off x="260350" y="3705225"/>
          <a:ext cx="8026400" cy="1687513"/>
        </p:xfrm>
        <a:graphic>
          <a:graphicData uri="http://schemas.openxmlformats.org/presentationml/2006/ole">
            <p:oleObj spid="_x0000_s233475" name="Equation" r:id="rId5" imgW="4876560" imgH="102852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Initial Conditions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In one dimension, </a:t>
            </a:r>
            <a:r>
              <a:rPr lang="en-CA" smtClean="0">
                <a:latin typeface="Arial" charset="0"/>
                <a:cs typeface="Arial" charset="0"/>
              </a:rPr>
              <a:t>the heat-conduction/diffusion and wave equations required an initial condition that was a 1-D array of initial values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As with the heat-conduction/diffusion and wave equations in one dimension, we must have an initial condition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In two dimensions, we must have  a 2-D array of initial values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In three dimensions, we must have a 3-D array of initial values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Initial Conditions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2884" cy="46164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In one dimension, we defined a function</a:t>
            </a:r>
          </a:p>
          <a:p>
            <a:pPr algn="ctr">
              <a:buFont typeface="Arial" charset="0"/>
              <a:buNone/>
            </a:pP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dirty="0" err="1" smtClean="0">
                <a:latin typeface="Times New Roman" pitchFamily="18" charset="0"/>
                <a:cs typeface="Times New Roman" pitchFamily="18" charset="0"/>
              </a:rPr>
              <a:t>init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:[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] → </a:t>
            </a:r>
            <a:r>
              <a:rPr lang="en-CA" b="1" dirty="0" smtClean="0">
                <a:latin typeface="Times New Roman" pitchFamily="18" charset="0"/>
                <a:cs typeface="Times New Roman" pitchFamily="18" charset="0"/>
              </a:rPr>
              <a:t>R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This allowed us to choose the number of points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dirty="0" smtClean="0">
                <a:latin typeface="Arial" charset="0"/>
                <a:cs typeface="Arial" charset="0"/>
              </a:rPr>
              <a:t> on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In two and three dimensions, we will simply have the user pass an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array or an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CA" dirty="0" smtClean="0">
                <a:latin typeface="Arial" charset="0"/>
                <a:cs typeface="Arial" charset="0"/>
              </a:rPr>
              <a:t> array as an initial condition:</a:t>
            </a:r>
          </a:p>
          <a:p>
            <a:pPr lvl="1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	U6a_init = zeros( 11, 21 );</a:t>
            </a:r>
          </a:p>
          <a:p>
            <a:pPr lvl="1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	U6b_init = zeros( 11, 11, 11 );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Initial Conditions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The initial rates of change for the wave equation will also be passed as an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mtClean="0">
                <a:latin typeface="Arial" charset="0"/>
                <a:cs typeface="Arial" charset="0"/>
              </a:rPr>
              <a:t>array or an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CA" smtClean="0">
                <a:latin typeface="Arial" charset="0"/>
                <a:cs typeface="Arial" charset="0"/>
              </a:rPr>
              <a:t> array: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r>
              <a:rPr lang="en-CA" smtClean="0">
                <a:latin typeface="Consolas" pitchFamily="49" charset="0"/>
                <a:cs typeface="Consolas" pitchFamily="49" charset="0"/>
              </a:rPr>
              <a:t>	dU6a_init = zeros( 11, 21 );</a:t>
            </a:r>
          </a:p>
          <a:p>
            <a:pPr lvl="1">
              <a:buFont typeface="Arial" charset="0"/>
              <a:buNone/>
            </a:pPr>
            <a:r>
              <a:rPr lang="en-CA" smtClean="0">
                <a:latin typeface="Consolas" pitchFamily="49" charset="0"/>
                <a:cs typeface="Consolas" pitchFamily="49" charset="0"/>
              </a:rPr>
              <a:t>	dU6b_init = zeros( 11, 11, 11 );</a:t>
            </a:r>
          </a:p>
          <a:p>
            <a:pPr lvl="1">
              <a:buFont typeface="Arial" charset="0"/>
              <a:buNone/>
            </a:pPr>
            <a:endParaRPr lang="en-CA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The dimensions of this array must equal the dimensions of the array </a:t>
            </a:r>
            <a:r>
              <a:rPr lang="en-US" smtClean="0">
                <a:latin typeface="Consolas" pitchFamily="49" charset="0"/>
                <a:cs typeface="Consolas" pitchFamily="49" charset="0"/>
              </a:rPr>
              <a:t>U_init</a:t>
            </a:r>
            <a:endParaRPr lang="en-CA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Boundary Conditions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With one dimension, it was reasonably easy to defined a function</a:t>
            </a:r>
          </a:p>
          <a:p>
            <a:pPr algn="ctr">
              <a:buFont typeface="Arial" charset="0"/>
              <a:buNone/>
            </a:pPr>
            <a:r>
              <a:rPr lang="en-CA" smtClean="0">
                <a:latin typeface="Consolas" pitchFamily="49" charset="0"/>
                <a:cs typeface="Consolas" pitchFamily="49" charset="0"/>
              </a:rPr>
              <a:t>function [u] = U_bndry(t)</a:t>
            </a: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where</a:t>
            </a:r>
          </a:p>
          <a:p>
            <a:pPr algn="ctr">
              <a:buFont typeface="Arial" charset="0"/>
              <a:buNone/>
            </a:pP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bndry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CA" b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→ </a:t>
            </a:r>
            <a:r>
              <a:rPr lang="en-CA" b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CA" baseline="3000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or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482" name="Object 4"/>
          <p:cNvGraphicFramePr>
            <a:graphicFrameLocks noChangeAspect="1"/>
          </p:cNvGraphicFramePr>
          <p:nvPr/>
        </p:nvGraphicFramePr>
        <p:xfrm>
          <a:off x="3574571" y="4132595"/>
          <a:ext cx="2039937" cy="792163"/>
        </p:xfrm>
        <a:graphic>
          <a:graphicData uri="http://schemas.openxmlformats.org/presentationml/2006/ole">
            <p:oleObj spid="_x0000_s234498" name="Equation" r:id="rId4" imgW="1307880" imgH="50796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Boundary Conditions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In this case, because the boundary may not be two points, the function will have to return an array of the same dimensions as the initial condition</a:t>
            </a:r>
          </a:p>
          <a:p>
            <a:pPr lvl="2">
              <a:buFont typeface="Arial" charset="0"/>
              <a:buNone/>
            </a:pPr>
            <a:endParaRPr lang="en-CA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function [U] = U6a_bndry( t,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U = -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*ones(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U([1, end], :) = 1;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U(:,   1 ) = 1;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U(:,  end) = 1 - cos(t);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end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68" name="TextBox 4"/>
          <p:cNvSpPr txBox="1">
            <a:spLocks noChangeArrowheads="1"/>
          </p:cNvSpPr>
          <p:nvPr/>
        </p:nvSpPr>
        <p:spPr bwMode="auto">
          <a:xfrm>
            <a:off x="3995738" y="5467350"/>
            <a:ext cx="32131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>
                <a:latin typeface="Consolas" pitchFamily="49" charset="0"/>
                <a:cs typeface="Consolas" pitchFamily="49" charset="0"/>
              </a:rPr>
              <a:t>U6a_init = zeros( 26, 26 );</a:t>
            </a:r>
          </a:p>
        </p:txBody>
      </p:sp>
      <p:pic>
        <p:nvPicPr>
          <p:cNvPr id="36869" name="Picture 5" descr="C:\Users\dwharder\Desktop\tmp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80100" y="3522663"/>
            <a:ext cx="2806700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Boundary Conditions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In this case, because the boundary may not be two points, the function will have to return an array of the same dimensions as the initial condition</a:t>
            </a:r>
          </a:p>
          <a:p>
            <a:pPr lvl="2">
              <a:buFont typeface="Arial" charset="0"/>
              <a:buNone/>
            </a:pPr>
            <a:endParaRPr lang="en-CA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function [U] = U6b_bndry( t,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n_z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)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U = -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*ones(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n_z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);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U([1, end], :, :) = 1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U(:, [1, end], :) = 1;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U(:, :, 1) = 1;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U(:, :, end) = 1 - cos(t);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end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2" name="TextBox 3"/>
          <p:cNvSpPr txBox="1">
            <a:spLocks noChangeArrowheads="1"/>
          </p:cNvSpPr>
          <p:nvPr/>
        </p:nvSpPr>
        <p:spPr bwMode="auto">
          <a:xfrm>
            <a:off x="3995738" y="5467350"/>
            <a:ext cx="33258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>
                <a:latin typeface="Consolas" pitchFamily="49" charset="0"/>
                <a:cs typeface="Consolas" pitchFamily="49" charset="0"/>
              </a:rPr>
              <a:t>U6b_init = zeros( 5, 5, 5 );</a:t>
            </a:r>
          </a:p>
        </p:txBody>
      </p:sp>
      <p:pic>
        <p:nvPicPr>
          <p:cNvPr id="37893" name="Picture 8" descr="C:\Users\dwharder\Desktop\x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225" y="3141663"/>
            <a:ext cx="2087563" cy="180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Boundary Conditions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In this case, because the boundary may not be two points, the function will have to return an array of the same dimensions as the initial condition</a:t>
            </a:r>
          </a:p>
          <a:p>
            <a:pPr lvl="2">
              <a:buFont typeface="Arial" charset="0"/>
              <a:buNone/>
            </a:pPr>
            <a:endParaRPr lang="en-CA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function [U] = U6b_bndry( t,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n_z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)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U = -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*ones(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n_z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);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U([1, end], :, :) = 1;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U(:, [1, end], :) = 1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U(:, :, 1) = 1;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U(:, :, end) = 1 - cos(t);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end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6" name="TextBox 3"/>
          <p:cNvSpPr txBox="1">
            <a:spLocks noChangeArrowheads="1"/>
          </p:cNvSpPr>
          <p:nvPr/>
        </p:nvSpPr>
        <p:spPr bwMode="auto">
          <a:xfrm>
            <a:off x="3995738" y="5467350"/>
            <a:ext cx="33258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>
                <a:latin typeface="Consolas" pitchFamily="49" charset="0"/>
                <a:cs typeface="Consolas" pitchFamily="49" charset="0"/>
              </a:rPr>
              <a:t>U6b_init = zeros( 5, 5, 5 );</a:t>
            </a:r>
          </a:p>
        </p:txBody>
      </p:sp>
      <p:pic>
        <p:nvPicPr>
          <p:cNvPr id="38917" name="Picture 7" descr="C:\Users\dwharder\Desktop\x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225" y="3140075"/>
            <a:ext cx="2087563" cy="181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Boundary Conditions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In this case, because the boundary may not be two points, the function will have to return an array of the same dimensions as the initial condition</a:t>
            </a:r>
          </a:p>
          <a:p>
            <a:pPr lvl="2">
              <a:buFont typeface="Arial" charset="0"/>
              <a:buNone/>
            </a:pPr>
            <a:endParaRPr lang="en-CA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function [U] = U6b_bndry( t,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n_z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)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U = -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*ones(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n_z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);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U([1, end], :, :) = 1;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U(:, [1, end], :) = 1;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U(:, :, 1) = 1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U(:, :, end) = 1 - cos(t);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end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40" name="TextBox 3"/>
          <p:cNvSpPr txBox="1">
            <a:spLocks noChangeArrowheads="1"/>
          </p:cNvSpPr>
          <p:nvPr/>
        </p:nvSpPr>
        <p:spPr bwMode="auto">
          <a:xfrm>
            <a:off x="3995738" y="5467350"/>
            <a:ext cx="33258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>
                <a:latin typeface="Consolas" pitchFamily="49" charset="0"/>
                <a:cs typeface="Consolas" pitchFamily="49" charset="0"/>
              </a:rPr>
              <a:t>U6b_init = zeros( 5, 5, 5 );</a:t>
            </a:r>
          </a:p>
        </p:txBody>
      </p:sp>
      <p:pic>
        <p:nvPicPr>
          <p:cNvPr id="39941" name="Picture 6" descr="C:\Users\dwharder\Desktop\x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225" y="3140075"/>
            <a:ext cx="2087563" cy="181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Boundary Conditions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In this case, because the boundary may not be two points, the function will have to return an array of the same dimensions as the initial condition</a:t>
            </a:r>
          </a:p>
          <a:p>
            <a:pPr lvl="2">
              <a:buFont typeface="Arial" charset="0"/>
              <a:buNone/>
            </a:pPr>
            <a:endParaRPr lang="en-CA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function [U] = U6b_bndry( t,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n_z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)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U = -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*ones(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n_z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);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U([1, end], :, :) = 1;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U(:, [1, end], :) = 1;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U(:, :, 1) = 1;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U(:, :, end) = 1 - cos(t)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end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64" name="TextBox 3"/>
          <p:cNvSpPr txBox="1">
            <a:spLocks noChangeArrowheads="1"/>
          </p:cNvSpPr>
          <p:nvPr/>
        </p:nvSpPr>
        <p:spPr bwMode="auto">
          <a:xfrm>
            <a:off x="3995738" y="5467350"/>
            <a:ext cx="33258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600">
                <a:latin typeface="Consolas" pitchFamily="49" charset="0"/>
                <a:cs typeface="Consolas" pitchFamily="49" charset="0"/>
              </a:rPr>
              <a:t>U6b_init = zeros( 5, 5, 5 );</a:t>
            </a:r>
          </a:p>
        </p:txBody>
      </p:sp>
      <p:pic>
        <p:nvPicPr>
          <p:cNvPr id="40965" name="Picture 5" descr="C:\Users\dwharder\Desktop\x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225" y="3140075"/>
            <a:ext cx="2087563" cy="181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Boundary Conditions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It will be an error condition if the dimensions of the array returned by the boundary function do not match the dimensions of the initial conditions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You will be required to throw an exception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Parameters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Therefore, in two dimensions:</a:t>
            </a:r>
          </a:p>
          <a:p>
            <a:pPr lvl="1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U_init</a:t>
            </a:r>
            <a:r>
              <a:rPr lang="en-CA" dirty="0" smtClean="0">
                <a:latin typeface="Arial" charset="0"/>
                <a:cs typeface="Arial" charset="0"/>
              </a:rPr>
              <a:t> is an </a:t>
            </a:r>
            <a:r>
              <a:rPr lang="en-CA" dirty="0" err="1" smtClean="0">
                <a:latin typeface="Arial" charset="0"/>
                <a:cs typeface="Arial" charset="0"/>
              </a:rPr>
              <a:t>an</a:t>
            </a:r>
            <a:r>
              <a:rPr lang="en-CA" dirty="0" smtClean="0">
                <a:latin typeface="Arial" charset="0"/>
                <a:cs typeface="Arial" charset="0"/>
              </a:rPr>
              <a:t>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array of finite real values (the initial condition)</a:t>
            </a: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For the wave equation:</a:t>
            </a:r>
          </a:p>
          <a:p>
            <a:pPr lvl="1"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dU_init</a:t>
            </a:r>
            <a:r>
              <a:rPr lang="en-CA" dirty="0" smtClean="0">
                <a:latin typeface="Arial" charset="0"/>
                <a:cs typeface="Arial" charset="0"/>
              </a:rPr>
              <a:t> is an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array of finite real values (the initial rates of change)</a:t>
            </a: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endParaRPr lang="en-US" dirty="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Parameters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For </a:t>
            </a:r>
            <a:r>
              <a:rPr lang="en-CA" dirty="0" smtClean="0">
                <a:latin typeface="Arial" charset="0"/>
                <a:cs typeface="Arial" charset="0"/>
              </a:rPr>
              <a:t>each time,</a:t>
            </a:r>
          </a:p>
          <a:p>
            <a:pPr lvl="1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function [U] = 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U_bndry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( t, 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)</a:t>
            </a:r>
            <a:br>
              <a:rPr lang="en-CA" sz="1600" dirty="0" smtClean="0">
                <a:latin typeface="Consolas" pitchFamily="49" charset="0"/>
                <a:cs typeface="Consolas" pitchFamily="49" charset="0"/>
              </a:rPr>
            </a:br>
            <a:r>
              <a:rPr lang="en-CA" dirty="0" smtClean="0">
                <a:latin typeface="Arial" charset="0"/>
                <a:cs typeface="Arial" charset="0"/>
              </a:rPr>
              <a:t>returns an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array of</a:t>
            </a:r>
          </a:p>
          <a:p>
            <a:pPr lvl="2"/>
            <a:r>
              <a:rPr lang="en-CA" dirty="0" smtClean="0">
                <a:latin typeface="Arial" charset="0"/>
                <a:cs typeface="Arial" charset="0"/>
              </a:rPr>
              <a:t>Finite real values for any </a:t>
            </a:r>
            <a:r>
              <a:rPr lang="en-CA" dirty="0" err="1" smtClean="0">
                <a:latin typeface="Arial" charset="0"/>
                <a:cs typeface="Arial" charset="0"/>
              </a:rPr>
              <a:t>Dirichlett</a:t>
            </a:r>
            <a:r>
              <a:rPr lang="en-CA" dirty="0" smtClean="0">
                <a:latin typeface="Arial" charset="0"/>
                <a:cs typeface="Arial" charset="0"/>
              </a:rPr>
              <a:t> boundary values</a:t>
            </a:r>
          </a:p>
          <a:p>
            <a:pPr lvl="2"/>
            <a:r>
              <a:rPr lang="en-CA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latin typeface="Arial" charset="0"/>
                <a:cs typeface="Arial" charset="0"/>
              </a:rPr>
              <a:t> for any insulated (Neumann) boundary values</a:t>
            </a:r>
          </a:p>
          <a:p>
            <a:pPr lvl="2"/>
            <a:r>
              <a:rPr lang="en-CA" dirty="0" smtClean="0">
                <a:latin typeface="Consolas" pitchFamily="49" charset="0"/>
                <a:cs typeface="Consolas" pitchFamily="49" charset="0"/>
              </a:rPr>
              <a:t>-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latin typeface="Arial" charset="0"/>
                <a:cs typeface="Arial" charset="0"/>
              </a:rPr>
              <a:t> for any unknown values that we must solve for</a:t>
            </a: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Then, our functions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diffusion2d</a:t>
            </a:r>
            <a:r>
              <a:rPr lang="en-CA" dirty="0" smtClean="0">
                <a:latin typeface="Arial" charset="0"/>
                <a:cs typeface="Arial" charset="0"/>
              </a:rPr>
              <a:t> and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wave2d</a:t>
            </a:r>
            <a:r>
              <a:rPr lang="en-CA" dirty="0" smtClean="0">
                <a:latin typeface="Arial" charset="0"/>
                <a:cs typeface="Arial" charset="0"/>
              </a:rPr>
              <a:t> returns an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array of real values or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NaN</a:t>
            </a:r>
            <a:endParaRPr lang="en-US" dirty="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Parameters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Therefore, in two dimensions:</a:t>
            </a:r>
          </a:p>
          <a:p>
            <a:pPr lvl="1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U_init</a:t>
            </a:r>
            <a:r>
              <a:rPr lang="en-CA" dirty="0" smtClean="0">
                <a:latin typeface="Arial" charset="0"/>
                <a:cs typeface="Arial" charset="0"/>
              </a:rPr>
              <a:t> is an </a:t>
            </a:r>
            <a:r>
              <a:rPr lang="en-CA" dirty="0" err="1" smtClean="0">
                <a:latin typeface="Arial" charset="0"/>
                <a:cs typeface="Arial" charset="0"/>
              </a:rPr>
              <a:t>an</a:t>
            </a:r>
            <a:r>
              <a:rPr lang="en-CA" dirty="0" smtClean="0">
                <a:latin typeface="Arial" charset="0"/>
                <a:cs typeface="Arial" charset="0"/>
              </a:rPr>
              <a:t>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array of finite real values (the initial condition)</a:t>
            </a: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For the wave equation:</a:t>
            </a:r>
          </a:p>
          <a:p>
            <a:pPr lvl="1"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dU_init</a:t>
            </a:r>
            <a:r>
              <a:rPr lang="en-CA" dirty="0" smtClean="0">
                <a:latin typeface="Arial" charset="0"/>
                <a:cs typeface="Arial" charset="0"/>
              </a:rPr>
              <a:t> is an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array of finite real values (the initial rates of change)</a:t>
            </a: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endParaRPr lang="en-US" dirty="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Parameters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07413" cy="4525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For </a:t>
            </a:r>
            <a:r>
              <a:rPr lang="en-CA" dirty="0" smtClean="0">
                <a:latin typeface="Arial" charset="0"/>
                <a:cs typeface="Arial" charset="0"/>
              </a:rPr>
              <a:t>each time,</a:t>
            </a:r>
          </a:p>
          <a:p>
            <a:pPr lvl="1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function [U] = 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U_bndry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( t, 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n_z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)</a:t>
            </a:r>
            <a:br>
              <a:rPr lang="en-CA" sz="1600" dirty="0" smtClean="0">
                <a:latin typeface="Consolas" pitchFamily="49" charset="0"/>
                <a:cs typeface="Consolas" pitchFamily="49" charset="0"/>
              </a:rPr>
            </a:br>
            <a:r>
              <a:rPr lang="en-CA" dirty="0" smtClean="0">
                <a:latin typeface="Arial" charset="0"/>
                <a:cs typeface="Arial" charset="0"/>
              </a:rPr>
              <a:t>returns an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× </a:t>
            </a:r>
            <a:r>
              <a:rPr lang="en-CA" i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array of</a:t>
            </a:r>
          </a:p>
          <a:p>
            <a:pPr lvl="2"/>
            <a:r>
              <a:rPr lang="en-CA" dirty="0" smtClean="0">
                <a:latin typeface="Arial" charset="0"/>
                <a:cs typeface="Arial" charset="0"/>
              </a:rPr>
              <a:t>Finite real values for any </a:t>
            </a:r>
            <a:r>
              <a:rPr lang="en-CA" dirty="0" err="1" smtClean="0">
                <a:latin typeface="Arial" charset="0"/>
                <a:cs typeface="Arial" charset="0"/>
              </a:rPr>
              <a:t>Dirichlett</a:t>
            </a:r>
            <a:r>
              <a:rPr lang="en-CA" dirty="0" smtClean="0">
                <a:latin typeface="Arial" charset="0"/>
                <a:cs typeface="Arial" charset="0"/>
              </a:rPr>
              <a:t> boundary values</a:t>
            </a:r>
          </a:p>
          <a:p>
            <a:pPr lvl="2"/>
            <a:r>
              <a:rPr lang="en-CA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dirty="0" smtClean="0">
                <a:latin typeface="Arial" charset="0"/>
                <a:cs typeface="Arial" charset="0"/>
              </a:rPr>
              <a:t> for any insulated (Neumann) boundary values</a:t>
            </a:r>
          </a:p>
          <a:p>
            <a:pPr lvl="2"/>
            <a:r>
              <a:rPr lang="en-CA" dirty="0" smtClean="0">
                <a:latin typeface="Consolas" pitchFamily="49" charset="0"/>
                <a:cs typeface="Consolas" pitchFamily="49" charset="0"/>
              </a:rPr>
              <a:t>-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dirty="0" smtClean="0">
                <a:latin typeface="Arial" charset="0"/>
                <a:cs typeface="Arial" charset="0"/>
              </a:rPr>
              <a:t> for any unknown values that we must solve for</a:t>
            </a: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Then, our functions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diffusion</a:t>
            </a:r>
            <a:r>
              <a:rPr lang="en-CA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d</a:t>
            </a:r>
            <a:r>
              <a:rPr lang="en-CA" dirty="0" smtClean="0">
                <a:latin typeface="Arial" charset="0"/>
                <a:cs typeface="Arial" charset="0"/>
              </a:rPr>
              <a:t> and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wave</a:t>
            </a:r>
            <a:r>
              <a:rPr lang="en-CA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d</a:t>
            </a:r>
            <a:r>
              <a:rPr lang="en-CA" dirty="0" smtClean="0">
                <a:latin typeface="Arial" charset="0"/>
                <a:cs typeface="Arial" charset="0"/>
              </a:rPr>
              <a:t> returns an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× </a:t>
            </a:r>
            <a:r>
              <a:rPr lang="en-CA" i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CA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×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array of real values or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NaN</a:t>
            </a:r>
            <a:endParaRPr lang="en-US" dirty="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Function Signatures</a:t>
            </a: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Thus, we will write functions</a:t>
            </a:r>
          </a:p>
          <a:p>
            <a:pPr>
              <a:buFont typeface="Arial" charset="0"/>
              <a:buNone/>
            </a:pP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	</a:t>
            </a:r>
          </a:p>
          <a:p>
            <a:pPr algn="ctr">
              <a:buFont typeface="Arial" charset="0"/>
              <a:buNone/>
            </a:pP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function [t, U] = diffusion2d( kappa, h,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U_init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        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U_bndry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t_int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algn="ctr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function [t, U] =      wave2d( c,     h,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U_init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dU_init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U_bndry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t_int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algn="ctr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function [t, U] = diffusion3d( kappa, h,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U_init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        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U_bndry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t_int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algn="ctr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function [t, U] =      wave3d( c,     h,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U_init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dU_init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U_bndry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t_int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>
              <a:buFont typeface="Arial" charset="0"/>
              <a:buNone/>
            </a:pPr>
            <a:endParaRPr lang="en-CA" sz="1600" dirty="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Differences with Previous Functions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Recall that with previous functions</a:t>
            </a:r>
          </a:p>
          <a:p>
            <a:pPr lvl="1" algn="ctr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diffusion1d crank_nicolson2d wave1d</a:t>
            </a: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initial and boundary values were passed as vector-valued functions of either space or time:</a:t>
            </a:r>
          </a:p>
          <a:p>
            <a:pPr lvl="1" algn="ctr">
              <a:buFont typeface="Arial" charset="0"/>
              <a:buNone/>
            </a:pPr>
            <a:r>
              <a:rPr lang="en-CA" dirty="0" err="1" smtClean="0">
                <a:latin typeface="Consolas" pitchFamily="49" charset="0"/>
                <a:cs typeface="Consolas" pitchFamily="49" charset="0"/>
              </a:rPr>
              <a:t>u_init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( x )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du_init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( x )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u_bndry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( t )</a:t>
            </a: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initial and boundary values were vector-valued functions of a vector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x</a:t>
            </a:r>
            <a:r>
              <a:rPr lang="en-CA" dirty="0" smtClean="0">
                <a:latin typeface="Arial" charset="0"/>
                <a:cs typeface="Arial" charset="0"/>
              </a:rPr>
              <a:t> or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t</a:t>
            </a:r>
            <a:r>
              <a:rPr lang="en-CA" dirty="0" smtClean="0">
                <a:latin typeface="Arial" charset="0"/>
                <a:cs typeface="Arial" charset="0"/>
              </a:rPr>
              <a:t> 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In this case, we will adopt the easier approach of Lab 5:</a:t>
            </a:r>
          </a:p>
          <a:p>
            <a:pPr lvl="1"/>
            <a:r>
              <a:rPr lang="en-CA" dirty="0" err="1" smtClean="0">
                <a:latin typeface="Consolas" pitchFamily="49" charset="0"/>
                <a:cs typeface="Consolas" pitchFamily="49" charset="0"/>
              </a:rPr>
              <a:t>U_init</a:t>
            </a:r>
            <a:r>
              <a:rPr lang="en-CA" dirty="0" smtClean="0">
                <a:latin typeface="Arial" charset="0"/>
                <a:cs typeface="Arial" charset="0"/>
              </a:rPr>
              <a:t> and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dU_init</a:t>
            </a:r>
            <a:r>
              <a:rPr lang="en-CA" dirty="0" smtClean="0">
                <a:latin typeface="Arial" charset="0"/>
                <a:cs typeface="Arial" charset="0"/>
              </a:rPr>
              <a:t> are a 2- or 3-dimensional array that contains the initial values</a:t>
            </a:r>
          </a:p>
          <a:p>
            <a:pPr lvl="1"/>
            <a:r>
              <a:rPr lang="en-CA" dirty="0" err="1" smtClean="0">
                <a:latin typeface="Consolas" pitchFamily="49" charset="0"/>
                <a:cs typeface="Consolas" pitchFamily="49" charset="0"/>
              </a:rPr>
              <a:t>U_bndry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( t,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CA" dirty="0" smtClean="0">
                <a:latin typeface="Arial" charset="0"/>
                <a:cs typeface="Arial" charset="0"/>
              </a:rPr>
              <a:t>also returns a 2- or 3-dimensional array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Argument and Error Checking</a:t>
            </a: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2150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argument checking as we saw in previous functions:</a:t>
            </a:r>
          </a:p>
          <a:p>
            <a:pPr lvl="1"/>
            <a:r>
              <a:rPr lang="en-CA" dirty="0" smtClean="0">
                <a:latin typeface="Consolas" pitchFamily="49" charset="0"/>
                <a:cs typeface="Consolas" pitchFamily="49" charset="0"/>
              </a:rPr>
              <a:t>kappa</a:t>
            </a:r>
            <a:r>
              <a:rPr lang="en-CA" dirty="0" smtClean="0">
                <a:latin typeface="Arial" charset="0"/>
                <a:cs typeface="Arial" charset="0"/>
              </a:rPr>
              <a:t>,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c</a:t>
            </a:r>
            <a:r>
              <a:rPr lang="en-CA" dirty="0" smtClean="0">
                <a:latin typeface="Arial" charset="0"/>
                <a:cs typeface="Arial" charset="0"/>
              </a:rPr>
              <a:t> and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h</a:t>
            </a:r>
            <a:r>
              <a:rPr lang="en-CA" dirty="0" smtClean="0">
                <a:latin typeface="Arial" charset="0"/>
                <a:cs typeface="Arial" charset="0"/>
              </a:rPr>
              <a:t> must be scalars</a:t>
            </a:r>
          </a:p>
          <a:p>
            <a:pPr lvl="1"/>
            <a:r>
              <a:rPr lang="en-CA" dirty="0" err="1" smtClean="0">
                <a:latin typeface="Consolas" pitchFamily="49" charset="0"/>
                <a:cs typeface="Consolas" pitchFamily="49" charset="0"/>
              </a:rPr>
              <a:t>U_init</a:t>
            </a:r>
            <a:r>
              <a:rPr lang="en-CA" dirty="0" smtClean="0">
                <a:latin typeface="Arial" charset="0"/>
                <a:cs typeface="Arial" charset="0"/>
              </a:rPr>
              <a:t> and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dU_unit</a:t>
            </a:r>
            <a:r>
              <a:rPr lang="en-CA" dirty="0" smtClean="0">
                <a:latin typeface="Arial" charset="0"/>
                <a:cs typeface="Arial" charset="0"/>
              </a:rPr>
              <a:t> must be 2-D or 3D arrays (as appropriate) and they must have the same dimensions</a:t>
            </a:r>
          </a:p>
          <a:p>
            <a:pPr lvl="1"/>
            <a:r>
              <a:rPr lang="en-CA" dirty="0" err="1" smtClean="0">
                <a:latin typeface="Consolas" pitchFamily="49" charset="0"/>
                <a:cs typeface="Consolas" pitchFamily="49" charset="0"/>
              </a:rPr>
              <a:t>U_bndry</a:t>
            </a:r>
            <a:r>
              <a:rPr lang="en-CA" dirty="0" smtClean="0">
                <a:latin typeface="Arial" charset="0"/>
                <a:cs typeface="Arial" charset="0"/>
              </a:rPr>
              <a:t> must be a function handle</a:t>
            </a:r>
          </a:p>
          <a:p>
            <a:pPr lvl="1"/>
            <a:r>
              <a:rPr lang="en-CA" dirty="0" err="1" smtClean="0">
                <a:latin typeface="Consolas" pitchFamily="49" charset="0"/>
                <a:cs typeface="Consolas" pitchFamily="49" charset="0"/>
              </a:rPr>
              <a:t>t_int</a:t>
            </a:r>
            <a:r>
              <a:rPr lang="en-CA" dirty="0" smtClean="0">
                <a:latin typeface="Arial" charset="0"/>
                <a:cs typeface="Arial" charset="0"/>
              </a:rPr>
              <a:t> must be a row vector of two values</a:t>
            </a:r>
          </a:p>
          <a:p>
            <a:pPr lvl="1"/>
            <a:r>
              <a:rPr lang="en-CA" dirty="0" err="1" smtClean="0">
                <a:latin typeface="Consolas" pitchFamily="49" charset="0"/>
                <a:cs typeface="Consolas" pitchFamily="49" charset="0"/>
              </a:rPr>
              <a:t>nt</a:t>
            </a:r>
            <a:r>
              <a:rPr lang="en-CA" dirty="0" smtClean="0">
                <a:latin typeface="Arial" charset="0"/>
                <a:cs typeface="Arial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must be a positive integer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In two and three dimensions, we have stricter requirements to ensure convergence</a:t>
            </a:r>
            <a:r>
              <a:rPr lang="en-CA" dirty="0" smtClean="0">
                <a:latin typeface="Arial" charset="0"/>
                <a:cs typeface="Arial" charset="0"/>
              </a:rPr>
              <a:t>:</a:t>
            </a:r>
          </a:p>
          <a:p>
            <a:pPr algn="ctr"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z="1600" dirty="0" smtClean="0">
                <a:latin typeface="Arial" charset="0"/>
                <a:cs typeface="Arial" charset="0"/>
              </a:rPr>
              <a:t>                     Two </a:t>
            </a:r>
            <a:r>
              <a:rPr lang="en-CA" sz="1600" dirty="0" smtClean="0">
                <a:latin typeface="Arial" charset="0"/>
                <a:cs typeface="Arial" charset="0"/>
              </a:rPr>
              <a:t>Dimensions                                </a:t>
            </a:r>
            <a:r>
              <a:rPr lang="en-CA" sz="1600" dirty="0" smtClean="0">
                <a:latin typeface="Arial" charset="0"/>
                <a:cs typeface="Arial" charset="0"/>
              </a:rPr>
              <a:t>    </a:t>
            </a:r>
            <a:r>
              <a:rPr lang="en-CA" sz="1600" dirty="0" smtClean="0">
                <a:latin typeface="Arial" charset="0"/>
                <a:cs typeface="Arial" charset="0"/>
              </a:rPr>
              <a:t>Three Dimensions</a:t>
            </a:r>
            <a:endParaRPr lang="en-CA" sz="1600" dirty="0" smtClean="0"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21506" name="Object 4"/>
          <p:cNvGraphicFramePr>
            <a:graphicFrameLocks noChangeAspect="1"/>
          </p:cNvGraphicFramePr>
          <p:nvPr/>
        </p:nvGraphicFramePr>
        <p:xfrm>
          <a:off x="3305581" y="5475288"/>
          <a:ext cx="1803400" cy="1382712"/>
        </p:xfrm>
        <a:graphic>
          <a:graphicData uri="http://schemas.openxmlformats.org/presentationml/2006/ole">
            <p:oleObj spid="_x0000_s235522" name="Equation" r:id="rId3" imgW="1155600" imgH="888840" progId="Equation.DSMT4">
              <p:embed/>
            </p:oleObj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6904038" y="5475288"/>
          <a:ext cx="1782762" cy="1382712"/>
        </p:xfrm>
        <a:graphic>
          <a:graphicData uri="http://schemas.openxmlformats.org/presentationml/2006/ole">
            <p:oleObj spid="_x0000_s235523" name="Equation" r:id="rId4" imgW="1143000" imgH="88884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The Heat-Conduction</a:t>
            </a:r>
            <a:r>
              <a:rPr lang="en-US" dirty="0" smtClean="0">
                <a:latin typeface="Arial" charset="0"/>
                <a:cs typeface="Arial" charset="0"/>
              </a:rPr>
              <a:t>/</a:t>
            </a:r>
            <a:br>
              <a:rPr lang="en-US" dirty="0" smtClean="0">
                <a:latin typeface="Arial" charset="0"/>
                <a:cs typeface="Arial" charset="0"/>
              </a:rPr>
            </a:br>
            <a:r>
              <a:rPr lang="en-US" dirty="0" smtClean="0">
                <a:latin typeface="Arial" charset="0"/>
                <a:cs typeface="Arial" charset="0"/>
              </a:rPr>
              <a:t>Diffusion </a:t>
            </a:r>
            <a:r>
              <a:rPr lang="en-US" dirty="0" smtClean="0">
                <a:latin typeface="Arial" charset="0"/>
                <a:cs typeface="Arial" charset="0"/>
              </a:rPr>
              <a:t>Equation in 2-D</a:t>
            </a:r>
            <a:endParaRPr lang="en-CA" dirty="0" smtClean="0">
              <a:latin typeface="Arial" charset="0"/>
              <a:cs typeface="Arial" charset="0"/>
            </a:endParaRP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Thus, we will start with:</a:t>
            </a:r>
          </a:p>
          <a:p>
            <a:pPr lvl="2">
              <a:buFont typeface="Arial" charset="0"/>
              <a:buNone/>
            </a:pPr>
            <a:endParaRPr lang="en-CA" sz="10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function [t,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U_soln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] = diffusion2d( kappa, h,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U_init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U_bndry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t_int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ti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=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t_int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(1);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tf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=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t_int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(2);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dt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= (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tf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-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ti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)/(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- 1);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t =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linspace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(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ti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tf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[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]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= size(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U_init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);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U_soln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= zeros(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U_soln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(:, :, 1) =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U_init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r = kappa*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dt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/h^2;</a:t>
            </a:r>
          </a:p>
          <a:p>
            <a:pPr lvl="2">
              <a:buFont typeface="Arial" charset="0"/>
              <a:buNone/>
            </a:pP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 </a:t>
            </a:r>
            <a:endParaRPr lang="en-CA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	This gives us our initialization</a:t>
            </a:r>
          </a:p>
          <a:p>
            <a:pPr lvl="1"/>
            <a:r>
              <a:rPr lang="en-CA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You are provided with the bare code</a:t>
            </a:r>
          </a:p>
          <a:p>
            <a:pPr lvl="1"/>
            <a:r>
              <a:rPr lang="en-CA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You will have to add comments and error checking</a:t>
            </a:r>
          </a:p>
          <a:p>
            <a:endParaRPr lang="en-CA" sz="1200" dirty="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The </a:t>
            </a:r>
            <a:r>
              <a:rPr lang="en-US" dirty="0" smtClean="0">
                <a:latin typeface="Arial" charset="0"/>
                <a:cs typeface="Arial" charset="0"/>
              </a:rPr>
              <a:t>Heat-Conduction/</a:t>
            </a:r>
            <a:br>
              <a:rPr lang="en-US" dirty="0" smtClean="0">
                <a:latin typeface="Arial" charset="0"/>
                <a:cs typeface="Arial" charset="0"/>
              </a:rPr>
            </a:br>
            <a:r>
              <a:rPr lang="en-US" dirty="0" smtClean="0">
                <a:latin typeface="Arial" charset="0"/>
                <a:cs typeface="Arial" charset="0"/>
              </a:rPr>
              <a:t>Diffusion Equation </a:t>
            </a:r>
            <a:r>
              <a:rPr lang="en-US" dirty="0" smtClean="0">
                <a:latin typeface="Arial" charset="0"/>
                <a:cs typeface="Arial" charset="0"/>
              </a:rPr>
              <a:t>in 2-D</a:t>
            </a:r>
            <a:endParaRPr lang="en-CA" dirty="0" smtClean="0">
              <a:latin typeface="Arial" charset="0"/>
              <a:cs typeface="Arial" charset="0"/>
            </a:endParaRP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We now iterate over time:</a:t>
            </a:r>
          </a:p>
          <a:p>
            <a:pPr lvl="2">
              <a:buFont typeface="Arial" charset="0"/>
              <a:buNone/>
            </a:pP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    for it = </a:t>
            </a: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2:nt</a:t>
            </a:r>
            <a:endParaRPr lang="en-CA" sz="10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CA" sz="1000" dirty="0" err="1" smtClean="0">
                <a:latin typeface="Consolas" pitchFamily="49" charset="0"/>
                <a:cs typeface="Consolas" pitchFamily="49" charset="0"/>
              </a:rPr>
              <a:t>U_soln</a:t>
            </a: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(:, :, it) = </a:t>
            </a:r>
            <a:r>
              <a:rPr lang="en-CA" sz="1000" dirty="0" err="1" smtClean="0">
                <a:latin typeface="Consolas" pitchFamily="49" charset="0"/>
                <a:cs typeface="Consolas" pitchFamily="49" charset="0"/>
              </a:rPr>
              <a:t>U_bndry</a:t>
            </a: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( t(it), </a:t>
            </a:r>
            <a:r>
              <a:rPr lang="en-CA" sz="10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0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lvl="2">
              <a:buFont typeface="Arial" charset="0"/>
              <a:buNone/>
            </a:pP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        </a:t>
            </a:r>
          </a:p>
          <a:p>
            <a:pPr lvl="2">
              <a:buFont typeface="Arial" charset="0"/>
              <a:buNone/>
            </a:pP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        for ix = </a:t>
            </a: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1:nx</a:t>
            </a:r>
            <a:endParaRPr lang="en-CA" sz="10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            for </a:t>
            </a:r>
            <a:r>
              <a:rPr lang="en-CA" sz="100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 = </a:t>
            </a: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1:ny</a:t>
            </a:r>
            <a:endParaRPr lang="en-CA" sz="10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if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U_soln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(ix,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, it) == -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Inf</a:t>
            </a:r>
            <a:endParaRPr lang="en-CA" sz="1000" b="1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   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Utmp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=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U_soln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(ix,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, it - 1);</a:t>
            </a: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   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U_soln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(ix,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, it) =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Utmp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    </a:t>
            </a: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    for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dxy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= [-1 1 0 0; 0 0 -1 1]</a:t>
            </a: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       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dix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= ix +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dxy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(1);</a:t>
            </a: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       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diy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=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+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dxy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(2);</a:t>
            </a:r>
          </a:p>
          <a:p>
            <a:pPr lvl="2">
              <a:buFont typeface="Arial" charset="0"/>
              <a:buNone/>
            </a:pPr>
            <a:endParaRPr lang="en-CA" sz="1000" b="1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        if ~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isnan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(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U_soln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dix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diy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, it - 1) )</a:t>
            </a: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           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U_soln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(ix,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, it) =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U_soln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(ix,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, it) + ...</a:t>
            </a: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                r*(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U_soln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dix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diy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, it - 1) -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Utmp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);</a:t>
            </a: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        end</a:t>
            </a: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    end</a:t>
            </a: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end</a:t>
            </a:r>
          </a:p>
          <a:p>
            <a:pPr lvl="2">
              <a:buFont typeface="Arial" charset="0"/>
              <a:buNone/>
            </a:pP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            end</a:t>
            </a:r>
          </a:p>
          <a:p>
            <a:pPr lvl="2">
              <a:buFont typeface="Arial" charset="0"/>
              <a:buNone/>
            </a:pP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        end</a:t>
            </a:r>
          </a:p>
          <a:p>
            <a:pPr lvl="2">
              <a:buFont typeface="Arial" charset="0"/>
              <a:buNone/>
            </a:pP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    end</a:t>
            </a:r>
          </a:p>
          <a:p>
            <a:pPr lvl="2">
              <a:buFont typeface="Arial" charset="0"/>
              <a:buNone/>
            </a:pPr>
            <a:endParaRPr lang="en-CA" sz="10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end % function</a:t>
            </a:r>
            <a:endParaRPr lang="en-CA" dirty="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Wave Equation in 2-D</a:t>
            </a: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wave equation in </a:t>
            </a:r>
            <a:r>
              <a:rPr lang="en-CA" dirty="0" smtClean="0">
                <a:latin typeface="Arial" charset="0"/>
                <a:cs typeface="Arial" charset="0"/>
              </a:rPr>
              <a:t>2D has </a:t>
            </a:r>
            <a:r>
              <a:rPr lang="en-CA" dirty="0" smtClean="0">
                <a:latin typeface="Arial" charset="0"/>
                <a:cs typeface="Arial" charset="0"/>
              </a:rPr>
              <a:t>only a few differences:</a:t>
            </a:r>
          </a:p>
          <a:p>
            <a:pPr lvl="2">
              <a:buFont typeface="Arial" charset="0"/>
              <a:buNone/>
            </a:pP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000" b="1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U_soln</a:t>
            </a:r>
            <a:r>
              <a:rPr lang="en-CA" sz="10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(:, :, 2) = </a:t>
            </a:r>
            <a:r>
              <a:rPr lang="en-CA" sz="1000" b="1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U_soln</a:t>
            </a:r>
            <a:r>
              <a:rPr lang="en-CA" sz="10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(:, :, 1) + </a:t>
            </a:r>
            <a:r>
              <a:rPr lang="en-CA" sz="1000" b="1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dt</a:t>
            </a:r>
            <a:r>
              <a:rPr lang="en-CA" sz="10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*</a:t>
            </a:r>
            <a:r>
              <a:rPr lang="en-CA" sz="1000" b="1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dU_init</a:t>
            </a:r>
            <a:r>
              <a:rPr lang="en-CA" sz="10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endParaRPr lang="en-CA" sz="10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    for it = </a:t>
            </a:r>
            <a:r>
              <a:rPr lang="en-CA" sz="10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:nt</a:t>
            </a:r>
            <a:endParaRPr lang="en-CA" sz="10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CA" sz="1000" dirty="0" err="1" smtClean="0">
                <a:latin typeface="Consolas" pitchFamily="49" charset="0"/>
                <a:cs typeface="Consolas" pitchFamily="49" charset="0"/>
              </a:rPr>
              <a:t>U_soln</a:t>
            </a: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(:, :, it) = </a:t>
            </a:r>
            <a:r>
              <a:rPr lang="en-CA" sz="1000" dirty="0" err="1" smtClean="0">
                <a:latin typeface="Consolas" pitchFamily="49" charset="0"/>
                <a:cs typeface="Consolas" pitchFamily="49" charset="0"/>
              </a:rPr>
              <a:t>U_bndry</a:t>
            </a: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( t(it), </a:t>
            </a:r>
            <a:r>
              <a:rPr lang="en-CA" sz="10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0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lvl="2">
              <a:buFont typeface="Arial" charset="0"/>
              <a:buNone/>
            </a:pP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        </a:t>
            </a:r>
          </a:p>
          <a:p>
            <a:pPr lvl="2">
              <a:buFont typeface="Arial" charset="0"/>
              <a:buNone/>
            </a:pP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        for ix = </a:t>
            </a: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1:nx</a:t>
            </a:r>
            <a:endParaRPr lang="en-CA" sz="10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            for </a:t>
            </a:r>
            <a:r>
              <a:rPr lang="en-CA" sz="100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 = </a:t>
            </a: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1:ny</a:t>
            </a:r>
            <a:endParaRPr lang="en-CA" sz="10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if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U_soln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(ix,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, it) == -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Inf</a:t>
            </a:r>
            <a:endParaRPr lang="en-CA" sz="1000" b="1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   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Utmp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=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U_soln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(ix,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, it - 1);</a:t>
            </a: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   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U_soln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(ix,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, it) = </a:t>
            </a:r>
            <a:r>
              <a:rPr lang="en-CA" sz="10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2*</a:t>
            </a:r>
            <a:r>
              <a:rPr lang="en-CA" sz="1000" b="1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Utmp</a:t>
            </a:r>
            <a:r>
              <a:rPr lang="en-CA" sz="10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- </a:t>
            </a:r>
            <a:r>
              <a:rPr lang="en-CA" sz="1000" b="1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U_soln</a:t>
            </a:r>
            <a:r>
              <a:rPr lang="en-CA" sz="10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(ix, </a:t>
            </a:r>
            <a:r>
              <a:rPr lang="en-CA" sz="1000" b="1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iy</a:t>
            </a:r>
            <a:r>
              <a:rPr lang="en-CA" sz="10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, it - 2)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    </a:t>
            </a: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    for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dxy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= [-1 1 0 0; 0 0 -1 1]</a:t>
            </a: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       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dix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= ix +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dxy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(1);</a:t>
            </a: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       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diy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=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+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dxy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(2);</a:t>
            </a:r>
          </a:p>
          <a:p>
            <a:pPr lvl="2">
              <a:buFont typeface="Arial" charset="0"/>
              <a:buNone/>
            </a:pPr>
            <a:endParaRPr lang="en-CA" sz="1000" b="1" dirty="0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        if ~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isnan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(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U_soln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dix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diy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, it - 1) )</a:t>
            </a: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           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U_soln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(ix,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, it) =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U_soln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(ix,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iy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, it) + ...</a:t>
            </a: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                r*(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U_soln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dix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,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diy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, it - 1) - </a:t>
            </a:r>
            <a:r>
              <a:rPr lang="en-CA" sz="1000" b="1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Utmp</a:t>
            </a: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);</a:t>
            </a: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        end</a:t>
            </a: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    end</a:t>
            </a:r>
          </a:p>
          <a:p>
            <a:pPr lvl="2">
              <a:buFont typeface="Arial" charset="0"/>
              <a:buNone/>
            </a:pPr>
            <a:r>
              <a:rPr lang="en-CA" sz="1000" b="1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     end</a:t>
            </a:r>
          </a:p>
          <a:p>
            <a:pPr lvl="2">
              <a:buFont typeface="Arial" charset="0"/>
              <a:buNone/>
            </a:pP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            end</a:t>
            </a:r>
          </a:p>
          <a:p>
            <a:pPr lvl="2">
              <a:buFont typeface="Arial" charset="0"/>
              <a:buNone/>
            </a:pP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        end</a:t>
            </a:r>
          </a:p>
          <a:p>
            <a:pPr lvl="2">
              <a:buFont typeface="Arial" charset="0"/>
              <a:buNone/>
            </a:pP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    end</a:t>
            </a:r>
          </a:p>
          <a:p>
            <a:pPr lvl="2">
              <a:buFont typeface="Arial" charset="0"/>
              <a:buNone/>
            </a:pPr>
            <a:endParaRPr lang="en-CA" sz="10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000" dirty="0" smtClean="0">
                <a:latin typeface="Consolas" pitchFamily="49" charset="0"/>
                <a:cs typeface="Consolas" pitchFamily="49" charset="0"/>
              </a:rPr>
              <a:t>end % function</a:t>
            </a:r>
            <a:endParaRPr lang="en-CA" dirty="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Animations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In order to create animations, you will need to download all the files in the source directory for Laboratory 6:</a:t>
            </a:r>
          </a:p>
          <a:p>
            <a:pPr lvl="1">
              <a:buFont typeface="Arial" charset="0"/>
              <a:buNone/>
            </a:pPr>
            <a:r>
              <a:rPr lang="en-US" smtClean="0">
                <a:latin typeface="Consolas" pitchFamily="49" charset="0"/>
                <a:cs typeface="Consolas" pitchFamily="49" charset="0"/>
              </a:rPr>
              <a:t>				animate.m</a:t>
            </a:r>
          </a:p>
          <a:p>
            <a:pPr lvl="1">
              <a:buFont typeface="Arial" charset="0"/>
              <a:buNone/>
            </a:pPr>
            <a:r>
              <a:rPr lang="en-US" smtClean="0">
                <a:latin typeface="Consolas" pitchFamily="49" charset="0"/>
                <a:cs typeface="Consolas" pitchFamily="49" charset="0"/>
              </a:rPr>
              <a:t>				frames2gif.m</a:t>
            </a:r>
          </a:p>
          <a:p>
            <a:pPr lvl="1">
              <a:buFont typeface="Arial" charset="0"/>
              <a:buNone/>
            </a:pPr>
            <a:r>
              <a:rPr lang="en-US" smtClean="0">
                <a:latin typeface="Consolas" pitchFamily="49" charset="0"/>
                <a:cs typeface="Consolas" pitchFamily="49" charset="0"/>
              </a:rPr>
              <a:t>				isosurf.m</a:t>
            </a:r>
          </a:p>
          <a:p>
            <a:pPr lvl="1">
              <a:buFont typeface="Arial" charset="0"/>
              <a:buNone/>
            </a:pPr>
            <a:r>
              <a:rPr lang="en-US" smtClean="0">
                <a:latin typeface="Consolas" pitchFamily="49" charset="0"/>
                <a:cs typeface="Consolas" pitchFamily="49" charset="0"/>
              </a:rPr>
              <a:t>				rgb2gif8bit.m</a:t>
            </a:r>
          </a:p>
          <a:p>
            <a:pPr>
              <a:buFont typeface="Arial" charset="0"/>
              <a:buNone/>
            </a:pPr>
            <a:endParaRPr lang="fr-FR" sz="120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Animations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The next step will be create animations in Matlab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A function, </a:t>
            </a:r>
            <a:r>
              <a:rPr lang="en-US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animate( U, range )</a:t>
            </a:r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, converts the </a:t>
            </a:r>
            <a:r>
              <a:rPr lang="en-US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U</a:t>
            </a:r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-output of any of the functions</a:t>
            </a:r>
          </a:p>
          <a:p>
            <a:pPr lvl="1">
              <a:buFont typeface="Arial" charset="0"/>
              <a:buNone/>
            </a:pPr>
            <a:r>
              <a:rPr lang="en-US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			diffusion1d		wave1d</a:t>
            </a:r>
            <a:br>
              <a:rPr lang="en-US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</a:br>
            <a:r>
              <a:rPr lang="en-US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		crank_nicolson1d</a:t>
            </a:r>
            <a:br>
              <a:rPr lang="en-US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</a:br>
            <a:r>
              <a:rPr lang="en-US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		diffusion2d		wave2d</a:t>
            </a:r>
            <a:br>
              <a:rPr lang="en-US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</a:br>
            <a:r>
              <a:rPr lang="en-US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		diffusion3d		wave3d</a:t>
            </a:r>
          </a:p>
          <a:p>
            <a:pPr lvl="1">
              <a:buFont typeface="Arial" charset="0"/>
              <a:buNone/>
            </a:pPr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	into an array of </a:t>
            </a:r>
            <a:r>
              <a:rPr lang="en-US" i="1" smtClean="0">
                <a:solidFill>
                  <a:srgbClr val="000000"/>
                </a:solidFill>
                <a:latin typeface="Arial" charset="0"/>
                <a:cs typeface="Arial" charset="0"/>
              </a:rPr>
              <a:t>frames</a:t>
            </a:r>
          </a:p>
          <a:p>
            <a:pPr lvl="1">
              <a:buFont typeface="Arial" charset="0"/>
              <a:buNone/>
            </a:pPr>
            <a:endParaRPr lang="en-US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	The 2</a:t>
            </a:r>
            <a:r>
              <a:rPr lang="en-US" baseline="30000" smtClean="0">
                <a:solidFill>
                  <a:srgbClr val="000000"/>
                </a:solidFill>
                <a:latin typeface="Arial" charset="0"/>
                <a:cs typeface="Arial" charset="0"/>
              </a:rPr>
              <a:t>nd</a:t>
            </a:r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 argument, </a:t>
            </a:r>
            <a:r>
              <a:rPr lang="en-US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range</a:t>
            </a:r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, is optional:</a:t>
            </a:r>
          </a:p>
          <a:p>
            <a:pPr lvl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In 1- and 2-D, it specifies the </a:t>
            </a:r>
            <a:r>
              <a:rPr lang="en-US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zlim</a:t>
            </a:r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 of the plots</a:t>
            </a:r>
          </a:p>
          <a:p>
            <a:pPr lvl="1"/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In 3-D, the range of values over which the </a:t>
            </a:r>
            <a:r>
              <a:rPr lang="en-US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isosurfaces</a:t>
            </a:r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 are plotted</a:t>
            </a:r>
          </a:p>
          <a:p>
            <a:endParaRPr lang="fr-FR" sz="120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Animations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The output can be passed to one of two functions:</a:t>
            </a:r>
          </a:p>
          <a:p>
            <a:pPr lvl="1"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US" smtClean="0">
                <a:latin typeface="Consolas" pitchFamily="49" charset="0"/>
                <a:cs typeface="Consolas" pitchFamily="49" charset="0"/>
              </a:rPr>
              <a:t>movie( frames );                          % builtin</a:t>
            </a:r>
          </a:p>
          <a:p>
            <a:pPr lvl="1"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US" smtClean="0">
                <a:latin typeface="Consolas" pitchFamily="49" charset="0"/>
                <a:cs typeface="Consolas" pitchFamily="49" charset="0"/>
              </a:rPr>
              <a:t>frames2gif( frames, 'filename.gif' );     % download</a:t>
            </a: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The first creates a movie that runs in Matlab while the second saves the animation to a gif file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Standard process:</a:t>
            </a:r>
          </a:p>
          <a:p>
            <a:pPr lvl="1">
              <a:buFont typeface="Arial" charset="0"/>
              <a:buNone/>
            </a:pPr>
            <a:r>
              <a:rPr lang="en-US" smtClean="0">
                <a:latin typeface="Consolas" pitchFamily="49" charset="0"/>
                <a:cs typeface="Consolas" pitchFamily="49" charset="0"/>
              </a:rPr>
              <a:t>&gt;&gt; [x2a, t2a, U2a] = diffusion1d( ... );</a:t>
            </a:r>
          </a:p>
          <a:p>
            <a:pPr lvl="1">
              <a:buFont typeface="Arial" charset="0"/>
              <a:buNone/>
            </a:pPr>
            <a:r>
              <a:rPr lang="en-US" smtClean="0">
                <a:latin typeface="Consolas" pitchFamily="49" charset="0"/>
                <a:cs typeface="Consolas" pitchFamily="49" charset="0"/>
              </a:rPr>
              <a:t>&gt;&gt; frames2a = animate( U2a );</a:t>
            </a:r>
          </a:p>
          <a:p>
            <a:pPr lvl="1">
              <a:buFont typeface="Arial" charset="0"/>
              <a:buNone/>
            </a:pPr>
            <a:r>
              <a:rPr lang="en-US" smtClean="0">
                <a:latin typeface="Consolas" pitchFamily="49" charset="0"/>
                <a:cs typeface="Consolas" pitchFamily="49" charset="0"/>
              </a:rPr>
              <a:t>&gt;&gt; frames2gif( frames2a, 'plot.2a.gif' );</a:t>
            </a:r>
          </a:p>
          <a:p>
            <a:pPr lvl="1">
              <a:buFont typeface="Arial" charset="0"/>
              <a:buNone/>
            </a:pPr>
            <a:r>
              <a:rPr lang="en-US" smtClean="0">
                <a:latin typeface="Consolas" pitchFamily="49" charset="0"/>
                <a:cs typeface="Consolas" pitchFamily="49" charset="0"/>
              </a:rPr>
              <a:t>&gt;&gt; movie( frames2a );</a:t>
            </a:r>
          </a:p>
          <a:p>
            <a:pPr>
              <a:buFont typeface="Arial" charset="0"/>
              <a:buNone/>
            </a:pPr>
            <a:endParaRPr lang="en-US" sz="120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fr-FR" sz="120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2-D Heat-conduction/Diffusion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9088" cy="46164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For example, consider the following example: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A plate that is initially at 0 with a single point with a temperature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1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The boundaries are all at 0</a:t>
            </a:r>
          </a:p>
          <a:p>
            <a:pPr lvl="2">
              <a:buFont typeface="Arial" charset="0"/>
              <a:buNone/>
            </a:pPr>
            <a:endParaRPr lang="en-CA" sz="12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U6a_init = zeros( 21, 21 );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U6a_init(11, 11) = 1;</a:t>
            </a:r>
          </a:p>
          <a:p>
            <a:pPr lvl="2">
              <a:buFont typeface="Arial" charset="0"/>
              <a:buNone/>
            </a:pPr>
            <a:endParaRPr lang="en-CA" sz="14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function [U] = U6a_bndry( t,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U = -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*ones(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lvl="2">
              <a:buFont typeface="Arial" charset="0"/>
              <a:buNone/>
            </a:pPr>
            <a:endParaRPr lang="en-CA" sz="14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U([1, end], :) = 0;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U(:, [1, end]) = 0;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end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9" descr="C:\Users\dwharder\Documents\MATLAB\Lab217.1\plot6a.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60500" y="3328741"/>
            <a:ext cx="414337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2-D Heat-conduction/Diffusion</a:t>
            </a:r>
          </a:p>
        </p:txBody>
      </p:sp>
      <p:sp>
        <p:nvSpPr>
          <p:cNvPr id="5427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Here we see how the heat is absorbed into the surroundings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U6a_init = zeros( 21, 21 );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U6a_init(11, 11) = 1;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[t6a, U6a] = diffusion2d( 1, 1, U6a_init, @U6a_bndry, [0, 10], 100 );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frames6a = animate( U6a, [0, 0.1] );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% movie( frames6a );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frames2gif( frames6a, 'plot6a.i.gif' );</a:t>
            </a:r>
          </a:p>
          <a:p>
            <a:pPr>
              <a:buFont typeface="Arial" charset="0"/>
              <a:buNone/>
            </a:pPr>
            <a:endParaRPr lang="en-CA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	We are restricting the</a:t>
            </a:r>
            <a:br>
              <a:rPr lang="en-CA" dirty="0" smtClean="0">
                <a:solidFill>
                  <a:srgbClr val="000000"/>
                </a:solidFill>
                <a:latin typeface="Arial" charset="0"/>
                <a:cs typeface="Arial" charset="0"/>
              </a:rPr>
            </a:br>
            <a:r>
              <a:rPr lang="en-CA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vertical to the range </a:t>
            </a:r>
            <a:r>
              <a:rPr lang="en-C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[0, 0.1]</a:t>
            </a:r>
            <a:endParaRPr lang="en-CA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277" name="TextBox 4"/>
          <p:cNvSpPr txBox="1">
            <a:spLocks noChangeArrowheads="1"/>
          </p:cNvSpPr>
          <p:nvPr/>
        </p:nvSpPr>
        <p:spPr bwMode="auto">
          <a:xfrm>
            <a:off x="8527687" y="3993904"/>
            <a:ext cx="3968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/>
              <a:t>0.1</a:t>
            </a:r>
          </a:p>
        </p:txBody>
      </p:sp>
      <p:sp>
        <p:nvSpPr>
          <p:cNvPr id="54278" name="TextBox 5"/>
          <p:cNvSpPr txBox="1">
            <a:spLocks noChangeArrowheads="1"/>
          </p:cNvSpPr>
          <p:nvPr/>
        </p:nvSpPr>
        <p:spPr bwMode="auto">
          <a:xfrm>
            <a:off x="8537212" y="4365379"/>
            <a:ext cx="4826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/>
              <a:t>0.08</a:t>
            </a:r>
          </a:p>
        </p:txBody>
      </p:sp>
      <p:sp>
        <p:nvSpPr>
          <p:cNvPr id="54279" name="TextBox 6"/>
          <p:cNvSpPr txBox="1">
            <a:spLocks noChangeArrowheads="1"/>
          </p:cNvSpPr>
          <p:nvPr/>
        </p:nvSpPr>
        <p:spPr bwMode="auto">
          <a:xfrm>
            <a:off x="8537212" y="4727329"/>
            <a:ext cx="4826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/>
              <a:t>0.06</a:t>
            </a:r>
          </a:p>
        </p:txBody>
      </p:sp>
      <p:sp>
        <p:nvSpPr>
          <p:cNvPr id="54280" name="TextBox 7"/>
          <p:cNvSpPr txBox="1">
            <a:spLocks noChangeArrowheads="1"/>
          </p:cNvSpPr>
          <p:nvPr/>
        </p:nvSpPr>
        <p:spPr bwMode="auto">
          <a:xfrm>
            <a:off x="8537212" y="5079754"/>
            <a:ext cx="4826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/>
              <a:t>0.04</a:t>
            </a:r>
          </a:p>
        </p:txBody>
      </p:sp>
      <p:sp>
        <p:nvSpPr>
          <p:cNvPr id="54281" name="TextBox 8"/>
          <p:cNvSpPr txBox="1">
            <a:spLocks noChangeArrowheads="1"/>
          </p:cNvSpPr>
          <p:nvPr/>
        </p:nvSpPr>
        <p:spPr bwMode="auto">
          <a:xfrm>
            <a:off x="8537212" y="5432179"/>
            <a:ext cx="482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/>
              <a:t>0.02</a:t>
            </a:r>
          </a:p>
        </p:txBody>
      </p:sp>
      <p:sp>
        <p:nvSpPr>
          <p:cNvPr id="54282" name="TextBox 9"/>
          <p:cNvSpPr txBox="1">
            <a:spLocks noChangeArrowheads="1"/>
          </p:cNvSpPr>
          <p:nvPr/>
        </p:nvSpPr>
        <p:spPr bwMode="auto">
          <a:xfrm>
            <a:off x="8537212" y="5784604"/>
            <a:ext cx="2698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/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2-D Heat-conduction/Diffusion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For example, consider the following example: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A plate that is initially at 0 with two points of heat with temperatures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1</a:t>
            </a:r>
            <a:r>
              <a:rPr lang="en-CA" dirty="0" smtClean="0">
                <a:latin typeface="Arial" charset="0"/>
                <a:cs typeface="Arial" charset="0"/>
              </a:rPr>
              <a:t> and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5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The boundaries are all insulated</a:t>
            </a:r>
          </a:p>
          <a:p>
            <a:pPr lvl="2">
              <a:buFont typeface="Arial" charset="0"/>
              <a:buNone/>
            </a:pPr>
            <a:endParaRPr lang="en-CA" sz="12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U6a_init = zeros( 21, 21 );</a:t>
            </a:r>
          </a:p>
          <a:p>
            <a:pPr lvl="2">
              <a:buFont typeface="Arial" charset="0"/>
              <a:buNone/>
            </a:pPr>
            <a:r>
              <a:rPr lang="es-ES" sz="1200" dirty="0" smtClean="0">
                <a:latin typeface="Consolas" pitchFamily="49" charset="0"/>
                <a:cs typeface="Consolas" pitchFamily="49" charset="0"/>
              </a:rPr>
              <a:t>U6a_init(17, 13) = </a:t>
            </a:r>
            <a:r>
              <a:rPr lang="es-ES" sz="12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5</a:t>
            </a:r>
            <a:r>
              <a:rPr lang="es-ES" sz="12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s-ES" sz="1200" dirty="0" smtClean="0">
                <a:latin typeface="Consolas" pitchFamily="49" charset="0"/>
                <a:cs typeface="Consolas" pitchFamily="49" charset="0"/>
              </a:rPr>
              <a:t>U6a_init(4, 6) = </a:t>
            </a:r>
            <a:r>
              <a:rPr lang="es-ES" sz="12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s-ES" sz="12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endParaRPr lang="en-CA" sz="12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function [U] = U6a_bndry( t,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U = -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*ones(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lvl="2">
              <a:buFont typeface="Arial" charset="0"/>
              <a:buNone/>
            </a:pPr>
            <a:endParaRPr lang="en-CA" sz="12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U([1, end], :) = </a:t>
            </a:r>
            <a:r>
              <a:rPr lang="en-CA" sz="1200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U(:, [1, end]) = </a:t>
            </a:r>
            <a:r>
              <a:rPr lang="en-CA" sz="1200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NaN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end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2-D Heat-conduction/Diffusion</a:t>
            </a:r>
          </a:p>
        </p:txBody>
      </p:sp>
      <p:sp>
        <p:nvSpPr>
          <p:cNvPr id="2253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Now we get a different solution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[t6a, U6a] = diffusion2d( 1, 1, U6a_init, @U6a_bndry, [0, 10], 100 );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frames6a = animate( U6a, [0, 0.1] );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movie2gif( frames6a, 'plot6a.ii.gif' );</a:t>
            </a:r>
          </a:p>
          <a:p>
            <a:pPr lvl="2">
              <a:buFont typeface="Arial" charset="0"/>
              <a:buNone/>
            </a:pPr>
            <a:endParaRPr lang="en-CA" sz="120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pic>
        <p:nvPicPr>
          <p:cNvPr id="22533" name="Picture 5" descr="C:\Users\dwharder\Documents\MATLAB\Lab217.1\plot6a.ix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313" y="3211532"/>
            <a:ext cx="414337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TextBox 4"/>
          <p:cNvSpPr txBox="1">
            <a:spLocks noChangeArrowheads="1"/>
          </p:cNvSpPr>
          <p:nvPr/>
        </p:nvSpPr>
        <p:spPr bwMode="auto">
          <a:xfrm>
            <a:off x="6659563" y="5765819"/>
            <a:ext cx="263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0</a:t>
            </a:r>
          </a:p>
        </p:txBody>
      </p:sp>
      <p:sp>
        <p:nvSpPr>
          <p:cNvPr id="22535" name="TextBox 5"/>
          <p:cNvSpPr txBox="1">
            <a:spLocks noChangeArrowheads="1"/>
          </p:cNvSpPr>
          <p:nvPr/>
        </p:nvSpPr>
        <p:spPr bwMode="auto">
          <a:xfrm>
            <a:off x="6659563" y="5380057"/>
            <a:ext cx="4587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0.02</a:t>
            </a:r>
          </a:p>
        </p:txBody>
      </p:sp>
      <p:sp>
        <p:nvSpPr>
          <p:cNvPr id="22536" name="TextBox 6"/>
          <p:cNvSpPr txBox="1">
            <a:spLocks noChangeArrowheads="1"/>
          </p:cNvSpPr>
          <p:nvPr/>
        </p:nvSpPr>
        <p:spPr bwMode="auto">
          <a:xfrm>
            <a:off x="6659563" y="5002232"/>
            <a:ext cx="4587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0.04</a:t>
            </a:r>
          </a:p>
        </p:txBody>
      </p:sp>
      <p:sp>
        <p:nvSpPr>
          <p:cNvPr id="22537" name="TextBox 7"/>
          <p:cNvSpPr txBox="1">
            <a:spLocks noChangeArrowheads="1"/>
          </p:cNvSpPr>
          <p:nvPr/>
        </p:nvSpPr>
        <p:spPr bwMode="auto">
          <a:xfrm>
            <a:off x="6659563" y="4635519"/>
            <a:ext cx="4587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0.06</a:t>
            </a:r>
          </a:p>
        </p:txBody>
      </p:sp>
      <p:sp>
        <p:nvSpPr>
          <p:cNvPr id="22538" name="TextBox 8"/>
          <p:cNvSpPr txBox="1">
            <a:spLocks noChangeArrowheads="1"/>
          </p:cNvSpPr>
          <p:nvPr/>
        </p:nvSpPr>
        <p:spPr bwMode="auto">
          <a:xfrm>
            <a:off x="6659563" y="4276744"/>
            <a:ext cx="45878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0.08</a:t>
            </a:r>
          </a:p>
        </p:txBody>
      </p:sp>
      <p:sp>
        <p:nvSpPr>
          <p:cNvPr id="22539" name="TextBox 9"/>
          <p:cNvSpPr txBox="1">
            <a:spLocks noChangeArrowheads="1"/>
          </p:cNvSpPr>
          <p:nvPr/>
        </p:nvSpPr>
        <p:spPr bwMode="auto">
          <a:xfrm>
            <a:off x="6659563" y="3919557"/>
            <a:ext cx="3810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0.1</a:t>
            </a:r>
          </a:p>
        </p:txBody>
      </p:sp>
      <p:graphicFrame>
        <p:nvGraphicFramePr>
          <p:cNvPr id="22530" name="Object 5"/>
          <p:cNvGraphicFramePr>
            <a:graphicFrameLocks noChangeAspect="1"/>
          </p:cNvGraphicFramePr>
          <p:nvPr/>
        </p:nvGraphicFramePr>
        <p:xfrm>
          <a:off x="7164388" y="2497138"/>
          <a:ext cx="1368425" cy="604837"/>
        </p:xfrm>
        <a:graphic>
          <a:graphicData uri="http://schemas.openxmlformats.org/presentationml/2006/ole">
            <p:oleObj spid="_x0000_s236546" name="Equation" r:id="rId4" imgW="888840" imgH="39348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2-D Heat-conduction/Diffusion</a:t>
            </a:r>
          </a:p>
        </p:txBody>
      </p:sp>
      <p:sp>
        <p:nvSpPr>
          <p:cNvPr id="2355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If you get an ratio too close to 0.25, convergence is still shaky: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[t6a, U6a] = diffusion2d( 1, 1, U6a_init, @U6a_bndry, [0, 10], 42 );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frames6a = animate( U6a, [0, 0.1] );</a:t>
            </a:r>
          </a:p>
          <a:p>
            <a:pPr lvl="2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movie2gif( frames6a, 'plot6a.iii.gif' );</a:t>
            </a:r>
          </a:p>
          <a:p>
            <a:pPr lvl="2">
              <a:buFont typeface="Arial" charset="0"/>
              <a:buNone/>
            </a:pPr>
            <a:endParaRPr lang="en-CA" sz="120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pic>
        <p:nvPicPr>
          <p:cNvPr id="23557" name="Picture 2" descr="C:\Users\dwharder\Documents\MATLAB\Lab217.1\plot6a.ix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313" y="3211532"/>
            <a:ext cx="414337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3554" name="Object 3"/>
          <p:cNvGraphicFramePr>
            <a:graphicFrameLocks noChangeAspect="1"/>
          </p:cNvGraphicFramePr>
          <p:nvPr/>
        </p:nvGraphicFramePr>
        <p:xfrm>
          <a:off x="6300788" y="3165494"/>
          <a:ext cx="1244600" cy="576263"/>
        </p:xfrm>
        <a:graphic>
          <a:graphicData uri="http://schemas.openxmlformats.org/presentationml/2006/ole">
            <p:oleObj spid="_x0000_s237570" name="Equation" r:id="rId4" imgW="850680" imgH="393480" progId="Equation.DSMT4">
              <p:embed/>
            </p:oleObj>
          </a:graphicData>
        </a:graphic>
      </p:graphicFrame>
      <p:sp>
        <p:nvSpPr>
          <p:cNvPr id="23558" name="TextBox 4"/>
          <p:cNvSpPr txBox="1">
            <a:spLocks noChangeArrowheads="1"/>
          </p:cNvSpPr>
          <p:nvPr/>
        </p:nvSpPr>
        <p:spPr bwMode="auto">
          <a:xfrm>
            <a:off x="6659563" y="5765819"/>
            <a:ext cx="263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0</a:t>
            </a:r>
          </a:p>
        </p:txBody>
      </p:sp>
      <p:sp>
        <p:nvSpPr>
          <p:cNvPr id="23559" name="TextBox 5"/>
          <p:cNvSpPr txBox="1">
            <a:spLocks noChangeArrowheads="1"/>
          </p:cNvSpPr>
          <p:nvPr/>
        </p:nvSpPr>
        <p:spPr bwMode="auto">
          <a:xfrm>
            <a:off x="6659563" y="5380057"/>
            <a:ext cx="4587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0.02</a:t>
            </a:r>
          </a:p>
        </p:txBody>
      </p:sp>
      <p:sp>
        <p:nvSpPr>
          <p:cNvPr id="23560" name="TextBox 6"/>
          <p:cNvSpPr txBox="1">
            <a:spLocks noChangeArrowheads="1"/>
          </p:cNvSpPr>
          <p:nvPr/>
        </p:nvSpPr>
        <p:spPr bwMode="auto">
          <a:xfrm>
            <a:off x="6659563" y="5002232"/>
            <a:ext cx="45878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0.04</a:t>
            </a:r>
          </a:p>
        </p:txBody>
      </p:sp>
      <p:sp>
        <p:nvSpPr>
          <p:cNvPr id="23561" name="TextBox 7"/>
          <p:cNvSpPr txBox="1">
            <a:spLocks noChangeArrowheads="1"/>
          </p:cNvSpPr>
          <p:nvPr/>
        </p:nvSpPr>
        <p:spPr bwMode="auto">
          <a:xfrm>
            <a:off x="6659563" y="4635519"/>
            <a:ext cx="45878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0.06</a:t>
            </a:r>
          </a:p>
        </p:txBody>
      </p:sp>
      <p:sp>
        <p:nvSpPr>
          <p:cNvPr id="23562" name="TextBox 8"/>
          <p:cNvSpPr txBox="1">
            <a:spLocks noChangeArrowheads="1"/>
          </p:cNvSpPr>
          <p:nvPr/>
        </p:nvSpPr>
        <p:spPr bwMode="auto">
          <a:xfrm>
            <a:off x="6659563" y="4276744"/>
            <a:ext cx="45878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0.08</a:t>
            </a:r>
          </a:p>
        </p:txBody>
      </p:sp>
      <p:sp>
        <p:nvSpPr>
          <p:cNvPr id="23563" name="TextBox 9"/>
          <p:cNvSpPr txBox="1">
            <a:spLocks noChangeArrowheads="1"/>
          </p:cNvSpPr>
          <p:nvPr/>
        </p:nvSpPr>
        <p:spPr bwMode="auto">
          <a:xfrm>
            <a:off x="6659563" y="3919557"/>
            <a:ext cx="3810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0.1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2-D Heat-conduction/Diffusion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Alternatively, suppose we have an insulated room where all points are at 0: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At time </a:t>
            </a:r>
            <a:r>
              <a:rPr lang="en-CA" i="1" dirty="0" smtClean="0">
                <a:latin typeface="Arial" charset="0"/>
                <a:cs typeface="Arial" charset="0"/>
              </a:rPr>
              <a:t>t</a:t>
            </a:r>
            <a:r>
              <a:rPr lang="en-CA" dirty="0" smtClean="0">
                <a:latin typeface="Arial" charset="0"/>
                <a:cs typeface="Arial" charset="0"/>
              </a:rPr>
              <a:t> = 0, we will place a single heat source:</a:t>
            </a:r>
            <a:endParaRPr lang="en-CA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endParaRPr lang="en-CA" sz="12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U6a_init = zeros( 21, 21 );</a:t>
            </a:r>
          </a:p>
          <a:p>
            <a:pPr lvl="2">
              <a:buFont typeface="Arial" charset="0"/>
              <a:buNone/>
            </a:pPr>
            <a:endParaRPr lang="en-CA" sz="12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function [U] = U6a_bndry( t,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U = -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*ones(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bndry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=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a_x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= ceil(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/4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);    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b_x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= floor(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3*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/4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a_y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= ceil(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/3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);    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b_y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= floor(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2*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/3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U([1,end], :) =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bndry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U(:, [1,end]) =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bndry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U(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a_x:b_x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  1:a_y) =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bndry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U(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a_x:b_x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b_y:end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) =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bndry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U(end, </a:t>
            </a:r>
            <a:r>
              <a:rPr lang="en-CA" sz="12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round(</a:t>
            </a:r>
            <a:r>
              <a:rPr lang="en-CA" sz="1200" b="1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ny</a:t>
            </a:r>
            <a:r>
              <a:rPr lang="en-CA" sz="12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/3</a:t>
            </a:r>
            <a:r>
              <a:rPr lang="en-CA" sz="12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)) = 1;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end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</a:p>
        </p:txBody>
      </p:sp>
      <p:pic>
        <p:nvPicPr>
          <p:cNvPr id="56324" name="Picture 3" descr="C:\Users\dwharder\Desktop\asdlfj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76938" y="2928328"/>
            <a:ext cx="2555875" cy="248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2-D Heat-conduction/Diffusion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You will see that the oddly shaped room does appear to heat as intuition may suggest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[t6a, U6a] = diffusion2d( 1, 1, U6a_init, @U6a_bndry, [0, 100], 500 );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frames6a = animate( U6a );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movie2gif( frames6a, 'plot6a.iv.gif' );</a:t>
            </a:r>
          </a:p>
          <a:p>
            <a:pPr lvl="1">
              <a:buFont typeface="Arial" charset="0"/>
              <a:buNone/>
            </a:pPr>
            <a:endParaRPr lang="en-CA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pic>
        <p:nvPicPr>
          <p:cNvPr id="57348" name="Picture 2" descr="C:\Users\dwharder\Documents\MATLAB\Lab217.1\plot6a.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3176588"/>
            <a:ext cx="41529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0" name="TextBox 4"/>
          <p:cNvSpPr txBox="1">
            <a:spLocks noChangeArrowheads="1"/>
          </p:cNvSpPr>
          <p:nvPr/>
        </p:nvSpPr>
        <p:spPr bwMode="auto">
          <a:xfrm>
            <a:off x="5292725" y="5740400"/>
            <a:ext cx="263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0</a:t>
            </a:r>
          </a:p>
        </p:txBody>
      </p:sp>
      <p:sp>
        <p:nvSpPr>
          <p:cNvPr id="57351" name="TextBox 5"/>
          <p:cNvSpPr txBox="1">
            <a:spLocks noChangeArrowheads="1"/>
          </p:cNvSpPr>
          <p:nvPr/>
        </p:nvSpPr>
        <p:spPr bwMode="auto">
          <a:xfrm>
            <a:off x="5292725" y="5354638"/>
            <a:ext cx="379413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0.2</a:t>
            </a:r>
          </a:p>
        </p:txBody>
      </p:sp>
      <p:sp>
        <p:nvSpPr>
          <p:cNvPr id="57352" name="TextBox 6"/>
          <p:cNvSpPr txBox="1">
            <a:spLocks noChangeArrowheads="1"/>
          </p:cNvSpPr>
          <p:nvPr/>
        </p:nvSpPr>
        <p:spPr bwMode="auto">
          <a:xfrm>
            <a:off x="5292725" y="4976813"/>
            <a:ext cx="379413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0.4</a:t>
            </a:r>
          </a:p>
        </p:txBody>
      </p:sp>
      <p:sp>
        <p:nvSpPr>
          <p:cNvPr id="57353" name="TextBox 7"/>
          <p:cNvSpPr txBox="1">
            <a:spLocks noChangeArrowheads="1"/>
          </p:cNvSpPr>
          <p:nvPr/>
        </p:nvSpPr>
        <p:spPr bwMode="auto">
          <a:xfrm>
            <a:off x="5292725" y="4610100"/>
            <a:ext cx="37941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0.6</a:t>
            </a:r>
          </a:p>
        </p:txBody>
      </p:sp>
      <p:sp>
        <p:nvSpPr>
          <p:cNvPr id="57354" name="TextBox 8"/>
          <p:cNvSpPr txBox="1">
            <a:spLocks noChangeArrowheads="1"/>
          </p:cNvSpPr>
          <p:nvPr/>
        </p:nvSpPr>
        <p:spPr bwMode="auto">
          <a:xfrm>
            <a:off x="5292725" y="4251325"/>
            <a:ext cx="37941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0.8</a:t>
            </a:r>
          </a:p>
        </p:txBody>
      </p:sp>
      <p:sp>
        <p:nvSpPr>
          <p:cNvPr id="57355" name="TextBox 9"/>
          <p:cNvSpPr txBox="1">
            <a:spLocks noChangeArrowheads="1"/>
          </p:cNvSpPr>
          <p:nvPr/>
        </p:nvSpPr>
        <p:spPr bwMode="auto">
          <a:xfrm>
            <a:off x="5292725" y="3894138"/>
            <a:ext cx="26193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1</a:t>
            </a:r>
          </a:p>
        </p:txBody>
      </p:sp>
      <p:pic>
        <p:nvPicPr>
          <p:cNvPr id="12" name="Picture 3" descr="C:\Users\dwharder\Desktop\asdlfj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76938" y="2928328"/>
            <a:ext cx="2555875" cy="248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2-D Heat-conduction/Diffusion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Consider an insulated room at 0: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At time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= 0</a:t>
            </a:r>
            <a:r>
              <a:rPr lang="en-CA" dirty="0" smtClean="0">
                <a:latin typeface="Arial" charset="0"/>
                <a:cs typeface="Arial" charset="0"/>
              </a:rPr>
              <a:t>, there is a heat source at 20 and a heat sink at 0:</a:t>
            </a:r>
            <a:endParaRPr lang="en-CA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endParaRPr lang="en-CA" sz="12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function [U] = U6a_bndry( t,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U = -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*ones(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bndry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=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U([1, end], :) =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U(:, [1, end]) = </a:t>
            </a:r>
            <a:r>
              <a:rPr lang="en-CA" sz="1200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U( 7,  5 ) =  </a:t>
            </a:r>
            <a:r>
              <a:rPr lang="en-CA" sz="12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0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    U( 9, 12 ) = </a:t>
            </a:r>
            <a:r>
              <a:rPr lang="en-CA" sz="12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20</a:t>
            </a: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200" dirty="0" smtClean="0">
                <a:latin typeface="Consolas" pitchFamily="49" charset="0"/>
                <a:cs typeface="Consolas" pitchFamily="49" charset="0"/>
              </a:rPr>
              <a:t>end</a:t>
            </a:r>
          </a:p>
          <a:p>
            <a:pPr lvl="2">
              <a:buFont typeface="Arial" charset="0"/>
              <a:buNone/>
            </a:pPr>
            <a:endParaRPr lang="en-CA" sz="1200" dirty="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2-D Heat-conduction/Diffusion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Most of the room heats; however, the region around the cold sink remains cool</a:t>
            </a:r>
          </a:p>
          <a:p>
            <a:pPr lvl="1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[t6a, U6a] = diffusion2d( 1, 1, U6a_init, @U6a_bndry, [0, 100], 500 );</a:t>
            </a:r>
          </a:p>
          <a:p>
            <a:pPr lvl="1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frames6a = animate( U6a );</a:t>
            </a:r>
          </a:p>
          <a:p>
            <a:pPr lvl="1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movie2gif( frames6a, 'plot6a.v.gif' );</a:t>
            </a:r>
          </a:p>
          <a:p>
            <a:pPr lvl="1">
              <a:buFont typeface="Arial" charset="0"/>
              <a:buNone/>
            </a:pPr>
            <a:endParaRPr lang="en-CA" dirty="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</p:txBody>
      </p:sp>
      <p:pic>
        <p:nvPicPr>
          <p:cNvPr id="59396" name="Picture 2" descr="C:\Users\dwharder\Documents\MATLAB\Lab217.1\plot6a.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3260032"/>
            <a:ext cx="415290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7" name="TextBox 4"/>
          <p:cNvSpPr txBox="1">
            <a:spLocks noChangeArrowheads="1"/>
          </p:cNvSpPr>
          <p:nvPr/>
        </p:nvSpPr>
        <p:spPr bwMode="auto">
          <a:xfrm>
            <a:off x="2182813" y="5553969"/>
            <a:ext cx="2635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0</a:t>
            </a:r>
          </a:p>
        </p:txBody>
      </p:sp>
      <p:sp>
        <p:nvSpPr>
          <p:cNvPr id="59398" name="TextBox 5"/>
          <p:cNvSpPr txBox="1">
            <a:spLocks noChangeArrowheads="1"/>
          </p:cNvSpPr>
          <p:nvPr/>
        </p:nvSpPr>
        <p:spPr bwMode="auto">
          <a:xfrm>
            <a:off x="2182813" y="5101532"/>
            <a:ext cx="26193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5</a:t>
            </a:r>
          </a:p>
        </p:txBody>
      </p:sp>
      <p:sp>
        <p:nvSpPr>
          <p:cNvPr id="59399" name="TextBox 6"/>
          <p:cNvSpPr txBox="1">
            <a:spLocks noChangeArrowheads="1"/>
          </p:cNvSpPr>
          <p:nvPr/>
        </p:nvSpPr>
        <p:spPr bwMode="auto">
          <a:xfrm>
            <a:off x="2114550" y="4649094"/>
            <a:ext cx="34131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10</a:t>
            </a:r>
          </a:p>
        </p:txBody>
      </p:sp>
      <p:sp>
        <p:nvSpPr>
          <p:cNvPr id="59400" name="TextBox 7"/>
          <p:cNvSpPr txBox="1">
            <a:spLocks noChangeArrowheads="1"/>
          </p:cNvSpPr>
          <p:nvPr/>
        </p:nvSpPr>
        <p:spPr bwMode="auto">
          <a:xfrm>
            <a:off x="2114550" y="4226819"/>
            <a:ext cx="34131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15</a:t>
            </a:r>
          </a:p>
        </p:txBody>
      </p:sp>
      <p:sp>
        <p:nvSpPr>
          <p:cNvPr id="59401" name="TextBox 9"/>
          <p:cNvSpPr txBox="1">
            <a:spLocks noChangeArrowheads="1"/>
          </p:cNvSpPr>
          <p:nvPr/>
        </p:nvSpPr>
        <p:spPr bwMode="auto">
          <a:xfrm>
            <a:off x="2114550" y="3707707"/>
            <a:ext cx="341313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2-D Heat-conduction/Diffusion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In this case, the solution to Laplace’s equation is the following:</a:t>
            </a:r>
          </a:p>
          <a:p>
            <a:pPr lvl="2">
              <a:buFont typeface="Arial" charset="0"/>
              <a:buNone/>
            </a:pPr>
            <a:r>
              <a:rPr lang="pl-PL" smtClean="0">
                <a:latin typeface="Consolas" pitchFamily="49" charset="0"/>
                <a:cs typeface="Consolas" pitchFamily="49" charset="0"/>
              </a:rPr>
              <a:t>&gt;&gt; U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6a</a:t>
            </a:r>
            <a:r>
              <a:rPr lang="pl-PL" smtClean="0">
                <a:latin typeface="Consolas" pitchFamily="49" charset="0"/>
                <a:cs typeface="Consolas" pitchFamily="49" charset="0"/>
              </a:rPr>
              <a:t> = laplace2d( U6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a</a:t>
            </a:r>
            <a:r>
              <a:rPr lang="pl-PL" smtClean="0">
                <a:latin typeface="Consolas" pitchFamily="49" charset="0"/>
                <a:cs typeface="Consolas" pitchFamily="49" charset="0"/>
              </a:rPr>
              <a:t>_bndry(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0</a:t>
            </a:r>
            <a:r>
              <a:rPr lang="pl-PL" smtClean="0">
                <a:latin typeface="Consolas" pitchFamily="49" charset="0"/>
                <a:cs typeface="Consolas" pitchFamily="49" charset="0"/>
              </a:rPr>
              <a:t>, 21, 21 ) );</a:t>
            </a:r>
          </a:p>
          <a:p>
            <a:pPr lvl="2">
              <a:buFont typeface="Arial" charset="0"/>
              <a:buNone/>
            </a:pPr>
            <a:r>
              <a:rPr lang="pl-PL" smtClean="0">
                <a:latin typeface="Consolas" pitchFamily="49" charset="0"/>
                <a:cs typeface="Consolas" pitchFamily="49" charset="0"/>
              </a:rPr>
              <a:t>&gt;&gt; mesh( U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6a</a:t>
            </a:r>
            <a:r>
              <a:rPr lang="pl-PL" smtClean="0">
                <a:latin typeface="Consolas" pitchFamily="49" charset="0"/>
                <a:cs typeface="Consolas" pitchFamily="49" charset="0"/>
              </a:rPr>
              <a:t> )</a:t>
            </a:r>
            <a:endParaRPr lang="en-CA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60420" name="Picture 2" descr="C:\Users\dwharder\Desktop\adsflj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3107919"/>
            <a:ext cx="4608513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2-D Waves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As an example of a 2-D wave, consider a square region with a zero initial conditions, insulated boundaries and an oscillating source:</a:t>
            </a:r>
          </a:p>
          <a:p>
            <a:pPr lvl="2">
              <a:buFont typeface="Arial" charset="0"/>
              <a:buNone/>
            </a:pPr>
            <a:endParaRPr lang="en-CA" sz="14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U6b_init = zeros( 51, 51 );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dU6b_init = zeros( 51, 51 );</a:t>
            </a:r>
          </a:p>
          <a:p>
            <a:pPr lvl="2">
              <a:buFont typeface="Arial" charset="0"/>
              <a:buNone/>
            </a:pPr>
            <a:endParaRPr lang="en-CA" sz="14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function [U] = U6b_bndry( t,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U = -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*ones(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U([1, end], :) =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U(:, [1, end]) =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4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U(26, 26) = sin(t);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end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6" descr="C:\Users\dwharder\Documents\MATLAB\Lab217.1\plot6b.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975" y="3013075"/>
            <a:ext cx="414337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2-D Waves</a:t>
            </a:r>
          </a:p>
        </p:txBody>
      </p:sp>
      <p:sp>
        <p:nvSpPr>
          <p:cNvPr id="6246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solidFill>
                  <a:srgbClr val="000000"/>
                </a:solidFill>
                <a:latin typeface="Arial" charset="0"/>
                <a:cs typeface="Arial" charset="0"/>
              </a:rPr>
              <a:t>	We can solve this with:</a:t>
            </a:r>
            <a:endParaRPr lang="en-CA" sz="140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U6b_init = zeros( 51, 51 );</a:t>
            </a:r>
          </a:p>
          <a:p>
            <a:pPr lvl="1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dU6b_init = zeros( 51, 51 );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[t6b, U6b] = wave2d( 1, 1, U6b_init, dU6b_init, @U6b_bndry, [0, 100], 210 );</a:t>
            </a:r>
          </a:p>
          <a:p>
            <a:pPr lvl="1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frames6b = animate( U6b );</a:t>
            </a:r>
          </a:p>
          <a:p>
            <a:pPr lvl="1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% movie( frames6b );</a:t>
            </a:r>
          </a:p>
          <a:p>
            <a:pPr lvl="1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frames2gif( frames6b, 'plot6b.i.gif' );</a:t>
            </a:r>
          </a:p>
          <a:p>
            <a:pPr lvl="1">
              <a:buFont typeface="Arial" charset="0"/>
              <a:buNone/>
            </a:pPr>
            <a:endParaRPr lang="en-CA" sz="1200" smtClean="0">
              <a:latin typeface="Consolas" pitchFamily="49" charset="0"/>
              <a:cs typeface="Consolas" pitchFamily="49" charset="0"/>
            </a:endParaRPr>
          </a:p>
          <a:p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62469" name="TextBox 4"/>
          <p:cNvSpPr txBox="1">
            <a:spLocks noChangeArrowheads="1"/>
          </p:cNvSpPr>
          <p:nvPr/>
        </p:nvSpPr>
        <p:spPr bwMode="auto">
          <a:xfrm>
            <a:off x="1930400" y="5327650"/>
            <a:ext cx="342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–1</a:t>
            </a:r>
          </a:p>
        </p:txBody>
      </p:sp>
      <p:sp>
        <p:nvSpPr>
          <p:cNvPr id="62470" name="TextBox 5"/>
          <p:cNvSpPr txBox="1">
            <a:spLocks noChangeArrowheads="1"/>
          </p:cNvSpPr>
          <p:nvPr/>
        </p:nvSpPr>
        <p:spPr bwMode="auto">
          <a:xfrm>
            <a:off x="1927225" y="4878388"/>
            <a:ext cx="45878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–0.5</a:t>
            </a:r>
          </a:p>
        </p:txBody>
      </p:sp>
      <p:sp>
        <p:nvSpPr>
          <p:cNvPr id="62471" name="TextBox 6"/>
          <p:cNvSpPr txBox="1">
            <a:spLocks noChangeArrowheads="1"/>
          </p:cNvSpPr>
          <p:nvPr/>
        </p:nvSpPr>
        <p:spPr bwMode="auto">
          <a:xfrm>
            <a:off x="1998663" y="4408488"/>
            <a:ext cx="263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0</a:t>
            </a:r>
          </a:p>
        </p:txBody>
      </p:sp>
      <p:sp>
        <p:nvSpPr>
          <p:cNvPr id="62472" name="TextBox 7"/>
          <p:cNvSpPr txBox="1">
            <a:spLocks noChangeArrowheads="1"/>
          </p:cNvSpPr>
          <p:nvPr/>
        </p:nvSpPr>
        <p:spPr bwMode="auto">
          <a:xfrm>
            <a:off x="1998663" y="3971925"/>
            <a:ext cx="381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0.5</a:t>
            </a:r>
          </a:p>
        </p:txBody>
      </p:sp>
      <p:sp>
        <p:nvSpPr>
          <p:cNvPr id="62473" name="TextBox 8"/>
          <p:cNvSpPr txBox="1">
            <a:spLocks noChangeArrowheads="1"/>
          </p:cNvSpPr>
          <p:nvPr/>
        </p:nvSpPr>
        <p:spPr bwMode="auto">
          <a:xfrm>
            <a:off x="2003425" y="3516313"/>
            <a:ext cx="263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2-D Waves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Suppose we make one small change:  ground the boundaries</a:t>
            </a:r>
          </a:p>
          <a:p>
            <a:pPr lvl="2">
              <a:buFont typeface="Arial" charset="0"/>
              <a:buNone/>
            </a:pPr>
            <a:endParaRPr lang="en-CA" sz="14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U6b_init = zeros( 51, 51 );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dU6b_init = zeros( 51, 51 );</a:t>
            </a:r>
          </a:p>
          <a:p>
            <a:pPr lvl="2">
              <a:buFont typeface="Arial" charset="0"/>
              <a:buNone/>
            </a:pPr>
            <a:endParaRPr lang="en-CA" sz="14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function [U] = U6b_bndry( t,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U = -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*ones(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U([1, end], :) = 0;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U(:, [1, end]) = 0;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4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U(26, 26) = sin(t);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end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:\Users\dwharder\Documents\MATLAB\Lab217.1\plot6b.iib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7288" y="3013075"/>
            <a:ext cx="414337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2-D Waves</a:t>
            </a:r>
          </a:p>
        </p:txBody>
      </p:sp>
      <p:sp>
        <p:nvSpPr>
          <p:cNvPr id="6451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solidFill>
                  <a:srgbClr val="000000"/>
                </a:solidFill>
                <a:latin typeface="Arial" charset="0"/>
                <a:cs typeface="Arial" charset="0"/>
              </a:rPr>
              <a:t>	We can solve this with:</a:t>
            </a:r>
            <a:endParaRPr lang="en-CA" sz="140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U6b_init = zeros( 51, 51 );</a:t>
            </a:r>
          </a:p>
          <a:p>
            <a:pPr lvl="1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dU6b_init = zeros( 51, 51 );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[t6b, U6b] = wave2d( 1, 1, U6b_init, dU6b_init, @U6b_bndry, [0, 100], 210 );</a:t>
            </a:r>
          </a:p>
          <a:p>
            <a:pPr lvl="1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frames6b = animate( U6b );</a:t>
            </a:r>
          </a:p>
          <a:p>
            <a:pPr lvl="1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% movie( frames6b );</a:t>
            </a:r>
          </a:p>
          <a:p>
            <a:pPr lvl="1">
              <a:buFont typeface="Arial" charset="0"/>
              <a:buNone/>
            </a:pPr>
            <a:r>
              <a:rPr lang="en-CA" sz="1200" smtClean="0">
                <a:latin typeface="Consolas" pitchFamily="49" charset="0"/>
                <a:cs typeface="Consolas" pitchFamily="49" charset="0"/>
              </a:rPr>
              <a:t>frames2gif( frames6b, 'plot6b.ii.gif' );</a:t>
            </a:r>
          </a:p>
          <a:p>
            <a:pPr lvl="1">
              <a:buFont typeface="Arial" charset="0"/>
              <a:buNone/>
            </a:pPr>
            <a:endParaRPr lang="en-CA" sz="1200" smtClean="0">
              <a:latin typeface="Consolas" pitchFamily="49" charset="0"/>
              <a:cs typeface="Consolas" pitchFamily="49" charset="0"/>
            </a:endParaRPr>
          </a:p>
          <a:p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64517" name="TextBox 4"/>
          <p:cNvSpPr txBox="1">
            <a:spLocks noChangeArrowheads="1"/>
          </p:cNvSpPr>
          <p:nvPr/>
        </p:nvSpPr>
        <p:spPr bwMode="auto">
          <a:xfrm>
            <a:off x="1930400" y="5327650"/>
            <a:ext cx="342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–1</a:t>
            </a:r>
          </a:p>
        </p:txBody>
      </p:sp>
      <p:sp>
        <p:nvSpPr>
          <p:cNvPr id="64518" name="TextBox 5"/>
          <p:cNvSpPr txBox="1">
            <a:spLocks noChangeArrowheads="1"/>
          </p:cNvSpPr>
          <p:nvPr/>
        </p:nvSpPr>
        <p:spPr bwMode="auto">
          <a:xfrm>
            <a:off x="1927225" y="4878388"/>
            <a:ext cx="45878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–0.5</a:t>
            </a:r>
          </a:p>
        </p:txBody>
      </p:sp>
      <p:sp>
        <p:nvSpPr>
          <p:cNvPr id="64519" name="TextBox 6"/>
          <p:cNvSpPr txBox="1">
            <a:spLocks noChangeArrowheads="1"/>
          </p:cNvSpPr>
          <p:nvPr/>
        </p:nvSpPr>
        <p:spPr bwMode="auto">
          <a:xfrm>
            <a:off x="1998663" y="4408488"/>
            <a:ext cx="263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0</a:t>
            </a:r>
          </a:p>
        </p:txBody>
      </p:sp>
      <p:sp>
        <p:nvSpPr>
          <p:cNvPr id="64520" name="TextBox 7"/>
          <p:cNvSpPr txBox="1">
            <a:spLocks noChangeArrowheads="1"/>
          </p:cNvSpPr>
          <p:nvPr/>
        </p:nvSpPr>
        <p:spPr bwMode="auto">
          <a:xfrm>
            <a:off x="1998663" y="3971925"/>
            <a:ext cx="381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0.5</a:t>
            </a:r>
          </a:p>
        </p:txBody>
      </p:sp>
      <p:sp>
        <p:nvSpPr>
          <p:cNvPr id="64521" name="TextBox 8"/>
          <p:cNvSpPr txBox="1">
            <a:spLocks noChangeArrowheads="1"/>
          </p:cNvSpPr>
          <p:nvPr/>
        </p:nvSpPr>
        <p:spPr bwMode="auto">
          <a:xfrm>
            <a:off x="2003425" y="3516313"/>
            <a:ext cx="2635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100"/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3" descr="C:\Users\dwharder\Desktop\asdfljk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4300" y="3068638"/>
            <a:ext cx="4392613" cy="329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2-D Waves</a:t>
            </a:r>
          </a:p>
        </p:txBody>
      </p:sp>
      <p:sp>
        <p:nvSpPr>
          <p:cNvPr id="6554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Suppose we start with a mound of water and let watch it propagate with only insulating boundaries</a:t>
            </a:r>
          </a:p>
          <a:p>
            <a:pPr lvl="2">
              <a:buFont typeface="Arial" charset="0"/>
              <a:buNone/>
            </a:pPr>
            <a:endParaRPr lang="en-CA" sz="14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U6b_init = zeros( 51, 51 );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for x = 1:51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for y = 1:51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   U6b_init(x, y) = exp( -((x - 26)^2/4 + (y - 26)^2/4) );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end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end</a:t>
            </a:r>
          </a:p>
          <a:p>
            <a:pPr lvl="2">
              <a:buFont typeface="Arial" charset="0"/>
              <a:buNone/>
            </a:pPr>
            <a:endParaRPr lang="en-CA" sz="14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dU6b_init = zeros( 51, 51 );</a:t>
            </a:r>
          </a:p>
          <a:p>
            <a:pPr lvl="2">
              <a:buFont typeface="Arial" charset="0"/>
              <a:buNone/>
            </a:pPr>
            <a:endParaRPr lang="en-CA" sz="140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5" descr="C:\Users\dwharder\Documents\MATLAB\Lab217.1\plot6b.ii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5113" y="3041650"/>
            <a:ext cx="414337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2-D Waves</a:t>
            </a:r>
          </a:p>
        </p:txBody>
      </p:sp>
      <p:sp>
        <p:nvSpPr>
          <p:cNvPr id="6656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	Executing the command:</a:t>
            </a:r>
            <a:endParaRPr lang="en-CA" sz="1400" dirty="0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endParaRPr lang="en-CA" sz="1400" dirty="0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r>
              <a:rPr lang="fr-FR" sz="1400" dirty="0" smtClean="0">
                <a:latin typeface="Consolas" pitchFamily="49" charset="0"/>
                <a:cs typeface="Consolas" pitchFamily="49" charset="0"/>
              </a:rPr>
              <a:t>[t6b, U6b] = wave2d( 1, 1, U6b_init, dU6b_init, @U6b_bndry, [0, 100], 210 );</a:t>
            </a:r>
          </a:p>
          <a:p>
            <a:pPr>
              <a:buFont typeface="Arial" charset="0"/>
              <a:buNone/>
            </a:pPr>
            <a:r>
              <a:rPr lang="fr-FR" sz="1400" dirty="0" smtClean="0">
                <a:latin typeface="Consolas" pitchFamily="49" charset="0"/>
                <a:cs typeface="Consolas" pitchFamily="49" charset="0"/>
              </a:rPr>
              <a:t>frames6b = </a:t>
            </a:r>
            <a:r>
              <a:rPr lang="fr-FR" sz="1400" dirty="0" err="1" smtClean="0">
                <a:latin typeface="Consolas" pitchFamily="49" charset="0"/>
                <a:cs typeface="Consolas" pitchFamily="49" charset="0"/>
              </a:rPr>
              <a:t>animate</a:t>
            </a:r>
            <a:r>
              <a:rPr lang="fr-FR" sz="1400" dirty="0" smtClean="0">
                <a:latin typeface="Consolas" pitchFamily="49" charset="0"/>
                <a:cs typeface="Consolas" pitchFamily="49" charset="0"/>
              </a:rPr>
              <a:t>( U6b );</a:t>
            </a:r>
          </a:p>
          <a:p>
            <a:pPr>
              <a:buFont typeface="Arial" charset="0"/>
              <a:buNone/>
            </a:pPr>
            <a:r>
              <a:rPr lang="fr-FR" sz="1400" dirty="0" smtClean="0">
                <a:latin typeface="Consolas" pitchFamily="49" charset="0"/>
                <a:cs typeface="Consolas" pitchFamily="49" charset="0"/>
              </a:rPr>
              <a:t>% </a:t>
            </a:r>
            <a:r>
              <a:rPr lang="fr-FR" sz="1400" dirty="0" err="1" smtClean="0">
                <a:latin typeface="Consolas" pitchFamily="49" charset="0"/>
                <a:cs typeface="Consolas" pitchFamily="49" charset="0"/>
              </a:rPr>
              <a:t>movie</a:t>
            </a:r>
            <a:r>
              <a:rPr lang="fr-FR" sz="1400" dirty="0" smtClean="0">
                <a:latin typeface="Consolas" pitchFamily="49" charset="0"/>
                <a:cs typeface="Consolas" pitchFamily="49" charset="0"/>
              </a:rPr>
              <a:t>( frames6b );</a:t>
            </a:r>
          </a:p>
          <a:p>
            <a:pPr>
              <a:buFont typeface="Arial" charset="0"/>
              <a:buNone/>
            </a:pPr>
            <a:r>
              <a:rPr lang="fr-FR" sz="1400" dirty="0" smtClean="0">
                <a:latin typeface="Consolas" pitchFamily="49" charset="0"/>
                <a:cs typeface="Consolas" pitchFamily="49" charset="0"/>
              </a:rPr>
              <a:t>frames2gif( frames6b, 'plot6b.iii.</a:t>
            </a:r>
            <a:r>
              <a:rPr lang="fr-FR" sz="1400" dirty="0" err="1" smtClean="0">
                <a:latin typeface="Consolas" pitchFamily="49" charset="0"/>
                <a:cs typeface="Consolas" pitchFamily="49" charset="0"/>
              </a:rPr>
              <a:t>gif</a:t>
            </a:r>
            <a:r>
              <a:rPr lang="fr-FR" sz="1400" dirty="0" smtClean="0">
                <a:latin typeface="Consolas" pitchFamily="49" charset="0"/>
                <a:cs typeface="Consolas" pitchFamily="49" charset="0"/>
              </a:rPr>
              <a:t>' );</a:t>
            </a:r>
          </a:p>
          <a:p>
            <a:pPr>
              <a:buFont typeface="Arial" charset="0"/>
              <a:buNone/>
            </a:pPr>
            <a:endParaRPr lang="fr-FR" sz="1400" dirty="0" smtClean="0">
              <a:latin typeface="Consolas" pitchFamily="49" charset="0"/>
              <a:cs typeface="Consolas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2-D Waves</a:t>
            </a:r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	Normally, we don’t see just a single pulse shooting out when a drop hits the water...</a:t>
            </a:r>
          </a:p>
          <a:p>
            <a:pPr lvl="1"/>
            <a:r>
              <a:rPr lang="en-CA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There are usually secondary ripples</a:t>
            </a:r>
          </a:p>
          <a:p>
            <a:pPr lvl="1"/>
            <a:r>
              <a:rPr lang="en-CA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Consider an initial pulse that is not so </a:t>
            </a:r>
            <a:r>
              <a:rPr lang="en-CA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nice</a:t>
            </a:r>
            <a:endParaRPr lang="en-CA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/>
            <a:r>
              <a:rPr lang="en-CA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The volume under the surface is approximately the same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U6b_init = zeros( 51, 51 );</a:t>
            </a:r>
          </a:p>
          <a:p>
            <a:pPr lvl="2">
              <a:buFont typeface="Arial" charset="0"/>
              <a:buNone/>
            </a:pPr>
            <a:r>
              <a:rPr lang="nl-NL" sz="1400" dirty="0" smtClean="0">
                <a:latin typeface="Consolas" pitchFamily="49" charset="0"/>
                <a:cs typeface="Consolas" pitchFamily="49" charset="0"/>
              </a:rPr>
              <a:t>U6b_init(25:27, 25:27) = 1;</a:t>
            </a:r>
          </a:p>
          <a:p>
            <a:pPr lvl="2">
              <a:buFont typeface="Arial" charset="0"/>
              <a:buNone/>
            </a:pPr>
            <a:r>
              <a:rPr lang="nl-NL" sz="1400" dirty="0" smtClean="0">
                <a:latin typeface="Consolas" pitchFamily="49" charset="0"/>
                <a:cs typeface="Consolas" pitchFamily="49" charset="0"/>
              </a:rPr>
              <a:t>U6b_init(26,    </a:t>
            </a:r>
            <a:r>
              <a:rPr lang="nl-NL" sz="1400" dirty="0" smtClean="0">
                <a:latin typeface="Consolas" pitchFamily="49" charset="0"/>
                <a:cs typeface="Consolas" pitchFamily="49" charset="0"/>
              </a:rPr>
              <a:t>24:28) = 1;</a:t>
            </a:r>
          </a:p>
          <a:p>
            <a:pPr lvl="2">
              <a:buFont typeface="Arial" charset="0"/>
              <a:buNone/>
            </a:pPr>
            <a:r>
              <a:rPr lang="nl-NL" sz="1400" dirty="0" smtClean="0">
                <a:latin typeface="Consolas" pitchFamily="49" charset="0"/>
                <a:cs typeface="Consolas" pitchFamily="49" charset="0"/>
              </a:rPr>
              <a:t>U6b_init(24:28, </a:t>
            </a:r>
            <a:r>
              <a:rPr lang="nl-NL" sz="1400" dirty="0" smtClean="0">
                <a:latin typeface="Consolas" pitchFamily="49" charset="0"/>
                <a:cs typeface="Consolas" pitchFamily="49" charset="0"/>
              </a:rPr>
              <a:t>26   </a:t>
            </a:r>
            <a:r>
              <a:rPr lang="nl-NL" sz="1400" dirty="0" smtClean="0">
                <a:latin typeface="Consolas" pitchFamily="49" charset="0"/>
                <a:cs typeface="Consolas" pitchFamily="49" charset="0"/>
              </a:rPr>
              <a:t>) = 1;</a:t>
            </a:r>
          </a:p>
          <a:p>
            <a:pPr lvl="2">
              <a:buFont typeface="Arial" charset="0"/>
              <a:buNone/>
            </a:pPr>
            <a:endParaRPr lang="en-CA" sz="14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dU6b_init = zeros( 51, 51 );</a:t>
            </a:r>
          </a:p>
          <a:p>
            <a:pPr lvl="2">
              <a:buFont typeface="Arial" charset="0"/>
              <a:buNone/>
            </a:pPr>
            <a:endParaRPr lang="en-CA" sz="1400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67588" name="Picture 3" descr="C:\Users\dwharder\Desktop\sdsadfds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3640655"/>
            <a:ext cx="3243263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6" descr="C:\Users\dwharder\Documents\MATLAB\Lab217.1\plot6b.iv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32088" y="3114675"/>
            <a:ext cx="414337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2-D Waves</a:t>
            </a:r>
          </a:p>
        </p:txBody>
      </p:sp>
      <p:sp>
        <p:nvSpPr>
          <p:cNvPr id="6861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With less pleasing initial conditions, smaller wavelets are produced</a:t>
            </a:r>
            <a:endParaRPr lang="en-CA" sz="1400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endParaRPr lang="en-CA" sz="1400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[t6b, U6b] = wave2d( 1, 1, U6b_init, dU6b_init, @U6b_bndry, [0, 100], 210 );</a:t>
            </a:r>
          </a:p>
          <a:p>
            <a:pPr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frames6b = animate( U6b );</a:t>
            </a:r>
          </a:p>
          <a:p>
            <a:pPr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% movie( frames6b );</a:t>
            </a:r>
          </a:p>
          <a:p>
            <a:pPr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frames2gif( frames6b, 'plot6b.iv.gif' );</a:t>
            </a:r>
            <a:endParaRPr lang="en-CA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2-D Waves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Suppose we have a circular boundary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This can only be approximated on a grid</a:t>
            </a:r>
          </a:p>
          <a:p>
            <a:pPr lvl="2">
              <a:buFont typeface="Arial" charset="0"/>
              <a:buNone/>
            </a:pPr>
            <a:endParaRPr lang="en-CA" sz="14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function [U] = U6b_bndry( t,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U = -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*ones(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bndry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=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for ix =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1:nx</a:t>
            </a:r>
            <a:endParaRPr lang="en-CA" sz="14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    for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=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1:ny</a:t>
            </a:r>
            <a:endParaRPr lang="en-CA" sz="14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        x = (ix - 1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)/(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- 1);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        y = (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- 1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)/(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- 1);</a:t>
            </a:r>
          </a:p>
          <a:p>
            <a:pPr lvl="2">
              <a:buFont typeface="Arial" charset="0"/>
              <a:buNone/>
            </a:pPr>
            <a:endParaRPr lang="en-CA" sz="14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        if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sqrt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( (x – 0.5)^2 + (y – 0.5)^2 ) &gt;= 0.5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            U(ix,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) =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bndry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        end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    end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   end</a:t>
            </a:r>
          </a:p>
          <a:p>
            <a:pPr lvl="2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end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3" descr="C:\Users\dwharder\Documents\MATLAB\Lab217.1\plot6b.v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5761" y="3590925"/>
            <a:ext cx="414337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2-D Waves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CA" dirty="0" smtClean="0"/>
              <a:t>	The additional wavelets that appear after the outgoing wave crashes into the wall reflect the sub-optimal approximation of a circle using a grid</a:t>
            </a:r>
            <a:endParaRPr lang="en-CA" sz="1400" dirty="0" smtClean="0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  <a:defRPr/>
            </a:pPr>
            <a:endParaRPr lang="fr-FR" sz="1400" dirty="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U6b_init = 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zeros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( 51, 51 );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for ix = 1:51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    for 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 = 1:51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        x = (ix - 1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)/(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- 1);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        y = (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 - 1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)/(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- 1);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        U6b_init(ix, 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) = 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exp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( -625*((x – 0.5)^2 + (y – 0.5)^2) );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    end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end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dU6b_init = 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zeros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( 51, 51 );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[t6b, U6b] = wave2d( 1, 1, U6b_init, dU6b_init, @U6b_bndry, [0, 106], 223 );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frames6b = 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animate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( U6b  );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% 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movie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( frames6b );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frames2gif( frames6b, '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plot6b.v.gif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' 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3-D Heat Conduction/Diffusion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Suppose we have an insulated room and we place a heat source at one wall; should we: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Have a single point source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A line source 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A wall source</a:t>
            </a: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 integrated temperature will be the same...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3-D Heat Conduction/Diffusion</a:t>
            </a:r>
          </a:p>
        </p:txBody>
      </p:sp>
      <p:sp>
        <p:nvSpPr>
          <p:cNvPr id="727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Suppose we have a point source</a:t>
            </a:r>
          </a:p>
          <a:p>
            <a:pPr lvl="2">
              <a:buFont typeface="Arial" charset="0"/>
              <a:buNone/>
            </a:pPr>
            <a:endParaRPr lang="en-CA" sz="14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function [U] = U6c_bndry( ~, ~, ~, ~ )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U = -Inf*ones( 21, 21, 21 );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U([1,end],:,:) = NaN;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U(:,[1,end],:) = NaN;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U(:,:,[1,end]) = NaN;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U( 11, 11, 1 ) = 81;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end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4" descr="C:\Users\dwharder\Documents\MATLAB\Lab217.1\plot6c.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14675" y="2781300"/>
            <a:ext cx="291465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3-D Heat Conduction/Diffusion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CA" dirty="0" smtClean="0"/>
              <a:t>	We will only plot temperatures between 0 and 1:</a:t>
            </a:r>
          </a:p>
          <a:p>
            <a:pPr lvl="1">
              <a:defRPr/>
            </a:pPr>
            <a:r>
              <a:rPr lang="en-CA" dirty="0" smtClean="0"/>
              <a:t>Temperatures greater than 1 follow the front</a:t>
            </a:r>
          </a:p>
          <a:p>
            <a:pPr>
              <a:buFont typeface="Arial" charset="0"/>
              <a:buNone/>
              <a:defRPr/>
            </a:pPr>
            <a:endParaRPr lang="fr-FR" sz="1050" dirty="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U6c_init = 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zeros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( 21, 21, 21 );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[t6c, U6c] = diffusion3d( 1, 1, U6c_init, @U6c_bndry, [0, 30], 200 );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frames6c = 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animate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( U6c, [0, 1] );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% 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movie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( frames6c );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frames2gif( frames6c, '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plot6c.i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.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gif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' 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3-D Heat Conduction/Diffusion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Suppose a line of point sources</a:t>
            </a:r>
          </a:p>
          <a:p>
            <a:pPr lvl="2">
              <a:buFont typeface="Arial" charset="0"/>
              <a:buNone/>
            </a:pPr>
            <a:endParaRPr lang="en-CA" sz="14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function [U] = U6c_bndry( ~, ~, ~, ~ )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U = -Inf*ones( 21, 21, 21 );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U([1,end],:,:) = NaN;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U(:,[1,end],:) = NaN;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U(:,:,[1,end]) = NaN;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U( 11, 3:2:19, 1 ) = 9;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end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3" descr="C:\Users\dwharder\Documents\MATLAB\Lab217.1\plot6c.i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14675" y="2781300"/>
            <a:ext cx="291465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3-D Heat Conduction/Diffusion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CA" dirty="0" smtClean="0"/>
              <a:t>	We will only plot temperatures between 0 and 1:</a:t>
            </a:r>
          </a:p>
          <a:p>
            <a:pPr lvl="1">
              <a:defRPr/>
            </a:pPr>
            <a:r>
              <a:rPr lang="en-CA" dirty="0" smtClean="0"/>
              <a:t>Temperatures greater than 1 follow the front</a:t>
            </a:r>
            <a:endParaRPr lang="fr-FR" sz="1400" dirty="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  <a:defRPr/>
            </a:pPr>
            <a:endParaRPr lang="fr-FR" sz="1050" dirty="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U6c_init = 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zeros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( 21, 21, 21 );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[t6c, U6c] = diffusion3d( 1, 1, U6c_init, @U6c_bndry, [0, 30], 200 );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frames6c = 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animate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( U6c, [0, 1] );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% 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movie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( frames6c );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frames2gif( frames6c, 'plot6c.ii.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gif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' 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3-D Heat Conduction/Diffusion</a:t>
            </a:r>
          </a:p>
        </p:txBody>
      </p:sp>
      <p:sp>
        <p:nvSpPr>
          <p:cNvPr id="768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Suppose we have a grid of point sources</a:t>
            </a:r>
          </a:p>
          <a:p>
            <a:pPr lvl="2">
              <a:buFont typeface="Arial" charset="0"/>
              <a:buNone/>
            </a:pPr>
            <a:endParaRPr lang="en-CA" sz="14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function [U] = U6c_bndry( ~, ~, ~, ~ )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U = -Inf*ones( 21, 21, 21 );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U([1,end],:,:) = NaN;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U(:,[1,end],:) = NaN;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U(:,:,[1,end]) = NaN;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U(3:2:19, 3:2:19, 1) = 1;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end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4" descr="C:\Users\dwharder\Documents\MATLAB\Lab217.1\plot6c.ii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14675" y="2781300"/>
            <a:ext cx="291465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3-D Heat Conduction/Diffusion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CA" dirty="0" smtClean="0"/>
              <a:t>	We will only plot temperatures between 0 and 1:</a:t>
            </a:r>
            <a:endParaRPr lang="en-CA" sz="1400" dirty="0" smtClean="0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  <a:defRPr/>
            </a:pPr>
            <a:endParaRPr lang="fr-FR" sz="1400" dirty="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U6c_init = 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zeros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( 21, 21, 21 );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[t6c, U6c] = diffusion3d( 1, 1, U6c_init, @U6c_bndry, [0, 30], 200 );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frames6c = 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animate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( U6c, [0, 1] );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% 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movie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( frames6c );</a:t>
            </a:r>
          </a:p>
          <a:p>
            <a:pPr>
              <a:buFont typeface="Arial" charset="0"/>
              <a:buNone/>
              <a:defRPr/>
            </a:pP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frames2gif( frames6c, 'plot6c.iii.</a:t>
            </a:r>
            <a:r>
              <a:rPr lang="fr-FR" sz="1050" dirty="0" err="1" smtClean="0">
                <a:latin typeface="Consolas" pitchFamily="49" charset="0"/>
                <a:cs typeface="Consolas" pitchFamily="49" charset="0"/>
              </a:rPr>
              <a:t>gif</a:t>
            </a:r>
            <a:r>
              <a:rPr lang="fr-FR" sz="1050" dirty="0" smtClean="0">
                <a:latin typeface="Consolas" pitchFamily="49" charset="0"/>
                <a:cs typeface="Consolas" pitchFamily="49" charset="0"/>
              </a:rPr>
              <a:t>' 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3-D Heat Conduction/Diffusion</a:t>
            </a:r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Viewing all three side-by-side:</a:t>
            </a:r>
            <a:endParaRPr lang="en-CA" sz="1400" smtClean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78852" name="Picture 3" descr="C:\Users\dwharder\Documents\MATLAB\Lab217.1\plot6c.i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2138" y="2781300"/>
            <a:ext cx="291465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3" name="Picture 4" descr="C:\Users\dwharder\Documents\MATLAB\Lab217.1\plot6c.ii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94425" y="2781300"/>
            <a:ext cx="291465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4" name="Picture 4" descr="C:\Users\dwharder\Documents\MATLAB\Lab217.1\plot6c.i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950" y="2781300"/>
            <a:ext cx="291465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3-D Waves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 Suppose we have a resonance chamber: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A sphere where we control the value on the exterior</a:t>
            </a:r>
          </a:p>
          <a:p>
            <a:pPr lvl="2">
              <a:buFont typeface="Arial" charset="0"/>
              <a:buNone/>
            </a:pPr>
            <a:endParaRPr lang="en-CA" sz="14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function [U] = U6d2_bndry( t,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n_z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U = -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*ones( 21, 21, 21 );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for ix = 1:21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for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= 1:21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    for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iz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= 1:21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        x = (ix - 1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)/(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- 1);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        y = (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- 1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)/(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- 1);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        z = (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iz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- 1)/(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n_z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- 1);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        dist =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sqrt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( (x – 0.5)^2 + (y - 0.5)^2 + (z - 0.5)^2 );</a:t>
            </a:r>
          </a:p>
          <a:p>
            <a:pPr lvl="2">
              <a:buFont typeface="Arial" charset="0"/>
              <a:buNone/>
            </a:pPr>
            <a:endParaRPr lang="en-CA" sz="11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        if dist &gt;= 1.1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            U(ix,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iz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) =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elseif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dist &gt;= 0.5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            U(ix,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iz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) = sin( </a:t>
            </a:r>
            <a:r>
              <a:rPr lang="en-CA" sz="11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1.72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*t );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        end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    end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end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end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end</a:t>
            </a:r>
          </a:p>
          <a:p>
            <a:pPr>
              <a:buFont typeface="Arial" charset="0"/>
              <a:buNone/>
            </a:pPr>
            <a:endParaRPr lang="en-CA" sz="18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6" descr="C:\Users\dwharder\Documents\MATLAB\Lab217.1\plot6d.good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14675" y="3330575"/>
            <a:ext cx="291465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8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3-D Waves</a:t>
            </a:r>
          </a:p>
        </p:txBody>
      </p:sp>
      <p:sp>
        <p:nvSpPr>
          <p:cNvPr id="8090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Over time, the waves bounce back and forth in the chamber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U6d_init = zeros( 21, 21, 21 );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dU6d_init = zeros( 21, 21, 21 );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[t6d, U6d] = wave3d( 1, 1, U6d_init, dU6d_init, @U6d2_bndry, [0, 50], 500 );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frames6d = animate( U6d, [0, 65] );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% movie( frames6d );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frames2gif( frames6d, 'plot6d.i.gif' );</a:t>
            </a:r>
          </a:p>
          <a:p>
            <a:pPr lvl="1"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80901" name="TextBox 5"/>
          <p:cNvSpPr txBox="1">
            <a:spLocks noChangeArrowheads="1"/>
          </p:cNvSpPr>
          <p:nvPr/>
        </p:nvSpPr>
        <p:spPr bwMode="auto">
          <a:xfrm>
            <a:off x="5148263" y="3284538"/>
            <a:ext cx="39227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Source:  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sin(</a:t>
            </a:r>
            <a:r>
              <a:rPr lang="en-CA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1.72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CA"/>
              <a:t>Maximum amplitude after 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50 s</a:t>
            </a:r>
            <a:r>
              <a:rPr lang="en-CA"/>
              <a:t>:  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&gt; 60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5" descr="C:\Users\dwharder\Documents\MATLAB\Lab217.1\plot6d.good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14675" y="3330575"/>
            <a:ext cx="291465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3-D Waves</a:t>
            </a:r>
          </a:p>
        </p:txBody>
      </p:sp>
      <p:sp>
        <p:nvSpPr>
          <p:cNvPr id="8192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We can examine the interior by removing half the points: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U6d(:, :, 12:end, :) = NaN;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frames6d = animate( U6d, [0, 65] );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% movie( frames6d );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frames2gif( frames6d, 'plot6d.ii.gif' );</a:t>
            </a:r>
          </a:p>
          <a:p>
            <a:pPr lvl="1"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81925" name="TextBox 5"/>
          <p:cNvSpPr txBox="1">
            <a:spLocks noChangeArrowheads="1"/>
          </p:cNvSpPr>
          <p:nvPr/>
        </p:nvSpPr>
        <p:spPr bwMode="auto">
          <a:xfrm>
            <a:off x="5148263" y="3284538"/>
            <a:ext cx="39227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Source:  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sin(</a:t>
            </a:r>
            <a:r>
              <a:rPr lang="en-CA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1.72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CA"/>
              <a:t>Maximum amplitude after 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50 s</a:t>
            </a:r>
            <a:r>
              <a:rPr lang="en-CA"/>
              <a:t>:  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&gt; 60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5" descr="C:\Users\dwharder\Desktop\sasadfsdfas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64013" y="2544763"/>
            <a:ext cx="4105275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3-D Waves</a:t>
            </a:r>
          </a:p>
        </p:txBody>
      </p:sp>
      <p:sp>
        <p:nvSpPr>
          <p:cNvPr id="8294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Note:  gif is restricted to 256 colours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The actual Matlab plots are much more beautiful</a:t>
            </a:r>
          </a:p>
        </p:txBody>
      </p:sp>
      <p:pic>
        <p:nvPicPr>
          <p:cNvPr id="82949" name="Picture 3" descr="C:\Users\dwharder\Desktop\axsdf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00" y="2636838"/>
            <a:ext cx="4124325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3-D Waves</a:t>
            </a:r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Note:  gif is restricted to 256 colours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The actual Matlab plots are much more beautiful</a:t>
            </a:r>
          </a:p>
        </p:txBody>
      </p:sp>
      <p:pic>
        <p:nvPicPr>
          <p:cNvPr id="83972" name="Picture 2" descr="C:\Users\dwharder\Desktop\asdfds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38" y="3509963"/>
            <a:ext cx="4219575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3" name="Picture 3" descr="C:\Users\dwharder\Desktop\asdfdasf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9725" y="3357563"/>
            <a:ext cx="4238625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4" name="TextBox 5"/>
          <p:cNvSpPr txBox="1">
            <a:spLocks noChangeArrowheads="1"/>
          </p:cNvSpPr>
          <p:nvPr/>
        </p:nvSpPr>
        <p:spPr bwMode="auto">
          <a:xfrm>
            <a:off x="2916238" y="6165850"/>
            <a:ext cx="1177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Frame 443</a:t>
            </a:r>
          </a:p>
        </p:txBody>
      </p:sp>
      <p:sp>
        <p:nvSpPr>
          <p:cNvPr id="83975" name="TextBox 6"/>
          <p:cNvSpPr txBox="1">
            <a:spLocks noChangeArrowheads="1"/>
          </p:cNvSpPr>
          <p:nvPr/>
        </p:nvSpPr>
        <p:spPr bwMode="auto">
          <a:xfrm>
            <a:off x="7065963" y="6165850"/>
            <a:ext cx="1177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Frame 459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3-D Waves</a:t>
            </a:r>
          </a:p>
        </p:txBody>
      </p:sp>
      <p:sp>
        <p:nvSpPr>
          <p:cNvPr id="849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 Suppose we have a resonance chamber: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A sphere where we control the value on the exterior</a:t>
            </a:r>
          </a:p>
          <a:p>
            <a:pPr lvl="2">
              <a:buFont typeface="Arial" charset="0"/>
              <a:buNone/>
            </a:pPr>
            <a:endParaRPr lang="en-CA" sz="14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function [U] = U6d2_bndry( t,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n_z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U = -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Inf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*ones( 21, 21, 21 );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for ix = 1:21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for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= 1:21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    for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iz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= 1:21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        x = (ix - 1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)/(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- 1);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        y = (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- 1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)/(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ny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- 1);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        z = (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iz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- 1)/(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n_z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- 1);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        dist =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sqrt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( (x – 0.5)^2 + (y - 0.5)^2 + (z - 0.5)^2 );</a:t>
            </a:r>
          </a:p>
          <a:p>
            <a:pPr lvl="2">
              <a:buFont typeface="Arial" charset="0"/>
              <a:buNone/>
            </a:pPr>
            <a:endParaRPr lang="en-CA" sz="11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        if dist &gt;= 0.55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            U(ix,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iz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) =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NaN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elseif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dist &gt;= 0.5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            U(ix,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iy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100" dirty="0" err="1" smtClean="0">
                <a:latin typeface="Consolas" pitchFamily="49" charset="0"/>
                <a:cs typeface="Consolas" pitchFamily="49" charset="0"/>
              </a:rPr>
              <a:t>iz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) = sin( </a:t>
            </a:r>
            <a:r>
              <a:rPr lang="en-CA" sz="11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3.08</a:t>
            </a: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*t );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        end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    end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    end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    end</a:t>
            </a:r>
          </a:p>
          <a:p>
            <a:pPr lvl="2">
              <a:buFont typeface="Arial" charset="0"/>
              <a:buNone/>
            </a:pPr>
            <a:r>
              <a:rPr lang="en-CA" sz="1100" dirty="0" smtClean="0">
                <a:latin typeface="Consolas" pitchFamily="49" charset="0"/>
                <a:cs typeface="Consolas" pitchFamily="49" charset="0"/>
              </a:rPr>
              <a:t>end</a:t>
            </a:r>
            <a:endParaRPr lang="en-CA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C:\Users\dwharder\Documents\MATLAB\Lab217.1\plot6d.bad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14675" y="3402013"/>
            <a:ext cx="291465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0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3-D Waves</a:t>
            </a:r>
          </a:p>
        </p:txBody>
      </p:sp>
      <p:sp>
        <p:nvSpPr>
          <p:cNvPr id="8602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Over time, the waves bounce back and forth in the chamber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U6d_init = zeros( 21, 21, 21 );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dU6d_init = zeros( 21, 21, 21 );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[t6d, U6d] = wave3d( 1, 1, U6d_init, dU6d_init, @U6d2_bndry, [0, 50], 500 );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frames6d = animate( U6d, </a:t>
            </a:r>
            <a:r>
              <a:rPr lang="en-CA" sz="1400" b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[0, 65] 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% movie( frames6d );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frames2gif( frames6d, 'plot6d.iii.gif' );</a:t>
            </a:r>
          </a:p>
          <a:p>
            <a:pPr lvl="1"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86021" name="TextBox 5"/>
          <p:cNvSpPr txBox="1">
            <a:spLocks noChangeArrowheads="1"/>
          </p:cNvSpPr>
          <p:nvPr/>
        </p:nvSpPr>
        <p:spPr bwMode="auto">
          <a:xfrm>
            <a:off x="5148263" y="3284538"/>
            <a:ext cx="36385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Source:  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sin(</a:t>
            </a:r>
            <a:r>
              <a:rPr lang="en-CA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3.08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CA"/>
              <a:t>Maximum amplitude after 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50 s</a:t>
            </a:r>
            <a:r>
              <a:rPr lang="en-CA"/>
              <a:t>: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 ≈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3" descr="C:\Users\dwharder\Documents\MATLAB\Lab217.1\plot6d.bad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14675" y="3402013"/>
            <a:ext cx="291465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3-D Waves</a:t>
            </a:r>
          </a:p>
        </p:txBody>
      </p:sp>
      <p:sp>
        <p:nvSpPr>
          <p:cNvPr id="8704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We can, again,  examine the interior by removing half the points: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U6d(:, :, 12:end, :) = NaN;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frames6d = animate( U6d, </a:t>
            </a:r>
            <a:r>
              <a:rPr lang="en-CA" sz="1400" b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[0, 65] 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% movie( frames6d );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frames2gif( frames6d, 'plot6d.iv.gif' );</a:t>
            </a:r>
          </a:p>
          <a:p>
            <a:pPr lvl="1"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87045" name="TextBox 5"/>
          <p:cNvSpPr txBox="1">
            <a:spLocks noChangeArrowheads="1"/>
          </p:cNvSpPr>
          <p:nvPr/>
        </p:nvSpPr>
        <p:spPr bwMode="auto">
          <a:xfrm>
            <a:off x="5148263" y="3284538"/>
            <a:ext cx="36385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Source:  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sin(</a:t>
            </a:r>
            <a:r>
              <a:rPr lang="en-CA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3.08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CA"/>
              <a:t>Maximum amplitude after 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50 s</a:t>
            </a:r>
            <a:r>
              <a:rPr lang="en-CA"/>
              <a:t>: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 ≈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3-D Waves</a:t>
            </a:r>
          </a:p>
        </p:txBody>
      </p:sp>
      <p:sp>
        <p:nvSpPr>
          <p:cNvPr id="880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This is the same effect that we see in one dimension:</a:t>
            </a:r>
          </a:p>
        </p:txBody>
      </p:sp>
      <p:pic>
        <p:nvPicPr>
          <p:cNvPr id="88068" name="Picture 3" descr="C:\Users\dwharder\Documents\MATLAB\Lab217.1\plot6d.good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3068638"/>
            <a:ext cx="414337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69" name="TextBox 5"/>
          <p:cNvSpPr txBox="1">
            <a:spLocks noChangeArrowheads="1"/>
          </p:cNvSpPr>
          <p:nvPr/>
        </p:nvSpPr>
        <p:spPr bwMode="auto">
          <a:xfrm>
            <a:off x="1619250" y="2708275"/>
            <a:ext cx="11334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sin(</a:t>
            </a:r>
            <a:r>
              <a:rPr lang="en-CA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0.76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88070" name="TextBox 6"/>
          <p:cNvSpPr txBox="1">
            <a:spLocks noChangeArrowheads="1"/>
          </p:cNvSpPr>
          <p:nvPr/>
        </p:nvSpPr>
        <p:spPr bwMode="auto">
          <a:xfrm>
            <a:off x="4572000" y="1990725"/>
            <a:ext cx="433705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>
                <a:latin typeface="Consolas" pitchFamily="49" charset="0"/>
                <a:cs typeface="Consolas" pitchFamily="49" charset="0"/>
              </a:rPr>
              <a:t>function [u] = u6e_bndry( t, alpha )</a:t>
            </a:r>
          </a:p>
          <a:p>
            <a:r>
              <a:rPr lang="en-CA" sz="1600">
                <a:latin typeface="Consolas" pitchFamily="49" charset="0"/>
                <a:cs typeface="Consolas" pitchFamily="49" charset="0"/>
              </a:rPr>
              <a:t>    u = [sin(alpha*t); sin(alpha*t)];</a:t>
            </a:r>
          </a:p>
          <a:p>
            <a:r>
              <a:rPr lang="en-CA" sz="1600">
                <a:latin typeface="Consolas" pitchFamily="49" charset="0"/>
                <a:cs typeface="Consolas" pitchFamily="49" charset="0"/>
              </a:rPr>
              <a:t>end</a:t>
            </a:r>
          </a:p>
        </p:txBody>
      </p:sp>
      <p:sp>
        <p:nvSpPr>
          <p:cNvPr id="88071" name="TextBox 7"/>
          <p:cNvSpPr txBox="1">
            <a:spLocks noChangeArrowheads="1"/>
          </p:cNvSpPr>
          <p:nvPr/>
        </p:nvSpPr>
        <p:spPr bwMode="auto">
          <a:xfrm>
            <a:off x="6372225" y="2708275"/>
            <a:ext cx="11334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sin(</a:t>
            </a:r>
            <a:r>
              <a:rPr lang="en-CA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0.64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88072" name="TextBox 8"/>
          <p:cNvSpPr txBox="1">
            <a:spLocks noChangeArrowheads="1"/>
          </p:cNvSpPr>
          <p:nvPr/>
        </p:nvSpPr>
        <p:spPr bwMode="auto">
          <a:xfrm>
            <a:off x="4356100" y="2924175"/>
            <a:ext cx="415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sp>
        <p:nvSpPr>
          <p:cNvPr id="88073" name="TextBox 9"/>
          <p:cNvSpPr txBox="1">
            <a:spLocks noChangeArrowheads="1"/>
          </p:cNvSpPr>
          <p:nvPr/>
        </p:nvSpPr>
        <p:spPr bwMode="auto">
          <a:xfrm>
            <a:off x="4475163" y="3244850"/>
            <a:ext cx="3000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88074" name="TextBox 10"/>
          <p:cNvSpPr txBox="1">
            <a:spLocks noChangeArrowheads="1"/>
          </p:cNvSpPr>
          <p:nvPr/>
        </p:nvSpPr>
        <p:spPr bwMode="auto">
          <a:xfrm>
            <a:off x="4475163" y="3565525"/>
            <a:ext cx="3000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88075" name="TextBox 11"/>
          <p:cNvSpPr txBox="1">
            <a:spLocks noChangeArrowheads="1"/>
          </p:cNvSpPr>
          <p:nvPr/>
        </p:nvSpPr>
        <p:spPr bwMode="auto">
          <a:xfrm>
            <a:off x="4475163" y="3886200"/>
            <a:ext cx="3000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88076" name="TextBox 12"/>
          <p:cNvSpPr txBox="1">
            <a:spLocks noChangeArrowheads="1"/>
          </p:cNvSpPr>
          <p:nvPr/>
        </p:nvSpPr>
        <p:spPr bwMode="auto">
          <a:xfrm>
            <a:off x="4475163" y="4206875"/>
            <a:ext cx="3000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88077" name="TextBox 13"/>
          <p:cNvSpPr txBox="1">
            <a:spLocks noChangeArrowheads="1"/>
          </p:cNvSpPr>
          <p:nvPr/>
        </p:nvSpPr>
        <p:spPr bwMode="auto">
          <a:xfrm>
            <a:off x="4475163" y="4527550"/>
            <a:ext cx="3000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pic>
        <p:nvPicPr>
          <p:cNvPr id="88078" name="Picture 4" descr="C:\Users\dwharder\Documents\MATLAB\Lab217.1\plot6d.bad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3068638"/>
            <a:ext cx="414337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916238" y="2482850"/>
            <a:ext cx="3743325" cy="37449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890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Finite Differences and Finite Elements</a:t>
            </a:r>
          </a:p>
        </p:txBody>
      </p:sp>
      <p:sp>
        <p:nvSpPr>
          <p:cNvPr id="8909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Remember also that we are approximating a sphere using a grid: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Essentially, it’s the same as using Lego to make a sphere...</a:t>
            </a:r>
          </a:p>
        </p:txBody>
      </p:sp>
      <p:pic>
        <p:nvPicPr>
          <p:cNvPr id="8909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2492375"/>
            <a:ext cx="3765550" cy="371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916238" y="6237288"/>
            <a:ext cx="40322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C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Philippe “Philo” </a:t>
            </a:r>
            <a:r>
              <a:rPr lang="en-CA" sz="1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Hurbain</a:t>
            </a:r>
            <a:endParaRPr lang="en-CA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r>
              <a:rPr lang="en-C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http://www.philohome.com/sphere/sphere.htm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916238" y="2482850"/>
            <a:ext cx="3743325" cy="3744913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901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Finite Differences and Finite Elements</a:t>
            </a:r>
          </a:p>
        </p:txBody>
      </p:sp>
      <p:sp>
        <p:nvSpPr>
          <p:cNvPr id="9011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Nanotechnology engineering students will see finite-element methods in 3</a:t>
            </a:r>
            <a:r>
              <a:rPr lang="en-CA" baseline="30000" smtClean="0">
                <a:latin typeface="Arial" charset="0"/>
                <a:cs typeface="Arial" charset="0"/>
              </a:rPr>
              <a:t>rd</a:t>
            </a:r>
            <a:r>
              <a:rPr lang="en-CA" smtClean="0">
                <a:latin typeface="Arial" charset="0"/>
                <a:cs typeface="Arial" charset="0"/>
              </a:rPr>
              <a:t> year:</a:t>
            </a:r>
          </a:p>
        </p:txBody>
      </p:sp>
      <p:sp>
        <p:nvSpPr>
          <p:cNvPr id="7" name="Rectangle 6"/>
          <p:cNvSpPr/>
          <p:nvPr/>
        </p:nvSpPr>
        <p:spPr>
          <a:xfrm>
            <a:off x="2916238" y="6237288"/>
            <a:ext cx="5472112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C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http://nmag.soton.ac.uk/nmag/current/manual/html/manual.html</a:t>
            </a:r>
          </a:p>
        </p:txBody>
      </p:sp>
      <p:pic>
        <p:nvPicPr>
          <p:cNvPr id="90118" name="Picture 4" descr="C:\Users\dwharder\Desktop\spheremes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09913" y="2589213"/>
            <a:ext cx="3292475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916238" y="2482850"/>
            <a:ext cx="3743325" cy="3744913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911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Finite Differences and Finite Elements</a:t>
            </a:r>
          </a:p>
        </p:txBody>
      </p:sp>
      <p:sp>
        <p:nvSpPr>
          <p:cNvPr id="9114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 interior is completely filled with tetrahedral </a:t>
            </a:r>
            <a:r>
              <a:rPr lang="en-CA" i="1" smtClean="0">
                <a:latin typeface="Arial" charset="0"/>
                <a:cs typeface="Arial" charset="0"/>
              </a:rPr>
              <a:t>elements</a:t>
            </a: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16238" y="6237288"/>
            <a:ext cx="5472112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C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http://nmag.soton.ac.uk/nmag/current/manual/html/manual.html</a:t>
            </a:r>
          </a:p>
        </p:txBody>
      </p:sp>
      <p:pic>
        <p:nvPicPr>
          <p:cNvPr id="91142" name="Picture 4" descr="C:\Users\dwharder\Desktop\spheremesh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09913" y="2589213"/>
            <a:ext cx="3292475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4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2781300"/>
            <a:ext cx="2425700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0" y="4994275"/>
            <a:ext cx="3492500" cy="5222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C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Robert Webb's Great Stella software http://www.software3d.com/Stella.html.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Why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smtClean="0">
                <a:latin typeface="Arial" charset="0"/>
                <a:cs typeface="Arial" charset="0"/>
              </a:rPr>
              <a:t>?</a:t>
            </a:r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Compare the signatures for the function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laplace2d</a:t>
            </a:r>
            <a:r>
              <a:rPr lang="en-CA" dirty="0" smtClean="0">
                <a:latin typeface="Arial" charset="0"/>
                <a:cs typeface="Arial" charset="0"/>
              </a:rPr>
              <a:t> and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diffusion2d</a:t>
            </a:r>
            <a:r>
              <a:rPr lang="en-CA" dirty="0" smtClean="0">
                <a:latin typeface="Arial" charset="0"/>
                <a:cs typeface="Arial" charset="0"/>
              </a:rPr>
              <a:t>:</a:t>
            </a:r>
          </a:p>
          <a:p>
            <a:pPr lvl="1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	function [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U_soln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] = laplace2d( U );</a:t>
            </a:r>
          </a:p>
          <a:p>
            <a:pPr lvl="1">
              <a:buFont typeface="Arial" charset="0"/>
              <a:buNone/>
            </a:pP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	function [x, t, U] = diffusion2d( kappa, </a:t>
            </a:r>
            <a:r>
              <a:rPr lang="en-CA" sz="14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h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U_init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U_bndry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t_int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nt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lvl="1"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Laplace, while solving in space, did not require any information about the spatial </a:t>
            </a:r>
            <a:r>
              <a:rPr lang="en-CA" dirty="0" err="1" smtClean="0">
                <a:latin typeface="Arial" charset="0"/>
                <a:cs typeface="Arial" charset="0"/>
              </a:rPr>
              <a:t>dimenion</a:t>
            </a:r>
            <a:r>
              <a:rPr lang="en-CA" dirty="0" smtClean="0">
                <a:latin typeface="Arial" charset="0"/>
                <a:cs typeface="Arial" charset="0"/>
              </a:rPr>
              <a:t>: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Solutions to Laplace’s equation are </a:t>
            </a:r>
            <a:r>
              <a:rPr lang="en-CA" i="1" dirty="0" smtClean="0">
                <a:latin typeface="Arial" charset="0"/>
                <a:cs typeface="Arial" charset="0"/>
              </a:rPr>
              <a:t>scale</a:t>
            </a:r>
            <a:r>
              <a:rPr lang="en-CA" dirty="0" smtClean="0">
                <a:latin typeface="Arial" charset="0"/>
                <a:cs typeface="Arial" charset="0"/>
              </a:rPr>
              <a:t> </a:t>
            </a:r>
            <a:r>
              <a:rPr lang="en-CA" i="1" dirty="0" smtClean="0">
                <a:latin typeface="Arial" charset="0"/>
                <a:cs typeface="Arial" charset="0"/>
              </a:rPr>
              <a:t>invariant</a:t>
            </a:r>
            <a:endParaRPr lang="en-CA" dirty="0" smtClean="0">
              <a:latin typeface="Arial" charset="0"/>
              <a:cs typeface="Arial" charset="0"/>
            </a:endParaRP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A bar that has one end at 0 °C and the other at 100 °C will, in equilibrium, be a straight line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The heat-conduction/diffusion and wave equations are not...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A bar that is at 0 °C and has one end placed in contact with a heat source at 100 °C will take longer to approach equilibrium if it is 10 m long than if it were 1 cm long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Conic Sections</a:t>
            </a:r>
          </a:p>
        </p:txBody>
      </p:sp>
      <p:sp>
        <p:nvSpPr>
          <p:cNvPr id="931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 laboratory requires you to understand conic sections: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The intersection of a cone and a plane will produce one of</a:t>
            </a:r>
          </a:p>
          <a:p>
            <a:pPr lvl="1" algn="ctr"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a parabolas, an ellipse, a circle or a hyperbola</a:t>
            </a:r>
          </a:p>
        </p:txBody>
      </p:sp>
      <p:pic>
        <p:nvPicPr>
          <p:cNvPr id="93188" name="Picture 2" descr="C:\Users\dwharder\Desktop\800px-Conic_sections_with_plane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9138" y="3151187"/>
            <a:ext cx="4600575" cy="306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157788" y="6154737"/>
            <a:ext cx="1370013" cy="307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User:Pbroks13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Conic Sections</a:t>
            </a:r>
          </a:p>
        </p:txBody>
      </p:sp>
      <p:sp>
        <p:nvSpPr>
          <p:cNvPr id="942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 algebraic form of conic sections include: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It is, however, often easier to use the definitions using the focuses and, in the case of the parabola, the directrix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Summary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We have looked at solving the heat-conduction/diffusion equation in two and three dimensions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Learned how to use higher-dimensional arrays in Matlab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Found the finite difference equation for the various equations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Dealt with insulated boundary conditions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Created movies and animated gifs to demonstrate the output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References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[1]	Glyn James, Advanced Modern Engineering Mathematics, 4</a:t>
            </a:r>
            <a:r>
              <a:rPr lang="en-US" baseline="30000" smtClean="0">
                <a:latin typeface="Arial" charset="0"/>
                <a:cs typeface="Arial" charset="0"/>
              </a:rPr>
              <a:t>th</a:t>
            </a:r>
            <a:r>
              <a:rPr lang="en-US" smtClean="0">
                <a:latin typeface="Arial" charset="0"/>
                <a:cs typeface="Arial" charset="0"/>
              </a:rPr>
              <a:t> Ed., Prentice Hall, 2011, §§9.2-3.</a:t>
            </a:r>
          </a:p>
          <a:p>
            <a:pPr marL="533400" indent="-533400"/>
            <a:endParaRPr lang="en-US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ngineering_Colour">
  <a:themeElements>
    <a:clrScheme name="Waterloo 1">
      <a:dk1>
        <a:sysClr val="windowText" lastClr="000000"/>
      </a:dk1>
      <a:lt1>
        <a:srgbClr val="FFFFFF"/>
      </a:lt1>
      <a:dk2>
        <a:srgbClr val="57068C"/>
      </a:dk2>
      <a:lt2>
        <a:srgbClr val="FFFFFF"/>
      </a:lt2>
      <a:accent1>
        <a:srgbClr val="0073CF"/>
      </a:accent1>
      <a:accent2>
        <a:srgbClr val="E98300"/>
      </a:accent2>
      <a:accent3>
        <a:srgbClr val="E0249A"/>
      </a:accent3>
      <a:accent4>
        <a:srgbClr val="009AA6"/>
      </a:accent4>
      <a:accent5>
        <a:srgbClr val="B6BF00"/>
      </a:accent5>
      <a:accent6>
        <a:srgbClr val="96172E"/>
      </a:accent6>
      <a:hlink>
        <a:srgbClr val="FECB00"/>
      </a:hlink>
      <a:folHlink>
        <a:srgbClr val="FECB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38789</TotalTime>
  <Words>588</Words>
  <Application>Microsoft Office PowerPoint</Application>
  <PresentationFormat>On-screen Show (4:3)</PresentationFormat>
  <Paragraphs>973</Paragraphs>
  <Slides>93</Slides>
  <Notes>37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93</vt:i4>
      </vt:variant>
    </vt:vector>
  </HeadingPairs>
  <TitlesOfParts>
    <vt:vector size="95" baseType="lpstr">
      <vt:lpstr>Engineering_Colour</vt:lpstr>
      <vt:lpstr>Equation</vt:lpstr>
      <vt:lpstr>The Heat-conduction/Diffusion and Wave Equations in 2 and 3 Dimensions</vt:lpstr>
      <vt:lpstr>Outline</vt:lpstr>
      <vt:lpstr>Outcomes Based Learning Objectives</vt:lpstr>
      <vt:lpstr>Terminology</vt:lpstr>
      <vt:lpstr>Terminology</vt:lpstr>
      <vt:lpstr>Terminology</vt:lpstr>
      <vt:lpstr>Terminology</vt:lpstr>
      <vt:lpstr>Terminology</vt:lpstr>
      <vt:lpstr>The Equations</vt:lpstr>
      <vt:lpstr>The Equations</vt:lpstr>
      <vt:lpstr>Finite-Difference Equations</vt:lpstr>
      <vt:lpstr>Finite-Difference Equations</vt:lpstr>
      <vt:lpstr>Finite-Difference Equations</vt:lpstr>
      <vt:lpstr>Finite-Difference Equations</vt:lpstr>
      <vt:lpstr>Finite-Difference Equations</vt:lpstr>
      <vt:lpstr>Finite-Difference Equations</vt:lpstr>
      <vt:lpstr>Finite-Difference Equations</vt:lpstr>
      <vt:lpstr>Finite-Difference Equations</vt:lpstr>
      <vt:lpstr>Finite-Difference Equations</vt:lpstr>
      <vt:lpstr>Finite-Difference Equations</vt:lpstr>
      <vt:lpstr>Finite-Difference Equations</vt:lpstr>
      <vt:lpstr>Finite-Difference Equations</vt:lpstr>
      <vt:lpstr>Finite-Difference Equations</vt:lpstr>
      <vt:lpstr>Finite-Difference Equations</vt:lpstr>
      <vt:lpstr>Finite-Difference Equations</vt:lpstr>
      <vt:lpstr>Initial Conditions</vt:lpstr>
      <vt:lpstr>Initial Conditions</vt:lpstr>
      <vt:lpstr>Initial Conditions</vt:lpstr>
      <vt:lpstr>Boundary Conditions</vt:lpstr>
      <vt:lpstr>Boundary Conditions</vt:lpstr>
      <vt:lpstr>Boundary Conditions</vt:lpstr>
      <vt:lpstr>Boundary Conditions</vt:lpstr>
      <vt:lpstr>Boundary Conditions</vt:lpstr>
      <vt:lpstr>Boundary Conditions</vt:lpstr>
      <vt:lpstr>Boundary Conditions</vt:lpstr>
      <vt:lpstr>Parameters</vt:lpstr>
      <vt:lpstr>Parameters</vt:lpstr>
      <vt:lpstr>Parameters</vt:lpstr>
      <vt:lpstr>Parameters</vt:lpstr>
      <vt:lpstr>Function Signatures</vt:lpstr>
      <vt:lpstr>Differences with Previous Functions</vt:lpstr>
      <vt:lpstr>Argument and Error Checking</vt:lpstr>
      <vt:lpstr>The Heat-Conduction/ Diffusion Equation in 2-D</vt:lpstr>
      <vt:lpstr>The Heat-Conduction/ Diffusion Equation in 2-D</vt:lpstr>
      <vt:lpstr>The Wave Equation in 2-D</vt:lpstr>
      <vt:lpstr>Animations</vt:lpstr>
      <vt:lpstr>Animations</vt:lpstr>
      <vt:lpstr>Animations</vt:lpstr>
      <vt:lpstr>2-D Heat-conduction/Diffusion</vt:lpstr>
      <vt:lpstr>2-D Heat-conduction/Diffusion</vt:lpstr>
      <vt:lpstr>2-D Heat-conduction/Diffusion</vt:lpstr>
      <vt:lpstr>2-D Heat-conduction/Diffusion</vt:lpstr>
      <vt:lpstr>2-D Heat-conduction/Diffusion</vt:lpstr>
      <vt:lpstr>2-D Heat-conduction/Diffusion</vt:lpstr>
      <vt:lpstr>2-D Heat-conduction/Diffusion</vt:lpstr>
      <vt:lpstr>2-D Heat-conduction/Diffusion</vt:lpstr>
      <vt:lpstr>2-D Heat-conduction/Diffusion</vt:lpstr>
      <vt:lpstr>2-D Heat-conduction/Diffusion</vt:lpstr>
      <vt:lpstr>2-D Waves</vt:lpstr>
      <vt:lpstr>2-D Waves</vt:lpstr>
      <vt:lpstr>2-D Waves</vt:lpstr>
      <vt:lpstr>2-D Waves</vt:lpstr>
      <vt:lpstr>2-D Waves</vt:lpstr>
      <vt:lpstr>2-D Waves</vt:lpstr>
      <vt:lpstr>2-D Waves</vt:lpstr>
      <vt:lpstr>2-D Waves</vt:lpstr>
      <vt:lpstr>2-D Waves</vt:lpstr>
      <vt:lpstr>2-D Waves</vt:lpstr>
      <vt:lpstr>3-D Heat Conduction/Diffusion</vt:lpstr>
      <vt:lpstr>3-D Heat Conduction/Diffusion</vt:lpstr>
      <vt:lpstr>3-D Heat Conduction/Diffusion</vt:lpstr>
      <vt:lpstr>3-D Heat Conduction/Diffusion</vt:lpstr>
      <vt:lpstr>3-D Heat Conduction/Diffusion</vt:lpstr>
      <vt:lpstr>3-D Heat Conduction/Diffusion</vt:lpstr>
      <vt:lpstr>3-D Heat Conduction/Diffusion</vt:lpstr>
      <vt:lpstr>3-D Heat Conduction/Diffusion</vt:lpstr>
      <vt:lpstr>3-D Waves</vt:lpstr>
      <vt:lpstr>3-D Waves</vt:lpstr>
      <vt:lpstr>3-D Waves</vt:lpstr>
      <vt:lpstr>3-D Waves</vt:lpstr>
      <vt:lpstr>3-D Waves</vt:lpstr>
      <vt:lpstr>3-D Waves</vt:lpstr>
      <vt:lpstr>3-D Waves</vt:lpstr>
      <vt:lpstr>3-D Waves</vt:lpstr>
      <vt:lpstr>3-D Waves</vt:lpstr>
      <vt:lpstr>Finite Differences and Finite Elements</vt:lpstr>
      <vt:lpstr>Finite Differences and Finite Elements</vt:lpstr>
      <vt:lpstr>Finite Differences and Finite Elements</vt:lpstr>
      <vt:lpstr>Why h?</vt:lpstr>
      <vt:lpstr>Conic Sections</vt:lpstr>
      <vt:lpstr>Conic Sections</vt:lpstr>
      <vt:lpstr>Summary</vt:lpstr>
      <vt:lpstr>References</vt:lpstr>
    </vt:vector>
  </TitlesOfParts>
  <Company>University of Waterloo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Heat-conduction and Wave Equations in 2 and 3 Dimensions</dc:title>
  <dc:subject>Heat-conduction/Diffusion and Wave Equations</dc:subject>
  <dc:creator>Douglas Wilhelm Harder (dwharder@alumni.uwaterloo.ca)</dc:creator>
  <cp:keywords/>
  <cp:lastModifiedBy>Douglas Wilhelm Harder</cp:lastModifiedBy>
  <cp:revision>3324</cp:revision>
  <cp:lastPrinted>2010-03-08T19:59:32Z</cp:lastPrinted>
  <dcterms:created xsi:type="dcterms:W3CDTF">2010-03-10T14:45:39Z</dcterms:created>
  <dcterms:modified xsi:type="dcterms:W3CDTF">2012-07-16T20:20:44Z</dcterms:modified>
  <cp:category/>
</cp:coreProperties>
</file>