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08" r:id="rId36"/>
    <p:sldId id="309" r:id="rId37"/>
    <p:sldId id="310" r:id="rId38"/>
    <p:sldId id="311" r:id="rId39"/>
    <p:sldId id="312" r:id="rId40"/>
    <p:sldId id="313" r:id="rId41"/>
    <p:sldId id="315" r:id="rId42"/>
    <p:sldId id="316" r:id="rId43"/>
    <p:sldId id="317" r:id="rId44"/>
    <p:sldId id="318" r:id="rId45"/>
    <p:sldId id="319" r:id="rId46"/>
    <p:sldId id="320" r:id="rId47"/>
    <p:sldId id="321" r:id="rId48"/>
    <p:sldId id="322" r:id="rId49"/>
    <p:sldId id="323" r:id="rId50"/>
    <p:sldId id="326" r:id="rId51"/>
    <p:sldId id="324" r:id="rId52"/>
    <p:sldId id="325" r:id="rId53"/>
  </p:sldIdLst>
  <p:sldSz cx="9144000" cy="6858000" type="screen4x3"/>
  <p:notesSz cx="6858000" cy="9144000"/>
  <p:defaultTextStyle>
    <a:defPPr>
      <a:defRPr lang="en-CA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21" autoAdjust="0"/>
  </p:normalViewPr>
  <p:slideViewPr>
    <p:cSldViewPr snapToGrid="0" snapToObjects="1">
      <p:cViewPr varScale="1">
        <p:scale>
          <a:sx n="90" d="100"/>
          <a:sy n="90" d="100"/>
        </p:scale>
        <p:origin x="-96" y="-5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8" d="100"/>
          <a:sy n="58" d="100"/>
        </p:scale>
        <p:origin x="-2418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3.wmf"/><Relationship Id="rId1" Type="http://schemas.openxmlformats.org/officeDocument/2006/relationships/image" Target="../media/image19.wmf"/><Relationship Id="rId4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60BA4-B84C-48F0-A6D8-3FE89682DDA7}" type="datetimeFigureOut">
              <a:rPr lang="en-CA" smtClean="0"/>
              <a:pPr/>
              <a:t>18/06/2012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C00FD-E510-4D85-A47B-650E91115B41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C93415-B90A-4DEA-A858-08E608BCCF4F}" type="datetimeFigureOut">
              <a:rPr lang="en-CA" smtClean="0"/>
              <a:pPr/>
              <a:t>18/06/2012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20D4D-5654-485F-83FB-A84849974609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DAB5AA-37CB-4FED-8173-125CBA4DC9EE}" type="slidenum">
              <a:rPr lang="en-CA" smtClean="0"/>
              <a:pPr>
                <a:defRPr/>
              </a:pPr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4CEBCC-E67D-4D97-B407-620491918AAC}" type="slidenum">
              <a:rPr lang="en-CA" smtClean="0"/>
              <a:pPr>
                <a:defRPr/>
              </a:pPr>
              <a:t>4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C05CAC-1542-4833-9DE2-FA3CA46BF30F}" type="slidenum">
              <a:rPr lang="en-CA" smtClean="0"/>
              <a:pPr>
                <a:defRPr/>
              </a:pPr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3492DE-45F4-4567-AC01-51712C40E6EF}" type="slidenum">
              <a:rPr lang="en-CA" smtClean="0"/>
              <a:pPr>
                <a:defRPr/>
              </a:pPr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26BD7B-C61C-4A46-95F3-9107B2DDB470}" type="slidenum">
              <a:rPr lang="en-CA" smtClean="0"/>
              <a:pPr>
                <a:defRPr/>
              </a:pPr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5EBF7A-95CE-4AD5-A013-E573E99402E6}" type="slidenum">
              <a:rPr lang="en-CA" smtClean="0"/>
              <a:pPr>
                <a:defRPr/>
              </a:pPr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732BC5-4B61-4381-9253-D8708FCCE199}" type="slidenum">
              <a:rPr lang="en-CA" smtClean="0"/>
              <a:pPr>
                <a:defRPr/>
              </a:pPr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25949E-2224-4654-AB37-16764193AFD4}" type="slidenum">
              <a:rPr lang="en-CA" smtClean="0"/>
              <a:pPr>
                <a:defRPr/>
              </a:pPr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617D3E-EC56-432D-A73F-7BB3F334ED7E}" type="slidenum">
              <a:rPr lang="en-CA" smtClean="0"/>
              <a:pPr>
                <a:defRPr/>
              </a:pPr>
              <a:t>14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47E467-421D-4DA0-AA1A-8CAADF60B9D3}" type="slidenum">
              <a:rPr lang="en-CA" smtClean="0"/>
              <a:pPr>
                <a:defRPr/>
              </a:pPr>
              <a:t>15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82EC98-3C3E-41D1-B69A-A969C8C9A844}" type="slidenum">
              <a:rPr lang="en-CA" smtClean="0"/>
              <a:pPr>
                <a:defRPr/>
              </a:pPr>
              <a:t>51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7CC883-A5C1-4CDC-A5D8-21C7972CD6C4}" type="slidenum">
              <a:rPr lang="en-CA" smtClean="0"/>
              <a:pPr>
                <a:defRPr/>
              </a:pPr>
              <a:t>52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2170" y="2023872"/>
            <a:ext cx="7211568" cy="13291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57472" y="4401312"/>
            <a:ext cx="4246810" cy="1167524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2050" name="Picture 2" descr="C:\Users\dwharder\Desktop\cc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164125" y="5961524"/>
            <a:ext cx="679069" cy="3295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CA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40361"/>
            <a:ext cx="2133600" cy="246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0988" y="6321298"/>
            <a:ext cx="7858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9DB00347-C159-474C-B961-9625E0FB8F9F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67456" y="189294"/>
            <a:ext cx="4267264" cy="25717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4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30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31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32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36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39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oleObject" Target="../embeddings/oleObject43.bin"/><Relationship Id="rId4" Type="http://schemas.openxmlformats.org/officeDocument/2006/relationships/image" Target="../media/image56.gi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44.bin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4816" y="2160104"/>
            <a:ext cx="7211568" cy="1329137"/>
          </a:xfrm>
        </p:spPr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Wave </a:t>
            </a:r>
            <a:r>
              <a:rPr lang="en-US" dirty="0" smtClean="0">
                <a:latin typeface="Arial" charset="0"/>
                <a:cs typeface="Arial" charset="0"/>
              </a:rPr>
              <a:t>Equation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08104" y="4632960"/>
            <a:ext cx="3696050" cy="985962"/>
          </a:xfrm>
        </p:spPr>
        <p:txBody>
          <a:bodyPr/>
          <a:lstStyle/>
          <a:p>
            <a:pPr>
              <a:defRPr/>
            </a:pPr>
            <a:r>
              <a:rPr lang="en-US" sz="1400" b="1" kern="0" dirty="0" smtClean="0">
                <a:latin typeface="Arial" pitchFamily="34" charset="0"/>
                <a:cs typeface="Arial" pitchFamily="34" charset="0"/>
              </a:rPr>
              <a:t>Douglas Wilhelm Harder, </a:t>
            </a:r>
            <a:r>
              <a:rPr lang="en-US" sz="1400" b="1" kern="0" dirty="0" err="1" smtClean="0">
                <a:latin typeface="Arial" pitchFamily="34" charset="0"/>
                <a:cs typeface="Arial" pitchFamily="34" charset="0"/>
              </a:rPr>
              <a:t>M.Math</a:t>
            </a:r>
            <a:r>
              <a:rPr lang="en-US" sz="1400" b="1" kern="0" dirty="0" smtClean="0">
                <a:latin typeface="Arial" pitchFamily="34" charset="0"/>
                <a:cs typeface="Arial" pitchFamily="34" charset="0"/>
              </a:rPr>
              <a:t>. LEL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Department of Electrical and Computer Engineering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University of Waterloo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Waterloo, Ontario, Canada</a:t>
            </a:r>
          </a:p>
          <a:p>
            <a:pPr>
              <a:defRPr/>
            </a:pPr>
            <a:endParaRPr lang="en-US" sz="1200" kern="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ece.uwaterloo.ca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dwharder@alumni.uwaterloo.ca</a:t>
            </a:r>
          </a:p>
          <a:p>
            <a:pPr>
              <a:defRPr/>
            </a:pPr>
            <a:endParaRPr lang="en-CA" sz="1000" dirty="0" smtClean="0"/>
          </a:p>
          <a:p>
            <a:pPr>
              <a:defRPr/>
            </a:pPr>
            <a:r>
              <a:rPr lang="en-CA" sz="1000" dirty="0" smtClean="0"/>
              <a:t>© 2012 by Douglas Wilhelm Harder.  Some rights reserved.</a:t>
            </a:r>
            <a:endParaRPr lang="en-US" sz="1000" kern="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Outline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This topic discusses numerical solutions to the wave equation: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Discuss the physical problem and properties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Examine the equation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Approximate solutions using a finite-difference equation</a:t>
            </a: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Consider numerical stability</a:t>
            </a: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Examples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What about Crank-Nicolson?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Outcomes Based Learning Objectives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By the end of this laboratory, you will: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Understand the wave equation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Understand how to approximate partial differential equations using finite-difference equations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Set up solutions in one spatial dimension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Deal with insulated boundary conditions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9" descr="C:\Users\dwharder\Desktop\xk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2060575"/>
            <a:ext cx="338455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Suppose we start with a string at rest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8" descr="C:\Users\dwharder\Desktop\xk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2060575"/>
            <a:ext cx="338455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Someone comes along and plucks the string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7" descr="C:\Users\dwharder\Desktop\x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2060575"/>
            <a:ext cx="338455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After letting go, the string begins to </a:t>
            </a:r>
            <a:r>
              <a:rPr lang="en-CA" dirty="0" smtClean="0">
                <a:latin typeface="Arial" charset="0"/>
                <a:cs typeface="Arial" charset="0"/>
              </a:rPr>
              <a:t>vibrate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Energy is transferred to the air producing sound</a:t>
            </a: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Some things to note:  </a:t>
            </a:r>
            <a:r>
              <a:rPr lang="en-CA" dirty="0" smtClean="0">
                <a:latin typeface="Arial" charset="0"/>
                <a:cs typeface="Arial" charset="0"/>
              </a:rPr>
              <a:t>The string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Is at rest when it is a solution to Laplace’s equation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Acceleration is </a:t>
            </a:r>
            <a:r>
              <a:rPr lang="en-CA" dirty="0" smtClean="0">
                <a:latin typeface="Arial" charset="0"/>
                <a:cs typeface="Arial" charset="0"/>
              </a:rPr>
              <a:t>towards the solution of Laplace’s equation</a:t>
            </a:r>
          </a:p>
          <a:p>
            <a:pPr lvl="1"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 lvl="1"/>
            <a:endParaRPr lang="en-CA" dirty="0" smtClean="0">
              <a:latin typeface="Arial" charset="0"/>
              <a:cs typeface="Arial" charset="0"/>
            </a:endParaRPr>
          </a:p>
          <a:p>
            <a:pPr lvl="1"/>
            <a:endParaRPr lang="en-CA" dirty="0" smtClean="0">
              <a:latin typeface="Arial" charset="0"/>
              <a:cs typeface="Arial" charset="0"/>
            </a:endParaRPr>
          </a:p>
        </p:txBody>
      </p:sp>
      <p:pic>
        <p:nvPicPr>
          <p:cNvPr id="39940" name="Picture 4" descr="C:\Users\dwharder\Desktop\wave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656482"/>
            <a:ext cx="512445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 descr="C:\Users\dwharder\Desktop\wave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656482"/>
            <a:ext cx="512445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4096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In addition, if we reduce the length of a string, the vibrations increase: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Halve the length of a string, double the frequency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If a string of a certain length is middle C, a string of half the length is one octave higher</a:t>
            </a:r>
          </a:p>
        </p:txBody>
      </p:sp>
      <p:pic>
        <p:nvPicPr>
          <p:cNvPr id="40965" name="Picture 2" descr="C:\Users\dwharder\Desktop\wave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3646957"/>
            <a:ext cx="268605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Waves are not restricted to strings: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 vibrations on the face of a drum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 ripples on the surface of a pond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 movement of light (microwaves, radio waves, </a:t>
            </a:r>
            <a:r>
              <a:rPr lang="en-CA" i="1" smtClean="0">
                <a:latin typeface="Arial" charset="0"/>
                <a:cs typeface="Arial" charset="0"/>
              </a:rPr>
              <a:t>etc</a:t>
            </a:r>
            <a:r>
              <a:rPr lang="en-CA" smtClean="0">
                <a:latin typeface="Arial" charset="0"/>
                <a:cs typeface="Arial" charset="0"/>
              </a:rPr>
              <a:t>.)</a:t>
            </a: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Wave Equation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The equation that describes the propagation of waves under somewhat ideal circumstances is given by the partial differential equation</a:t>
            </a:r>
          </a:p>
          <a:p>
            <a:pPr>
              <a:buFont typeface="Arial" charset="0"/>
              <a:buNone/>
            </a:pPr>
            <a:endParaRPr lang="en-US" i="1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i="1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where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latin typeface="Arial" charset="0"/>
                <a:cs typeface="Arial" charset="0"/>
              </a:rPr>
              <a:t> is a real-valued function of space and time and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 smtClean="0">
                <a:latin typeface="Arial" charset="0"/>
                <a:cs typeface="Arial" charset="0"/>
              </a:rPr>
              <a:t> is the propagation speed of the wave</a:t>
            </a:r>
          </a:p>
          <a:p>
            <a:pPr lvl="1">
              <a:buNone/>
            </a:pPr>
            <a:r>
              <a:rPr lang="en-US" dirty="0" smtClean="0">
                <a:latin typeface="Arial" charset="0"/>
                <a:cs typeface="Arial" charset="0"/>
              </a:rPr>
              <a:t>	Sound in air at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en-CA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i="1" dirty="0" smtClean="0">
                <a:latin typeface="Arial" charset="0"/>
                <a:cs typeface="Arial" charset="0"/>
              </a:rPr>
              <a:t>		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≈ 343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m/s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= 1234.8 km/h ≈ 1 km/3 s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lang="en-CA" dirty="0" smtClean="0">
                <a:latin typeface="Arial" charset="0"/>
                <a:cs typeface="Arial" charset="0"/>
              </a:rPr>
              <a:t>	Light						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= 299 792 458 m/s</a:t>
            </a: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3849688" y="2746610"/>
          <a:ext cx="1625826" cy="776247"/>
        </p:xfrm>
        <a:graphic>
          <a:graphicData uri="http://schemas.openxmlformats.org/presentationml/2006/ole">
            <p:oleObj spid="_x0000_s446466" name="Equation" r:id="rId4" imgW="876240" imgH="41904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Wave Equation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For water in a deep ocean, the speed is proportional to the square root of the wave length: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124200" y="2492375"/>
          <a:ext cx="2600672" cy="228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29807"/>
                <a:gridCol w="107086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latin typeface="Arial" pitchFamily="34" charset="0"/>
                          <a:cs typeface="Arial" pitchFamily="34" charset="0"/>
                        </a:rPr>
                        <a:t>Wavelength</a:t>
                      </a:r>
                    </a:p>
                    <a:p>
                      <a:pPr algn="ctr"/>
                      <a:r>
                        <a:rPr lang="en-C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(m)</a:t>
                      </a:r>
                      <a:endParaRPr lang="en-C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latin typeface="Arial" pitchFamily="34" charset="0"/>
                          <a:cs typeface="Arial" pitchFamily="34" charset="0"/>
                        </a:rPr>
                        <a:t>Speed</a:t>
                      </a:r>
                    </a:p>
                    <a:p>
                      <a:pPr algn="ctr"/>
                      <a:r>
                        <a:rPr lang="en-C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(m/s)</a:t>
                      </a:r>
                      <a:endParaRPr lang="en-C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lang="en-CA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    2.5</a:t>
                      </a:r>
                      <a:endParaRPr lang="en-C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10</a:t>
                      </a:r>
                      <a:endParaRPr lang="en-C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    4</a:t>
                      </a:r>
                      <a:endParaRPr lang="en-C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100</a:t>
                      </a:r>
                      <a:endParaRPr lang="en-C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  12.5</a:t>
                      </a:r>
                      <a:endParaRPr lang="en-C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1000</a:t>
                      </a:r>
                      <a:endParaRPr lang="en-C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  39</a:t>
                      </a:r>
                      <a:endParaRPr lang="en-C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4694691" y="4436161"/>
            <a:ext cx="719137" cy="3603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000"/>
          </a:p>
        </p:txBody>
      </p:sp>
      <p:sp>
        <p:nvSpPr>
          <p:cNvPr id="43025" name="TextBox 6"/>
          <p:cNvSpPr txBox="1">
            <a:spLocks noChangeArrowheads="1"/>
          </p:cNvSpPr>
          <p:nvPr/>
        </p:nvSpPr>
        <p:spPr bwMode="auto">
          <a:xfrm>
            <a:off x="6510791" y="4177398"/>
            <a:ext cx="11592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>
                <a:latin typeface="Times New Roman" pitchFamily="18" charset="0"/>
                <a:cs typeface="Times New Roman" pitchFamily="18" charset="0"/>
              </a:rPr>
              <a:t>140 km/h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10800000" flipV="1">
            <a:off x="5486853" y="4417111"/>
            <a:ext cx="935038" cy="14446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11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30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Laplacian Operator</a:t>
            </a:r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Notice if that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smtClean="0">
                <a:latin typeface="Arial" charset="0"/>
                <a:cs typeface="Arial" charset="0"/>
              </a:rPr>
              <a:t>already satisfies Laplace’s equation,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then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or 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That is, if a solution already satisfies Laplace’s equation, it will not be accelerating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In one dimension, if the string is already tight (a straight line), it will not begin </a:t>
            </a:r>
            <a:r>
              <a:rPr lang="en-US" dirty="0" smtClean="0">
                <a:latin typeface="Arial" charset="0"/>
                <a:cs typeface="Arial" charset="0"/>
              </a:rPr>
              <a:t>vibrating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If it’s not moving, either, it will remain fixed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3968750" y="2133600"/>
          <a:ext cx="857250" cy="333375"/>
        </p:xfrm>
        <a:graphic>
          <a:graphicData uri="http://schemas.openxmlformats.org/presentationml/2006/ole">
            <p:oleObj spid="_x0000_s447490" name="Equation" r:id="rId4" imgW="520560" imgH="203040" progId="Equation.DSMT4">
              <p:embed/>
            </p:oleObj>
          </a:graphicData>
        </a:graphic>
      </p:graphicFrame>
      <p:graphicFrame>
        <p:nvGraphicFramePr>
          <p:cNvPr id="2051" name="Object 7"/>
          <p:cNvGraphicFramePr>
            <a:graphicFrameLocks noChangeAspect="1"/>
          </p:cNvGraphicFramePr>
          <p:nvPr/>
        </p:nvGraphicFramePr>
        <p:xfrm>
          <a:off x="3516313" y="2687638"/>
          <a:ext cx="1819275" cy="688975"/>
        </p:xfrm>
        <a:graphic>
          <a:graphicData uri="http://schemas.openxmlformats.org/presentationml/2006/ole">
            <p:oleObj spid="_x0000_s447491" name="Equation" r:id="rId5" imgW="1104840" imgH="419040" progId="Equation.DSMT4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3949700" y="3552825"/>
          <a:ext cx="962025" cy="690563"/>
        </p:xfrm>
        <a:graphic>
          <a:graphicData uri="http://schemas.openxmlformats.org/presentationml/2006/ole">
            <p:oleObj spid="_x0000_s447492" name="Equation" r:id="rId6" imgW="583920" imgH="419040" progId="Equation.DSMT4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Acceleration Proportional to Concavity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In one dimension, what does this equation mean</a:t>
            </a:r>
            <a:r>
              <a:rPr lang="en-US" dirty="0" smtClean="0">
                <a:latin typeface="Arial" charset="0"/>
                <a:cs typeface="Arial" charset="0"/>
              </a:rPr>
              <a:t>?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  <p:graphicFrame>
        <p:nvGraphicFramePr>
          <p:cNvPr id="448515" name="Object 6"/>
          <p:cNvGraphicFramePr>
            <a:graphicFrameLocks noChangeAspect="1"/>
          </p:cNvGraphicFramePr>
          <p:nvPr/>
        </p:nvGraphicFramePr>
        <p:xfrm>
          <a:off x="3851275" y="2089150"/>
          <a:ext cx="1358900" cy="688975"/>
        </p:xfrm>
        <a:graphic>
          <a:graphicData uri="http://schemas.openxmlformats.org/presentationml/2006/ole">
            <p:oleObj spid="_x0000_s448515" name="Equation" r:id="rId4" imgW="825480" imgH="419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Acceleration Proportional to Concavity</a:t>
            </a:r>
          </a:p>
        </p:txBody>
      </p:sp>
      <p:sp>
        <p:nvSpPr>
          <p:cNvPr id="41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We can see this visually: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If the function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mtClean="0">
                <a:latin typeface="Arial" charset="0"/>
                <a:cs typeface="Arial" charset="0"/>
              </a:rPr>
              <a:t> is concave up at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mtClean="0">
                <a:latin typeface="Arial" charset="0"/>
                <a:cs typeface="Arial" charset="0"/>
              </a:rPr>
              <a:t>, the acceleration of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mtClean="0">
                <a:latin typeface="Arial" charset="0"/>
                <a:cs typeface="Arial" charset="0"/>
              </a:rPr>
              <a:t> over time will be positive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4104" name="Picture 7" descr="C:\Users\dwharder\Desktop\x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3644900"/>
            <a:ext cx="4392613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 descr="C:\Users\dwharder\Desktop\x3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690938"/>
            <a:ext cx="4392613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4140200" y="5013325"/>
          <a:ext cx="835025" cy="688975"/>
        </p:xfrm>
        <a:graphic>
          <a:graphicData uri="http://schemas.openxmlformats.org/presentationml/2006/ole">
            <p:oleObj spid="_x0000_s449539" name="Equation" r:id="rId6" imgW="507960" imgH="419040" progId="Equation.DSMT4">
              <p:embed/>
            </p:oleObj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14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890588" y="3690938"/>
          <a:ext cx="750887" cy="647700"/>
        </p:xfrm>
        <a:graphic>
          <a:graphicData uri="http://schemas.openxmlformats.org/presentationml/2006/ole">
            <p:oleObj spid="_x0000_s449542" name="Equation" r:id="rId7" imgW="457200" imgH="393480" progId="Equation.DSMT4">
              <p:embed/>
            </p:oleObj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7910513" y="4730750"/>
          <a:ext cx="730250" cy="647700"/>
        </p:xfrm>
        <a:graphic>
          <a:graphicData uri="http://schemas.openxmlformats.org/presentationml/2006/ole">
            <p:oleObj spid="_x0000_s449543" name="Equation" r:id="rId8" imgW="444240" imgH="393480" progId="Equation.DSMT4">
              <p:embed/>
            </p:oleObj>
          </a:graphicData>
        </a:graphic>
      </p:graphicFrame>
      <p:graphicFrame>
        <p:nvGraphicFramePr>
          <p:cNvPr id="449544" name="Object 6"/>
          <p:cNvGraphicFramePr>
            <a:graphicFrameLocks noChangeAspect="1"/>
          </p:cNvGraphicFramePr>
          <p:nvPr/>
        </p:nvGraphicFramePr>
        <p:xfrm>
          <a:off x="3851275" y="2089150"/>
          <a:ext cx="1358900" cy="688975"/>
        </p:xfrm>
        <a:graphic>
          <a:graphicData uri="http://schemas.openxmlformats.org/presentationml/2006/ole">
            <p:oleObj spid="_x0000_s449544" name="Equation" r:id="rId9" imgW="825480" imgH="419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Acceleration Proportional to Concavity</a:t>
            </a:r>
          </a:p>
        </p:txBody>
      </p:sp>
      <p:sp>
        <p:nvSpPr>
          <p:cNvPr id="51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We can see this visually: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If the function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mtClean="0">
                <a:latin typeface="Arial" charset="0"/>
                <a:cs typeface="Arial" charset="0"/>
              </a:rPr>
              <a:t> is concave down at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mtClean="0">
                <a:latin typeface="Arial" charset="0"/>
                <a:cs typeface="Arial" charset="0"/>
              </a:rPr>
              <a:t>, the acceleration of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mtClean="0">
                <a:latin typeface="Arial" charset="0"/>
                <a:cs typeface="Arial" charset="0"/>
              </a:rPr>
              <a:t> over time will be negative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5128" name="Picture 10" descr="C:\Users\dwharder\Desktop\x4.np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429000"/>
            <a:ext cx="4392613" cy="137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8" descr="C:\Users\dwharder\Desktop\x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3500438"/>
            <a:ext cx="4392612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4140200" y="5013325"/>
          <a:ext cx="835025" cy="688975"/>
        </p:xfrm>
        <a:graphic>
          <a:graphicData uri="http://schemas.openxmlformats.org/presentationml/2006/ole">
            <p:oleObj spid="_x0000_s450563" name="Equation" r:id="rId6" imgW="507960" imgH="419040" progId="Equation.DSMT4">
              <p:embed/>
            </p:oleObj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15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  <p:graphicFrame>
        <p:nvGraphicFramePr>
          <p:cNvPr id="450566" name="Object 6"/>
          <p:cNvGraphicFramePr>
            <a:graphicFrameLocks noChangeAspect="1"/>
          </p:cNvGraphicFramePr>
          <p:nvPr/>
        </p:nvGraphicFramePr>
        <p:xfrm>
          <a:off x="3851275" y="2089150"/>
          <a:ext cx="1358900" cy="688975"/>
        </p:xfrm>
        <a:graphic>
          <a:graphicData uri="http://schemas.openxmlformats.org/presentationml/2006/ole">
            <p:oleObj spid="_x0000_s450566" name="Equation" r:id="rId7" imgW="825480" imgH="419040" progId="Equation.DSMT4">
              <p:embed/>
            </p:oleObj>
          </a:graphicData>
        </a:graphic>
      </p:graphicFrame>
      <p:graphicFrame>
        <p:nvGraphicFramePr>
          <p:cNvPr id="450567" name="Object 3"/>
          <p:cNvGraphicFramePr>
            <a:graphicFrameLocks noChangeAspect="1"/>
          </p:cNvGraphicFramePr>
          <p:nvPr/>
        </p:nvGraphicFramePr>
        <p:xfrm>
          <a:off x="7900988" y="4008664"/>
          <a:ext cx="750887" cy="647700"/>
        </p:xfrm>
        <a:graphic>
          <a:graphicData uri="http://schemas.openxmlformats.org/presentationml/2006/ole">
            <p:oleObj spid="_x0000_s450567" name="Equation" r:id="rId8" imgW="457200" imgH="393480" progId="Equation.DSMT4">
              <p:embed/>
            </p:oleObj>
          </a:graphicData>
        </a:graphic>
      </p:graphicFrame>
      <p:graphicFrame>
        <p:nvGraphicFramePr>
          <p:cNvPr id="450568" name="Object 3"/>
          <p:cNvGraphicFramePr>
            <a:graphicFrameLocks noChangeAspect="1"/>
          </p:cNvGraphicFramePr>
          <p:nvPr/>
        </p:nvGraphicFramePr>
        <p:xfrm>
          <a:off x="1047297" y="4365625"/>
          <a:ext cx="730250" cy="647700"/>
        </p:xfrm>
        <a:graphic>
          <a:graphicData uri="http://schemas.openxmlformats.org/presentationml/2006/ole">
            <p:oleObj spid="_x0000_s450568" name="Equation" r:id="rId9" imgW="444240" imgH="393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Initial and Boundary Conditions</a:t>
            </a:r>
          </a:p>
        </p:txBody>
      </p:sp>
      <p:sp>
        <p:nvSpPr>
          <p:cNvPr id="614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For a 2</a:t>
            </a:r>
            <a:r>
              <a:rPr lang="en-CA" baseline="30000" dirty="0" smtClean="0">
                <a:latin typeface="Arial" charset="0"/>
                <a:cs typeface="Arial" charset="0"/>
              </a:rPr>
              <a:t>nd</a:t>
            </a:r>
            <a:r>
              <a:rPr lang="en-CA" dirty="0" smtClean="0">
                <a:latin typeface="Arial" charset="0"/>
                <a:cs typeface="Arial" charset="0"/>
              </a:rPr>
              <a:t>-order ODE, we require either two initial conditions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or a boundary condition:</a:t>
            </a:r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2538413" y="4369480"/>
          <a:ext cx="3740150" cy="1254125"/>
        </p:xfrm>
        <a:graphic>
          <a:graphicData uri="http://schemas.openxmlformats.org/presentationml/2006/ole">
            <p:oleObj spid="_x0000_s451586" name="Equation" r:id="rId3" imgW="2273040" imgH="761760" progId="Equation.DSMT4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3008313" y="2315936"/>
          <a:ext cx="2798762" cy="1316038"/>
        </p:xfrm>
        <a:graphic>
          <a:graphicData uri="http://schemas.openxmlformats.org/presentationml/2006/ole">
            <p:oleObj spid="_x0000_s451587" name="Equation" r:id="rId4" imgW="1701720" imgH="799920" progId="Equation.DSMT4">
              <p:embed/>
            </p:oleObj>
          </a:graphicData>
        </a:graphic>
      </p:graphicFrame>
      <p:sp>
        <p:nvSpPr>
          <p:cNvPr id="6150" name="TextBox 6"/>
          <p:cNvSpPr txBox="1">
            <a:spLocks noChangeArrowheads="1"/>
          </p:cNvSpPr>
          <p:nvPr/>
        </p:nvSpPr>
        <p:spPr bwMode="auto">
          <a:xfrm>
            <a:off x="4859338" y="2888456"/>
            <a:ext cx="34559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dirty="0">
                <a:solidFill>
                  <a:srgbClr val="00B0F0"/>
                </a:solidFill>
              </a:rPr>
              <a:t>Time variables are usually</a:t>
            </a:r>
          </a:p>
          <a:p>
            <a:r>
              <a:rPr lang="en-CA" dirty="0">
                <a:solidFill>
                  <a:srgbClr val="00B0F0"/>
                </a:solidFill>
              </a:rPr>
              <a:t>associated with initial conditions</a:t>
            </a:r>
          </a:p>
        </p:txBody>
      </p:sp>
      <p:sp>
        <p:nvSpPr>
          <p:cNvPr id="6151" name="TextBox 7"/>
          <p:cNvSpPr txBox="1">
            <a:spLocks noChangeArrowheads="1"/>
          </p:cNvSpPr>
          <p:nvPr/>
        </p:nvSpPr>
        <p:spPr bwMode="auto">
          <a:xfrm>
            <a:off x="968375" y="4996543"/>
            <a:ext cx="38909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dirty="0">
                <a:solidFill>
                  <a:srgbClr val="00B0F0"/>
                </a:solidFill>
              </a:rPr>
              <a:t>Space variables are usually</a:t>
            </a:r>
          </a:p>
          <a:p>
            <a:r>
              <a:rPr lang="en-CA" dirty="0">
                <a:solidFill>
                  <a:srgbClr val="00B0F0"/>
                </a:solidFill>
              </a:rPr>
              <a:t>associated with boundary conditions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16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/>
      <p:bldP spid="61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Initial and Boundary Conditions</a:t>
            </a:r>
          </a:p>
        </p:txBody>
      </p:sp>
      <p:sp>
        <p:nvSpPr>
          <p:cNvPr id="717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For the wave equation,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</a:t>
            </a:r>
            <a:r>
              <a:rPr lang="en-CA" dirty="0" smtClean="0">
                <a:latin typeface="Arial" charset="0"/>
                <a:cs typeface="Arial" charset="0"/>
              </a:rPr>
              <a:t>have two </a:t>
            </a:r>
            <a:r>
              <a:rPr lang="en-CA" dirty="0" smtClean="0">
                <a:latin typeface="Arial" charset="0"/>
                <a:cs typeface="Arial" charset="0"/>
              </a:rPr>
              <a:t>second partial </a:t>
            </a:r>
            <a:r>
              <a:rPr lang="en-CA" dirty="0" smtClean="0">
                <a:latin typeface="Arial" charset="0"/>
                <a:cs typeface="Arial" charset="0"/>
              </a:rPr>
              <a:t>derivatives: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One in time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One in space</a:t>
            </a:r>
            <a:endParaRPr lang="en-CA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7170" name="Object 6"/>
          <p:cNvGraphicFramePr>
            <a:graphicFrameLocks noChangeAspect="1"/>
          </p:cNvGraphicFramePr>
          <p:nvPr/>
        </p:nvGraphicFramePr>
        <p:xfrm>
          <a:off x="3851275" y="2143807"/>
          <a:ext cx="1358900" cy="688975"/>
        </p:xfrm>
        <a:graphic>
          <a:graphicData uri="http://schemas.openxmlformats.org/presentationml/2006/ole">
            <p:oleObj spid="_x0000_s452610" name="Equation" r:id="rId3" imgW="825480" imgH="41904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Initial and Boundary Conditions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For the wave equation,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</a:t>
            </a:r>
            <a:r>
              <a:rPr lang="en-CA" dirty="0" smtClean="0">
                <a:latin typeface="Arial" charset="0"/>
                <a:cs typeface="Arial" charset="0"/>
              </a:rPr>
              <a:t>require</a:t>
            </a:r>
            <a:endParaRPr lang="en-CA" dirty="0" smtClean="0"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For </a:t>
            </a:r>
            <a:r>
              <a:rPr lang="en-CA" dirty="0" smtClean="0">
                <a:latin typeface="Arial" charset="0"/>
                <a:cs typeface="Arial" charset="0"/>
              </a:rPr>
              <a:t>each space </a:t>
            </a:r>
            <a:r>
              <a:rPr lang="en-CA" dirty="0" smtClean="0">
                <a:latin typeface="Arial" charset="0"/>
                <a:cs typeface="Arial" charset="0"/>
              </a:rPr>
              <a:t>coordinate:</a:t>
            </a:r>
            <a:endParaRPr lang="en-CA" dirty="0" smtClean="0">
              <a:latin typeface="Arial" charset="0"/>
              <a:cs typeface="Arial" charset="0"/>
            </a:endParaRPr>
          </a:p>
          <a:p>
            <a:pPr lvl="2"/>
            <a:r>
              <a:rPr lang="en-CA" dirty="0" smtClean="0">
                <a:latin typeface="Arial" charset="0"/>
                <a:cs typeface="Arial" charset="0"/>
              </a:rPr>
              <a:t>An initial value at each point, and</a:t>
            </a:r>
          </a:p>
          <a:p>
            <a:pPr lvl="2"/>
            <a:r>
              <a:rPr lang="en-CA" dirty="0" smtClean="0">
                <a:latin typeface="Arial" charset="0"/>
                <a:cs typeface="Arial" charset="0"/>
              </a:rPr>
              <a:t>An initial velocity at each point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For each time </a:t>
            </a:r>
            <a:r>
              <a:rPr lang="en-CA" dirty="0" smtClean="0">
                <a:latin typeface="Arial" charset="0"/>
                <a:cs typeface="Arial" charset="0"/>
              </a:rPr>
              <a:t>coordinate</a:t>
            </a:r>
          </a:p>
          <a:p>
            <a:pPr lvl="2"/>
            <a:r>
              <a:rPr lang="en-CA" dirty="0" smtClean="0">
                <a:latin typeface="Arial" charset="0"/>
                <a:cs typeface="Arial" charset="0"/>
              </a:rPr>
              <a:t>Boundary </a:t>
            </a:r>
            <a:r>
              <a:rPr lang="en-CA" dirty="0" smtClean="0">
                <a:latin typeface="Arial" charset="0"/>
                <a:cs typeface="Arial" charset="0"/>
              </a:rPr>
              <a:t>conditions </a:t>
            </a:r>
            <a:r>
              <a:rPr lang="en-CA" dirty="0" smtClean="0">
                <a:latin typeface="Arial" charset="0"/>
                <a:cs typeface="Arial" charset="0"/>
              </a:rPr>
              <a:t>at the end points in space</a:t>
            </a: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  <p:graphicFrame>
        <p:nvGraphicFramePr>
          <p:cNvPr id="453635" name="Object 6"/>
          <p:cNvGraphicFramePr>
            <a:graphicFrameLocks noChangeAspect="1"/>
          </p:cNvGraphicFramePr>
          <p:nvPr/>
        </p:nvGraphicFramePr>
        <p:xfrm>
          <a:off x="3851275" y="2143125"/>
          <a:ext cx="1358900" cy="688975"/>
        </p:xfrm>
        <a:graphic>
          <a:graphicData uri="http://schemas.openxmlformats.org/presentationml/2006/ole">
            <p:oleObj spid="_x0000_s453635" name="Equation" r:id="rId3" imgW="825480" imgH="419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The Wave Equation</a:t>
            </a:r>
          </a:p>
        </p:txBody>
      </p:sp>
      <p:sp>
        <p:nvSpPr>
          <p:cNvPr id="922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Given the wave equation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and the two approximations of the second partial derivatives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will substitute the approximations into the equation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2239509" y="3859576"/>
          <a:ext cx="4703762" cy="1447800"/>
        </p:xfrm>
        <a:graphic>
          <a:graphicData uri="http://schemas.openxmlformats.org/presentationml/2006/ole">
            <p:oleObj spid="_x0000_s454658" name="Equation" r:id="rId3" imgW="2958840" imgH="91440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19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  <p:graphicFrame>
        <p:nvGraphicFramePr>
          <p:cNvPr id="454660" name="Object 6"/>
          <p:cNvGraphicFramePr>
            <a:graphicFrameLocks noChangeAspect="1"/>
          </p:cNvGraphicFramePr>
          <p:nvPr/>
        </p:nvGraphicFramePr>
        <p:xfrm>
          <a:off x="3851275" y="2143125"/>
          <a:ext cx="1358900" cy="688975"/>
        </p:xfrm>
        <a:graphic>
          <a:graphicData uri="http://schemas.openxmlformats.org/presentationml/2006/ole">
            <p:oleObj spid="_x0000_s454660" name="Equation" r:id="rId4" imgW="825480" imgH="419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The Wave Equation</a:t>
            </a: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This gives us our finite-difference equation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  <a:endParaRPr lang="en-CA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10242" name="Object 6"/>
          <p:cNvGraphicFramePr>
            <a:graphicFrameLocks noChangeAspect="1"/>
          </p:cNvGraphicFramePr>
          <p:nvPr/>
        </p:nvGraphicFramePr>
        <p:xfrm>
          <a:off x="863600" y="2266950"/>
          <a:ext cx="7337425" cy="814388"/>
        </p:xfrm>
        <a:graphic>
          <a:graphicData uri="http://schemas.openxmlformats.org/presentationml/2006/ole">
            <p:oleObj spid="_x0000_s455682" name="Equation" r:id="rId3" imgW="4457520" imgH="49500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The Wave Equation</a:t>
            </a:r>
          </a:p>
        </p:txBody>
      </p:sp>
      <p:sp>
        <p:nvSpPr>
          <p:cNvPr id="1126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This gives us our finite-difference equation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Note that there is only one term in the future: 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CA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We </a:t>
            </a:r>
            <a:r>
              <a:rPr lang="en-CA" dirty="0" smtClean="0">
                <a:latin typeface="Arial" charset="0"/>
                <a:cs typeface="Arial" charset="0"/>
              </a:rPr>
              <a:t>assume </a:t>
            </a:r>
            <a:r>
              <a:rPr lang="en-CA" dirty="0" smtClean="0">
                <a:latin typeface="Arial" charset="0"/>
                <a:cs typeface="Arial" charset="0"/>
              </a:rPr>
              <a:t>we have approximations </a:t>
            </a:r>
            <a:r>
              <a:rPr lang="en-CA" dirty="0" smtClean="0">
                <a:latin typeface="Arial" charset="0"/>
                <a:cs typeface="Arial" charset="0"/>
              </a:rPr>
              <a:t>for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CA" dirty="0" smtClean="0">
                <a:latin typeface="Arial" charset="0"/>
                <a:cs typeface="Arial" charset="0"/>
              </a:rPr>
              <a:t>and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CA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CA" dirty="0" smtClean="0"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Solve for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CA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CA" dirty="0" smtClean="0">
              <a:latin typeface="Arial" charset="0"/>
              <a:cs typeface="Arial" charset="0"/>
            </a:endParaRPr>
          </a:p>
          <a:p>
            <a:pPr lvl="1"/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</a:p>
        </p:txBody>
      </p:sp>
      <p:sp>
        <p:nvSpPr>
          <p:cNvPr id="6" name="Oval 5"/>
          <p:cNvSpPr/>
          <p:nvPr/>
        </p:nvSpPr>
        <p:spPr>
          <a:xfrm>
            <a:off x="3224213" y="2114330"/>
            <a:ext cx="1171575" cy="719137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  <p:graphicFrame>
        <p:nvGraphicFramePr>
          <p:cNvPr id="456707" name="Object 6"/>
          <p:cNvGraphicFramePr>
            <a:graphicFrameLocks noChangeAspect="1"/>
          </p:cNvGraphicFramePr>
          <p:nvPr/>
        </p:nvGraphicFramePr>
        <p:xfrm>
          <a:off x="863600" y="2266950"/>
          <a:ext cx="7337425" cy="814388"/>
        </p:xfrm>
        <a:graphic>
          <a:graphicData uri="http://schemas.openxmlformats.org/presentationml/2006/ole">
            <p:oleObj spid="_x0000_s456707" name="Equation" r:id="rId3" imgW="4457520" imgH="495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The Wave Equation</a:t>
            </a:r>
          </a:p>
        </p:txBody>
      </p:sp>
      <p:sp>
        <p:nvSpPr>
          <p:cNvPr id="122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This gives us our finite-difference equation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Substituting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get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12290" name="Object 6"/>
          <p:cNvGraphicFramePr>
            <a:graphicFrameLocks noChangeAspect="1"/>
          </p:cNvGraphicFramePr>
          <p:nvPr/>
        </p:nvGraphicFramePr>
        <p:xfrm>
          <a:off x="509588" y="1992315"/>
          <a:ext cx="8048625" cy="752475"/>
        </p:xfrm>
        <a:graphic>
          <a:graphicData uri="http://schemas.openxmlformats.org/presentationml/2006/ole">
            <p:oleObj spid="_x0000_s457730" name="Equation" r:id="rId3" imgW="4889160" imgH="457200" progId="Equation.DSMT4">
              <p:embed/>
            </p:oleObj>
          </a:graphicData>
        </a:graphic>
      </p:graphicFrame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3863975" y="3250406"/>
          <a:ext cx="1276350" cy="773113"/>
        </p:xfrm>
        <a:graphic>
          <a:graphicData uri="http://schemas.openxmlformats.org/presentationml/2006/ole">
            <p:oleObj spid="_x0000_s457731" name="Equation" r:id="rId4" imgW="774360" imgH="469800" progId="Equation.DSMT4">
              <p:embed/>
            </p:oleObj>
          </a:graphicData>
        </a:graphic>
      </p:graphicFrame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1016000" y="4724400"/>
          <a:ext cx="7335838" cy="417513"/>
        </p:xfrm>
        <a:graphic>
          <a:graphicData uri="http://schemas.openxmlformats.org/presentationml/2006/ole">
            <p:oleObj spid="_x0000_s457732" name="Equation" r:id="rId5" imgW="4457520" imgH="253800" progId="Equation.DSMT4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The Wave Equation</a:t>
            </a:r>
          </a:p>
        </p:txBody>
      </p:sp>
      <p:sp>
        <p:nvSpPr>
          <p:cNvPr id="133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As before, we will substitute 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and recognize that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to get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13314" name="Object 6"/>
          <p:cNvGraphicFramePr>
            <a:graphicFrameLocks noChangeAspect="1"/>
          </p:cNvGraphicFramePr>
          <p:nvPr/>
        </p:nvGraphicFramePr>
        <p:xfrm>
          <a:off x="2479675" y="4321175"/>
          <a:ext cx="4265613" cy="460375"/>
        </p:xfrm>
        <a:graphic>
          <a:graphicData uri="http://schemas.openxmlformats.org/presentationml/2006/ole">
            <p:oleObj spid="_x0000_s458754" name="Equation" r:id="rId3" imgW="2590560" imgH="279360" progId="Equation.DSMT4">
              <p:embed/>
            </p:oleObj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3593647" y="2045382"/>
          <a:ext cx="1420813" cy="419100"/>
        </p:xfrm>
        <a:graphic>
          <a:graphicData uri="http://schemas.openxmlformats.org/presentationml/2006/ole">
            <p:oleObj spid="_x0000_s458755" name="Equation" r:id="rId4" imgW="863280" imgH="253800" progId="Equation.DSMT4">
              <p:embed/>
            </p:oleObj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3638550" y="2728913"/>
          <a:ext cx="1293813" cy="755650"/>
        </p:xfrm>
        <a:graphic>
          <a:graphicData uri="http://schemas.openxmlformats.org/presentationml/2006/ole">
            <p:oleObj spid="_x0000_s458756" name="Equation" r:id="rId5" imgW="787320" imgH="457200" progId="Equation.DSMT4">
              <p:embed/>
            </p:oleObj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23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Initial and Boundary Conditions</a:t>
            </a:r>
          </a:p>
        </p:txBody>
      </p:sp>
      <p:sp>
        <p:nvSpPr>
          <p:cNvPr id="1434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boundary conditions will be given by the functions</a:t>
            </a:r>
          </a:p>
          <a:p>
            <a:pPr lvl="1"/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dirty="0" err="1" smtClean="0">
                <a:latin typeface="Times New Roman" pitchFamily="18" charset="0"/>
                <a:cs typeface="Times New Roman" pitchFamily="18" charset="0"/>
              </a:rPr>
              <a:t>init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dirty="0" smtClean="0">
                <a:latin typeface="Arial" charset="0"/>
                <a:cs typeface="Arial" charset="0"/>
              </a:rPr>
              <a:t>	The initial value of the function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CA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dirty="0" err="1" smtClean="0">
                <a:latin typeface="Times New Roman" pitchFamily="18" charset="0"/>
                <a:cs typeface="Times New Roman" pitchFamily="18" charset="0"/>
              </a:rPr>
              <a:t>init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dirty="0" smtClean="0">
                <a:latin typeface="Arial" charset="0"/>
                <a:cs typeface="Arial" charset="0"/>
              </a:rPr>
              <a:t>	The initial </a:t>
            </a:r>
            <a:r>
              <a:rPr lang="en-CA" dirty="0" smtClean="0">
                <a:latin typeface="Arial" charset="0"/>
                <a:cs typeface="Arial" charset="0"/>
              </a:rPr>
              <a:t>rate of change     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baseline="-25000" dirty="0" err="1" smtClean="0">
                <a:latin typeface="Times New Roman" pitchFamily="18" charset="0"/>
                <a:cs typeface="Times New Roman" pitchFamily="18" charset="0"/>
              </a:rPr>
              <a:t>bndry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dirty="0" smtClean="0">
                <a:latin typeface="Arial" charset="0"/>
                <a:cs typeface="Arial" charset="0"/>
              </a:rPr>
              <a:t>	The boundary value of the function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baseline="-25000" dirty="0" err="1" smtClean="0">
                <a:latin typeface="Times New Roman" pitchFamily="18" charset="0"/>
                <a:cs typeface="Times New Roman" pitchFamily="18" charset="0"/>
              </a:rPr>
              <a:t>bndry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dirty="0" smtClean="0">
                <a:latin typeface="Arial" charset="0"/>
                <a:cs typeface="Arial" charset="0"/>
              </a:rPr>
              <a:t>	The boundary value of the function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As with the previous cases, we will define the latter two as a single vector-valued function</a:t>
            </a:r>
          </a:p>
        </p:txBody>
      </p:sp>
      <p:graphicFrame>
        <p:nvGraphicFramePr>
          <p:cNvPr id="14338" name="Object 6"/>
          <p:cNvGraphicFramePr>
            <a:graphicFrameLocks noChangeAspect="1"/>
          </p:cNvGraphicFramePr>
          <p:nvPr/>
        </p:nvGraphicFramePr>
        <p:xfrm>
          <a:off x="5218167" y="2296889"/>
          <a:ext cx="307437" cy="632961"/>
        </p:xfrm>
        <a:graphic>
          <a:graphicData uri="http://schemas.openxmlformats.org/presentationml/2006/ole">
            <p:oleObj spid="_x0000_s459778" name="Equation" r:id="rId3" imgW="190440" imgH="39348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Initial and Boundary Conditions</a:t>
            </a:r>
          </a:p>
        </p:txBody>
      </p:sp>
      <p:sp>
        <p:nvSpPr>
          <p:cNvPr id="1536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will define two functions</a:t>
            </a:r>
          </a:p>
          <a:p>
            <a:pPr algn="ctr">
              <a:buFont typeface="Arial" charset="0"/>
              <a:buNone/>
            </a:pPr>
            <a:r>
              <a:rPr lang="en-CA" dirty="0" err="1" smtClean="0">
                <a:latin typeface="Consolas" pitchFamily="49" charset="0"/>
                <a:cs typeface="Consolas" pitchFamily="49" charset="0"/>
              </a:rPr>
              <a:t>u_init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( x ) 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du_init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( x ) 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( t )</a:t>
            </a:r>
          </a:p>
          <a:p>
            <a:pPr algn="ctr"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where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u_init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are the same as before</a:t>
            </a: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du_init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takes an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Arial" charset="0"/>
                <a:cs typeface="Arial" charset="0"/>
              </a:rPr>
              <a:t>-dimensional column vector 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Arial" charset="0"/>
                <a:cs typeface="Arial" charset="0"/>
              </a:rPr>
              <a:t> as an argument and returns an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Arial" charset="0"/>
                <a:cs typeface="Arial" charset="0"/>
              </a:rPr>
              <a:t>-dimensional vector of the </a:t>
            </a:r>
            <a:r>
              <a:rPr lang="en-CA" dirty="0" smtClean="0">
                <a:latin typeface="Arial" charset="0"/>
                <a:cs typeface="Arial" charset="0"/>
              </a:rPr>
              <a:t>initial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sz="1400" dirty="0" smtClean="0">
                <a:latin typeface="Arial" charset="0"/>
                <a:cs typeface="Arial" charset="0"/>
              </a:rPr>
              <a:t/>
            </a:r>
            <a:br>
              <a:rPr lang="en-CA" sz="1400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speeds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362" name="Object 6"/>
          <p:cNvGraphicFramePr>
            <a:graphicFrameLocks noChangeAspect="1"/>
          </p:cNvGraphicFramePr>
          <p:nvPr/>
        </p:nvGraphicFramePr>
        <p:xfrm>
          <a:off x="2190073" y="4863948"/>
          <a:ext cx="1111250" cy="625475"/>
        </p:xfrm>
        <a:graphic>
          <a:graphicData uri="http://schemas.openxmlformats.org/presentationml/2006/ole">
            <p:oleObj spid="_x0000_s460802" name="Equation" r:id="rId3" imgW="698400" imgH="39348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Just as we did with BVPs and the </a:t>
            </a:r>
            <a:r>
              <a:rPr lang="en-CA" dirty="0" smtClean="0">
                <a:latin typeface="Arial" charset="0"/>
                <a:cs typeface="Arial" charset="0"/>
              </a:rPr>
              <a:t>heat-conduction/diffusion </a:t>
            </a:r>
            <a:r>
              <a:rPr lang="en-CA" dirty="0" smtClean="0">
                <a:latin typeface="Arial" charset="0"/>
                <a:cs typeface="Arial" charset="0"/>
              </a:rPr>
              <a:t>equation, we will divide the spacial interval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CA" dirty="0" smtClean="0">
                <a:latin typeface="Arial" charset="0"/>
                <a:cs typeface="Arial" charset="0"/>
              </a:rPr>
              <a:t> into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Arial" charset="0"/>
                <a:cs typeface="Arial" charset="0"/>
              </a:rPr>
              <a:t> points or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– 1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sub-intervals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pic>
        <p:nvPicPr>
          <p:cNvPr id="44036" name="Picture 2" descr="C:\Users\dwharder\Desktop\r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295744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9" descr="C:\Users\dwharder\Desktop\r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97075" y="295744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1638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r>
              <a:rPr lang="en-CA" sz="2400" dirty="0" smtClean="0">
                <a:latin typeface="Arial" charset="0"/>
                <a:cs typeface="Arial" charset="0"/>
              </a:rPr>
              <a:t>We want to approximate the state at time 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sz="2400" dirty="0" smtClean="0">
                <a:latin typeface="Arial" charset="0"/>
                <a:cs typeface="Arial" charset="0"/>
              </a:rPr>
              <a:t>  but consider the formula with 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400" dirty="0" smtClean="0">
                <a:latin typeface="Times New Roman" pitchFamily="18" charset="0"/>
                <a:cs typeface="Times New Roman" pitchFamily="18" charset="0"/>
              </a:rPr>
              <a:t> = 1</a:t>
            </a:r>
            <a:r>
              <a:rPr lang="en-CA" sz="2400" dirty="0" smtClean="0">
                <a:latin typeface="Arial" charset="0"/>
                <a:cs typeface="Arial" charset="0"/>
              </a:rPr>
              <a:t>:</a:t>
            </a:r>
          </a:p>
          <a:p>
            <a:pPr marL="342900" lvl="1" indent="-342900">
              <a:buFont typeface="Arial" charset="0"/>
              <a:buNone/>
            </a:pPr>
            <a:endParaRPr lang="en-CA" sz="2000" dirty="0" smtClean="0">
              <a:latin typeface="Arial" charset="0"/>
              <a:cs typeface="Arial" charset="0"/>
            </a:endParaRPr>
          </a:p>
          <a:p>
            <a:pPr marL="342900" lvl="1" indent="-342900">
              <a:buFont typeface="Arial" charset="0"/>
              <a:buNone/>
            </a:pPr>
            <a:r>
              <a:rPr lang="en-CA" sz="2000" dirty="0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16386" name="Object 6"/>
          <p:cNvGraphicFramePr>
            <a:graphicFrameLocks noChangeAspect="1"/>
          </p:cNvGraphicFramePr>
          <p:nvPr/>
        </p:nvGraphicFramePr>
        <p:xfrm>
          <a:off x="2446338" y="2364533"/>
          <a:ext cx="4264025" cy="460375"/>
        </p:xfrm>
        <a:graphic>
          <a:graphicData uri="http://schemas.openxmlformats.org/presentationml/2006/ole">
            <p:oleObj spid="_x0000_s461826" name="Equation" r:id="rId4" imgW="2590560" imgH="279360" progId="Equation.DSMT4">
              <p:embed/>
            </p:oleObj>
          </a:graphicData>
        </a:graphic>
      </p:graphicFrame>
      <p:sp>
        <p:nvSpPr>
          <p:cNvPr id="16390" name="TextBox 5"/>
          <p:cNvSpPr txBox="1">
            <a:spLocks noChangeArrowheads="1"/>
          </p:cNvSpPr>
          <p:nvPr/>
        </p:nvSpPr>
        <p:spPr bwMode="auto">
          <a:xfrm>
            <a:off x="3995738" y="3244850"/>
            <a:ext cx="34432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dirty="0"/>
              <a:t>We don’t have access to </a:t>
            </a:r>
            <a:r>
              <a:rPr lang="en-CA" sz="20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000" i="1" baseline="-25000" dirty="0" smtClean="0">
                <a:latin typeface="Times New Roman" pitchFamily="18" charset="0"/>
                <a:cs typeface="Times New Roman" pitchFamily="18" charset="0"/>
              </a:rPr>
              <a:t>i,</a:t>
            </a:r>
            <a:r>
              <a:rPr lang="en-CA" sz="2000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CA" sz="2000" dirty="0" smtClean="0"/>
              <a:t> </a:t>
            </a:r>
            <a:endParaRPr lang="en-CA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9" descr="C:\Users\dwharder\Desktop\r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295744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4506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r>
              <a:rPr lang="en-CA" sz="2400" dirty="0" smtClean="0">
                <a:latin typeface="Arial" charset="0"/>
                <a:cs typeface="Arial" charset="0"/>
              </a:rPr>
              <a:t>To solve this, we will </a:t>
            </a:r>
            <a:r>
              <a:rPr lang="en-CA" sz="2400" dirty="0" smtClean="0">
                <a:latin typeface="Arial" charset="0"/>
                <a:cs typeface="Arial" charset="0"/>
              </a:rPr>
              <a:t>use </a:t>
            </a:r>
            <a:r>
              <a:rPr lang="en-CA" sz="2400" dirty="0" smtClean="0">
                <a:latin typeface="Arial" charset="0"/>
                <a:cs typeface="Arial" charset="0"/>
              </a:rPr>
              <a:t>the initial conditions:</a:t>
            </a:r>
          </a:p>
          <a:p>
            <a:pPr marL="342900" lvl="1" indent="-342900" algn="ctr">
              <a:buNone/>
            </a:pP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4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sz="2400" baseline="-25000" dirty="0" smtClean="0">
                <a:latin typeface="Times New Roman" pitchFamily="18" charset="0"/>
                <a:cs typeface="Times New Roman" pitchFamily="18" charset="0"/>
              </a:rPr>
              <a:t>,2</a:t>
            </a:r>
            <a:r>
              <a:rPr lang="en-C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4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4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sz="2400" baseline="-25000" dirty="0" smtClean="0">
                <a:latin typeface="Times New Roman" pitchFamily="18" charset="0"/>
                <a:cs typeface="Times New Roman" pitchFamily="18" charset="0"/>
              </a:rPr>
              <a:t>,1</a:t>
            </a:r>
            <a:r>
              <a:rPr lang="en-C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400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CA" sz="2400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CA" sz="2400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400" dirty="0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4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sz="2400" baseline="-25000" dirty="0" smtClean="0">
                <a:latin typeface="Times New Roman" pitchFamily="18" charset="0"/>
                <a:cs typeface="Times New Roman" pitchFamily="18" charset="0"/>
              </a:rPr>
              <a:t>,1</a:t>
            </a:r>
            <a:endParaRPr lang="en-CA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buNone/>
            </a:pPr>
            <a:r>
              <a:rPr lang="en-CA" sz="2400" dirty="0" smtClean="0">
                <a:latin typeface="Arial" charset="0"/>
                <a:cs typeface="Arial" charset="0"/>
              </a:rPr>
              <a:t>		</a:t>
            </a:r>
            <a:r>
              <a:rPr lang="en-CA" dirty="0" smtClean="0">
                <a:latin typeface="Arial" charset="0"/>
                <a:cs typeface="Arial" charset="0"/>
              </a:rPr>
              <a:t>–  This </a:t>
            </a:r>
            <a:r>
              <a:rPr lang="en-CA" dirty="0" smtClean="0">
                <a:latin typeface="Arial" charset="0"/>
                <a:cs typeface="Arial" charset="0"/>
              </a:rPr>
              <a:t>is simply an application of Euler’s method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buFont typeface="Arial" charset="0"/>
              <a:buNone/>
            </a:pPr>
            <a:endParaRPr lang="en-CA" sz="2000" dirty="0" smtClean="0">
              <a:latin typeface="Arial" charset="0"/>
              <a:cs typeface="Arial" charset="0"/>
            </a:endParaRPr>
          </a:p>
          <a:p>
            <a:pPr marL="342900" lvl="1" indent="-342900">
              <a:buFont typeface="Arial" charset="0"/>
              <a:buNone/>
            </a:pPr>
            <a:endParaRPr lang="en-CA" sz="2000" dirty="0" smtClean="0">
              <a:latin typeface="Arial" charset="0"/>
              <a:cs typeface="Arial" charset="0"/>
            </a:endParaRPr>
          </a:p>
          <a:p>
            <a:pPr marL="342900" lvl="1" indent="-342900">
              <a:buFont typeface="Arial" charset="0"/>
              <a:buNone/>
            </a:pPr>
            <a:r>
              <a:rPr lang="en-CA" sz="2000" dirty="0" smtClean="0">
                <a:latin typeface="Arial" charset="0"/>
                <a:cs typeface="Arial" charset="0"/>
              </a:rPr>
              <a:t>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1741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r>
              <a:rPr lang="en-CA" sz="2400" dirty="0" smtClean="0">
                <a:latin typeface="Arial" charset="0"/>
                <a:cs typeface="Arial" charset="0"/>
              </a:rPr>
              <a:t>For the next point, 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CA" sz="2400" dirty="0" smtClean="0">
                <a:latin typeface="Arial" charset="0"/>
                <a:cs typeface="Arial" charset="0"/>
              </a:rPr>
              <a:t> , however, we can go back to using the finite-difference formula:</a:t>
            </a:r>
          </a:p>
        </p:txBody>
      </p:sp>
      <p:pic>
        <p:nvPicPr>
          <p:cNvPr id="17413" name="Picture 10" descr="C:\Users\dwharder\Desktop\r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97075" y="295744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410" name="Object 6"/>
          <p:cNvGraphicFramePr>
            <a:graphicFrameLocks noChangeAspect="1"/>
          </p:cNvGraphicFramePr>
          <p:nvPr/>
        </p:nvGraphicFramePr>
        <p:xfrm>
          <a:off x="2613025" y="2385799"/>
          <a:ext cx="3930650" cy="460375"/>
        </p:xfrm>
        <a:graphic>
          <a:graphicData uri="http://schemas.openxmlformats.org/presentationml/2006/ole">
            <p:oleObj spid="_x0000_s462850" name="Equation" r:id="rId4" imgW="2387520" imgH="27936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29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1843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  <a:r>
              <a:rPr lang="en-CA" sz="2000" smtClean="0">
                <a:latin typeface="Arial" charset="0"/>
                <a:cs typeface="Arial" charset="0"/>
              </a:rPr>
              <a:t>And from here on, we can continue using the formula</a:t>
            </a:r>
          </a:p>
        </p:txBody>
      </p:sp>
      <p:pic>
        <p:nvPicPr>
          <p:cNvPr id="18437" name="Picture 13" descr="C:\Users\dwharder\Desktop\r1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97075" y="295744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8434" name="Object 6"/>
          <p:cNvGraphicFramePr>
            <a:graphicFrameLocks noChangeAspect="1"/>
          </p:cNvGraphicFramePr>
          <p:nvPr/>
        </p:nvGraphicFramePr>
        <p:xfrm>
          <a:off x="2456971" y="2378490"/>
          <a:ext cx="4264025" cy="460375"/>
        </p:xfrm>
        <a:graphic>
          <a:graphicData uri="http://schemas.openxmlformats.org/presentationml/2006/ole">
            <p:oleObj spid="_x0000_s463874" name="Equation" r:id="rId4" imgW="2590560" imgH="27936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30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As this is a forward solving algorithm, if we have insulated boundaries, it is straight </a:t>
            </a:r>
            <a:r>
              <a:rPr lang="en-CA" dirty="0" smtClean="0">
                <a:latin typeface="Arial" charset="0"/>
                <a:cs typeface="Arial" charset="0"/>
              </a:rPr>
              <a:t>forward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Insulated boundaries reflect waves</a:t>
            </a: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will </a:t>
            </a:r>
            <a:r>
              <a:rPr lang="en-CA" dirty="0" smtClean="0">
                <a:latin typeface="Arial" charset="0"/>
                <a:cs typeface="Arial" charset="0"/>
              </a:rPr>
              <a:t>solve for the </a:t>
            </a:r>
            <a:r>
              <a:rPr lang="en-CA" dirty="0" smtClean="0">
                <a:latin typeface="Arial" charset="0"/>
                <a:cs typeface="Arial" charset="0"/>
              </a:rPr>
              <a:t>values </a:t>
            </a:r>
            <a:r>
              <a:rPr lang="en-CA" dirty="0" smtClean="0">
                <a:latin typeface="Arial" charset="0"/>
                <a:cs typeface="Arial" charset="0"/>
              </a:rPr>
              <a:t>at times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1,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…,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– 1</a:t>
            </a:r>
            <a:endParaRPr lang="en-CA" i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We will first solve for the values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2, 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through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  – 1, 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, 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If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1, 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is marked as insulated (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latin typeface="Arial" charset="0"/>
                <a:cs typeface="Arial" charset="0"/>
              </a:rPr>
              <a:t>), we will replace it with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2, 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endParaRPr lang="en-CA" dirty="0" smtClean="0"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If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n   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is marked as insulated (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latin typeface="Arial" charset="0"/>
                <a:cs typeface="Arial" charset="0"/>
              </a:rPr>
              <a:t>), we will replace it with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  – 1, 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endParaRPr lang="en-CA" dirty="0" smtClean="0">
              <a:latin typeface="Arial" charset="0"/>
              <a:cs typeface="Arial" charset="0"/>
            </a:endParaRPr>
          </a:p>
          <a:p>
            <a:pPr lvl="1"/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46084" name="TextBox 5"/>
          <p:cNvSpPr txBox="1">
            <a:spLocks noChangeArrowheads="1"/>
          </p:cNvSpPr>
          <p:nvPr/>
        </p:nvSpPr>
        <p:spPr bwMode="auto">
          <a:xfrm>
            <a:off x="6442063" y="3844026"/>
            <a:ext cx="2476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 i="1">
                <a:latin typeface="Times New Roman" pitchFamily="18" charset="0"/>
                <a:cs typeface="Times New Roman" pitchFamily="18" charset="0"/>
              </a:rPr>
              <a:t>x</a:t>
            </a:r>
            <a:endParaRPr lang="en-CA" sz="1100"/>
          </a:p>
        </p:txBody>
      </p:sp>
      <p:sp>
        <p:nvSpPr>
          <p:cNvPr id="46085" name="TextBox 6"/>
          <p:cNvSpPr txBox="1">
            <a:spLocks noChangeArrowheads="1"/>
          </p:cNvSpPr>
          <p:nvPr/>
        </p:nvSpPr>
        <p:spPr bwMode="auto">
          <a:xfrm>
            <a:off x="1630791" y="4571103"/>
            <a:ext cx="246063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 i="1">
                <a:latin typeface="Times New Roman" pitchFamily="18" charset="0"/>
                <a:cs typeface="Times New Roman" pitchFamily="18" charset="0"/>
              </a:rPr>
              <a:t>x</a:t>
            </a:r>
            <a:endParaRPr lang="en-CA" sz="1100"/>
          </a:p>
        </p:txBody>
      </p:sp>
      <p:sp>
        <p:nvSpPr>
          <p:cNvPr id="46086" name="TextBox 7"/>
          <p:cNvSpPr txBox="1">
            <a:spLocks noChangeArrowheads="1"/>
          </p:cNvSpPr>
          <p:nvPr/>
        </p:nvSpPr>
        <p:spPr bwMode="auto">
          <a:xfrm>
            <a:off x="7972417" y="4571103"/>
            <a:ext cx="2476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 i="1">
                <a:latin typeface="Times New Roman" pitchFamily="18" charset="0"/>
                <a:cs typeface="Times New Roman" pitchFamily="18" charset="0"/>
              </a:rPr>
              <a:t>x</a:t>
            </a:r>
            <a:endParaRPr lang="en-CA" sz="11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/>
      <p:bldP spid="4608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Steps to the Problem</a:t>
            </a:r>
          </a:p>
        </p:txBody>
      </p:sp>
      <p:sp>
        <p:nvSpPr>
          <p:cNvPr id="245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	Previously, the steps were: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CA" dirty="0" smtClean="0">
                <a:latin typeface="Arial" charset="0"/>
                <a:cs typeface="Arial" charset="0"/>
              </a:rPr>
              <a:t>Error checking (if necessary)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CA" dirty="0" smtClean="0">
                <a:latin typeface="Arial" charset="0"/>
                <a:cs typeface="Arial" charset="0"/>
              </a:rPr>
              <a:t>Initialization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CA" dirty="0" smtClean="0">
                <a:latin typeface="Arial" charset="0"/>
                <a:cs typeface="Arial" charset="0"/>
              </a:rPr>
              <a:t>Solving the problem</a:t>
            </a:r>
          </a:p>
          <a:p>
            <a:pPr lvl="1">
              <a:defRPr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	When we solve BVPs, Step 3. was broken into:</a:t>
            </a:r>
          </a:p>
          <a:p>
            <a:pPr marL="800100" lvl="1" indent="-342900">
              <a:buFont typeface="Arial" charset="0"/>
              <a:buAutoNum type="alphaLcPeriod"/>
              <a:defRPr/>
            </a:pPr>
            <a:r>
              <a:rPr lang="en-CA" sz="1600" dirty="0" smtClean="0">
                <a:latin typeface="Arial" charset="0"/>
                <a:cs typeface="Arial" charset="0"/>
              </a:rPr>
              <a:t>Generate the matrix and vector for solving </a:t>
            </a:r>
            <a:r>
              <a:rPr lang="en-CA" sz="1600" b="1" dirty="0" err="1" smtClean="0">
                <a:latin typeface="Times New Roman" pitchFamily="18" charset="0"/>
                <a:cs typeface="Times New Roman" pitchFamily="18" charset="0"/>
              </a:rPr>
              <a:t>Mu</a:t>
            </a:r>
            <a:r>
              <a:rPr lang="en-CA" sz="1600" baseline="-25000" dirty="0" err="1" smtClean="0">
                <a:latin typeface="Times New Roman" pitchFamily="18" charset="0"/>
                <a:cs typeface="Times New Roman" pitchFamily="18" charset="0"/>
              </a:rPr>
              <a:t>intr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CA" sz="1600" b="1" dirty="0" smtClean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marL="800100" lvl="1" indent="-342900">
              <a:buFont typeface="Arial" charset="0"/>
              <a:buAutoNum type="alphaLcPeriod"/>
              <a:defRPr/>
            </a:pPr>
            <a:r>
              <a:rPr lang="en-CA" sz="1600" dirty="0" smtClean="0">
                <a:latin typeface="Arial" charset="0"/>
                <a:cs typeface="Arial" charset="0"/>
              </a:rPr>
              <a:t>Modify the first and last entries of </a:t>
            </a:r>
            <a:r>
              <a:rPr lang="en-CA" sz="1600" b="1" dirty="0" smtClean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marL="800100" lvl="1" indent="-342900">
              <a:buFont typeface="Arial" charset="0"/>
              <a:buAutoNum type="alphaLcPeriod" startAt="3"/>
              <a:defRPr/>
            </a:pPr>
            <a:r>
              <a:rPr lang="en-CA" sz="1600" dirty="0" smtClean="0">
                <a:latin typeface="Arial" charset="0"/>
                <a:cs typeface="Arial" charset="0"/>
              </a:rPr>
              <a:t>Solve the system of linear equations</a:t>
            </a:r>
          </a:p>
          <a:p>
            <a:pPr marL="800100" lvl="1" indent="-342900">
              <a:buFont typeface="Arial" charset="0"/>
              <a:buAutoNum type="alphaLcPeriod" startAt="3"/>
              <a:defRPr/>
            </a:pPr>
            <a:r>
              <a:rPr lang="en-CA" sz="1600" dirty="0" smtClean="0">
                <a:latin typeface="Arial" charset="0"/>
                <a:cs typeface="Arial" charset="0"/>
              </a:rPr>
              <a:t>Add </a:t>
            </a:r>
            <a:r>
              <a:rPr lang="en-CA" sz="1600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i="1" baseline="-25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sz="1600" dirty="0" smtClean="0">
                <a:latin typeface="Arial" charset="0"/>
                <a:cs typeface="Arial" charset="0"/>
              </a:rPr>
              <a:t> and </a:t>
            </a:r>
            <a:r>
              <a:rPr lang="en-CA" sz="1600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i="1" baseline="-250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z="1600" dirty="0" smtClean="0">
                <a:latin typeface="Arial" charset="0"/>
                <a:cs typeface="Arial" charset="0"/>
              </a:rPr>
              <a:t> back to the </a:t>
            </a:r>
            <a:r>
              <a:rPr lang="en-CA" sz="1600" dirty="0" smtClean="0">
                <a:latin typeface="Arial" charset="0"/>
                <a:cs typeface="Arial" charset="0"/>
              </a:rPr>
              <a:t>result</a:t>
            </a:r>
            <a:endParaRPr lang="en-CA" dirty="0" smtClean="0">
              <a:latin typeface="Arial" charset="0"/>
              <a:cs typeface="Arial" charset="0"/>
            </a:endParaRPr>
          </a:p>
          <a:p>
            <a:pPr lvl="1">
              <a:defRPr/>
            </a:pP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Steps to the Problem</a:t>
            </a:r>
          </a:p>
        </p:txBody>
      </p:sp>
      <p:sp>
        <p:nvSpPr>
          <p:cNvPr id="245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	Previously, the steps were: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CA" dirty="0" smtClean="0">
                <a:latin typeface="Arial" charset="0"/>
                <a:cs typeface="Arial" charset="0"/>
              </a:rPr>
              <a:t>Error checking (if necessary)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CA" dirty="0" smtClean="0">
                <a:latin typeface="Arial" charset="0"/>
                <a:cs typeface="Arial" charset="0"/>
              </a:rPr>
              <a:t>Initialization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CA" dirty="0" smtClean="0">
                <a:latin typeface="Arial" charset="0"/>
                <a:cs typeface="Arial" charset="0"/>
              </a:rPr>
              <a:t>Solving the problem</a:t>
            </a:r>
          </a:p>
          <a:p>
            <a:pPr lvl="1">
              <a:defRPr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	When we solve the heat-conduction/diffusion equation, Step 3. was broken into: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For each time step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= 1,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2,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…,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CA" i="1" dirty="0" smtClean="0"/>
              <a:t> </a:t>
            </a:r>
            <a:endParaRPr lang="en-CA" i="1" dirty="0" smtClean="0">
              <a:latin typeface="Arial" charset="0"/>
              <a:cs typeface="Arial" charset="0"/>
            </a:endParaRPr>
          </a:p>
          <a:p>
            <a:pPr marL="800100" lvl="1" indent="-342900">
              <a:buFont typeface="Arial" charset="0"/>
              <a:buAutoNum type="alphaLcPeriod"/>
              <a:defRPr/>
            </a:pPr>
            <a:r>
              <a:rPr lang="en-CA" sz="1600" dirty="0" smtClean="0">
                <a:latin typeface="Arial" charset="0"/>
                <a:cs typeface="Arial" charset="0"/>
              </a:rPr>
              <a:t>Apply the formula to approximate </a:t>
            </a:r>
            <a:r>
              <a:rPr lang="en-CA" sz="1600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sz="1600" i="1" baseline="-25000" dirty="0" smtClean="0">
                <a:latin typeface="Times New Roman" pitchFamily="18" charset="0"/>
                <a:cs typeface="Times New Roman" pitchFamily="18" charset="0"/>
              </a:rPr>
              <a:t>, k</a:t>
            </a:r>
            <a:r>
              <a:rPr lang="en-CA" sz="16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baseline="-25000" dirty="0" smtClean="0">
                <a:latin typeface="Times New Roman" pitchFamily="18" charset="0"/>
                <a:cs typeface="Times New Roman" pitchFamily="18" charset="0"/>
              </a:rPr>
              <a:t>+ 1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Steps to the Problem</a:t>
            </a:r>
          </a:p>
        </p:txBody>
      </p:sp>
      <p:sp>
        <p:nvSpPr>
          <p:cNvPr id="245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	Previously, the steps were: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CA" dirty="0" smtClean="0">
                <a:latin typeface="Arial" charset="0"/>
                <a:cs typeface="Arial" charset="0"/>
              </a:rPr>
              <a:t>Error checking (if necessary)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CA" dirty="0" smtClean="0">
                <a:latin typeface="Arial" charset="0"/>
                <a:cs typeface="Arial" charset="0"/>
              </a:rPr>
              <a:t>Initialization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CA" dirty="0" smtClean="0">
                <a:latin typeface="Arial" charset="0"/>
                <a:cs typeface="Arial" charset="0"/>
              </a:rPr>
              <a:t>Solving the problem</a:t>
            </a:r>
          </a:p>
          <a:p>
            <a:pPr lvl="1">
              <a:defRPr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	When we applied the Crank-Nicolson method, Step 3. was broken into: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For each time step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= 1,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2,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…,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CA" i="1" dirty="0" smtClean="0"/>
              <a:t> </a:t>
            </a:r>
            <a:endParaRPr lang="en-CA" i="1" dirty="0" smtClean="0">
              <a:latin typeface="Arial" charset="0"/>
              <a:cs typeface="Arial" charset="0"/>
            </a:endParaRPr>
          </a:p>
          <a:p>
            <a:pPr marL="800100" lvl="1" indent="-342900">
              <a:buFont typeface="Arial" charset="0"/>
              <a:buAutoNum type="alphaLcPeriod"/>
              <a:defRPr/>
            </a:pPr>
            <a:r>
              <a:rPr lang="en-CA" sz="1600" dirty="0" smtClean="0">
                <a:latin typeface="Arial" charset="0"/>
                <a:cs typeface="Arial" charset="0"/>
              </a:rPr>
              <a:t>Generate the matrix and vector for solving </a:t>
            </a:r>
            <a:r>
              <a:rPr lang="en-CA" sz="1600" b="1" dirty="0" err="1" smtClean="0">
                <a:latin typeface="Times New Roman" pitchFamily="18" charset="0"/>
                <a:cs typeface="Times New Roman" pitchFamily="18" charset="0"/>
              </a:rPr>
              <a:t>Mu</a:t>
            </a:r>
            <a:r>
              <a:rPr lang="en-CA" sz="1600" baseline="-25000" dirty="0" err="1" smtClean="0">
                <a:latin typeface="Times New Roman" pitchFamily="18" charset="0"/>
                <a:cs typeface="Times New Roman" pitchFamily="18" charset="0"/>
              </a:rPr>
              <a:t>intr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CA" sz="1600" b="1" dirty="0" smtClean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marL="800100" lvl="1" indent="-342900">
              <a:buFont typeface="Arial" charset="0"/>
              <a:buAutoNum type="alphaLcPeriod"/>
              <a:defRPr/>
            </a:pPr>
            <a:r>
              <a:rPr lang="en-CA" sz="1600" dirty="0" smtClean="0">
                <a:latin typeface="Arial" charset="0"/>
                <a:cs typeface="Arial" charset="0"/>
              </a:rPr>
              <a:t>Modify the first and last entries of </a:t>
            </a:r>
            <a:r>
              <a:rPr lang="en-CA" sz="1600" b="1" dirty="0" smtClean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marL="800100" lvl="1" indent="-342900">
              <a:buFont typeface="Arial" charset="0"/>
              <a:buAutoNum type="alphaLcPeriod"/>
              <a:defRPr/>
            </a:pPr>
            <a:r>
              <a:rPr lang="en-CA" sz="1600" dirty="0" smtClean="0">
                <a:latin typeface="Arial" charset="0"/>
                <a:cs typeface="Arial" charset="0"/>
              </a:rPr>
              <a:t>Solve the system of linear equations to approximate </a:t>
            </a:r>
            <a:r>
              <a:rPr lang="en-CA" sz="1600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sz="1600" i="1" baseline="-25000" dirty="0" smtClean="0">
                <a:latin typeface="Times New Roman" pitchFamily="18" charset="0"/>
                <a:cs typeface="Times New Roman" pitchFamily="18" charset="0"/>
              </a:rPr>
              <a:t>, k</a:t>
            </a:r>
            <a:r>
              <a:rPr lang="en-CA" sz="16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baseline="-25000" dirty="0" smtClean="0">
                <a:latin typeface="Times New Roman" pitchFamily="18" charset="0"/>
                <a:cs typeface="Times New Roman" pitchFamily="18" charset="0"/>
              </a:rPr>
              <a:t>+ 1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Steps to the Problem</a:t>
            </a:r>
          </a:p>
        </p:txBody>
      </p:sp>
      <p:sp>
        <p:nvSpPr>
          <p:cNvPr id="245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	Previously, the steps were: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CA" dirty="0" smtClean="0">
                <a:latin typeface="Arial" charset="0"/>
                <a:cs typeface="Arial" charset="0"/>
              </a:rPr>
              <a:t>Error checking (if necessary)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CA" dirty="0" smtClean="0">
                <a:latin typeface="Arial" charset="0"/>
                <a:cs typeface="Arial" charset="0"/>
              </a:rPr>
              <a:t>Initialization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CA" dirty="0" smtClean="0">
                <a:latin typeface="Arial" charset="0"/>
                <a:cs typeface="Arial" charset="0"/>
              </a:rPr>
              <a:t>Solving the problem</a:t>
            </a:r>
          </a:p>
          <a:p>
            <a:pPr lvl="1">
              <a:defRPr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	When we applied the Crank-Nicolson method adding insulated boundary conditions, Step 3. was broken into: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For each time step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= 1,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2,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…,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CA" i="1" dirty="0" smtClean="0"/>
              <a:t> </a:t>
            </a:r>
            <a:endParaRPr lang="en-CA" i="1" dirty="0" smtClean="0">
              <a:latin typeface="Arial" charset="0"/>
              <a:cs typeface="Arial" charset="0"/>
            </a:endParaRPr>
          </a:p>
          <a:p>
            <a:pPr marL="800100" lvl="1" indent="-342900">
              <a:buFont typeface="Arial" charset="0"/>
              <a:buAutoNum type="alphaLcPeriod"/>
              <a:defRPr/>
            </a:pPr>
            <a:r>
              <a:rPr lang="en-CA" sz="1600" dirty="0" smtClean="0">
                <a:latin typeface="Arial" charset="0"/>
                <a:cs typeface="Arial" charset="0"/>
              </a:rPr>
              <a:t>Generate the matrix and vector for solving </a:t>
            </a:r>
            <a:r>
              <a:rPr lang="en-CA" sz="1600" b="1" dirty="0" err="1" smtClean="0">
                <a:latin typeface="Times New Roman" pitchFamily="18" charset="0"/>
                <a:cs typeface="Times New Roman" pitchFamily="18" charset="0"/>
              </a:rPr>
              <a:t>Mu</a:t>
            </a:r>
            <a:r>
              <a:rPr lang="en-CA" sz="1600" baseline="-25000" dirty="0" err="1" smtClean="0">
                <a:latin typeface="Times New Roman" pitchFamily="18" charset="0"/>
                <a:cs typeface="Times New Roman" pitchFamily="18" charset="0"/>
              </a:rPr>
              <a:t>intr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CA" sz="1600" b="1" dirty="0" smtClean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marL="800100" lvl="1" indent="-342900">
              <a:buFont typeface="Arial" charset="0"/>
              <a:buAutoNum type="alphaLcPeriod"/>
              <a:defRPr/>
            </a:pPr>
            <a:r>
              <a:rPr lang="en-CA" sz="1600" dirty="0" smtClean="0">
                <a:latin typeface="Arial" charset="0"/>
                <a:cs typeface="Arial" charset="0"/>
              </a:rPr>
              <a:t>Modify, as appropriate, the vector </a:t>
            </a:r>
            <a:r>
              <a:rPr lang="en-CA" sz="16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z="1600" dirty="0" smtClean="0">
                <a:latin typeface="Arial" charset="0"/>
                <a:cs typeface="Arial" charset="0"/>
              </a:rPr>
              <a:t> or the matrix </a:t>
            </a:r>
            <a:r>
              <a:rPr lang="en-CA" sz="1600" b="1" dirty="0" smtClean="0">
                <a:latin typeface="Times New Roman" pitchFamily="18" charset="0"/>
                <a:cs typeface="Times New Roman" pitchFamily="18" charset="0"/>
              </a:rPr>
              <a:t>M</a:t>
            </a:r>
          </a:p>
          <a:p>
            <a:pPr marL="800100" lvl="1" indent="-342900">
              <a:buFont typeface="Arial" charset="0"/>
              <a:buAutoNum type="alphaLcPeriod"/>
              <a:defRPr/>
            </a:pPr>
            <a:r>
              <a:rPr lang="en-CA" sz="1600" dirty="0" smtClean="0">
                <a:latin typeface="Arial" charset="0"/>
                <a:cs typeface="Arial" charset="0"/>
              </a:rPr>
              <a:t>Solve the system of linear equations to approximate </a:t>
            </a:r>
            <a:r>
              <a:rPr lang="en-CA" sz="1600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sz="1600" i="1" baseline="-25000" dirty="0" smtClean="0">
                <a:latin typeface="Times New Roman" pitchFamily="18" charset="0"/>
                <a:cs typeface="Times New Roman" pitchFamily="18" charset="0"/>
              </a:rPr>
              <a:t>, k</a:t>
            </a:r>
            <a:r>
              <a:rPr lang="en-CA" sz="16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baseline="-25000" dirty="0" smtClean="0">
                <a:latin typeface="Times New Roman" pitchFamily="18" charset="0"/>
                <a:cs typeface="Times New Roman" pitchFamily="18" charset="0"/>
              </a:rPr>
              <a:t>+ 1</a:t>
            </a:r>
            <a:endParaRPr lang="en-CA" sz="1600" dirty="0" smtClean="0">
              <a:latin typeface="Arial" charset="0"/>
              <a:cs typeface="Arial" charset="0"/>
            </a:endParaRPr>
          </a:p>
          <a:p>
            <a:pPr marL="800100" lvl="1" indent="-342900">
              <a:buFont typeface="Arial" charset="0"/>
              <a:buAutoNum type="alphaLcPeriod"/>
              <a:defRPr/>
            </a:pPr>
            <a:r>
              <a:rPr lang="en-CA" sz="1600" dirty="0" smtClean="0">
                <a:latin typeface="Arial" charset="0"/>
                <a:cs typeface="Arial" charset="0"/>
              </a:rPr>
              <a:t>As appropriate, update any insulated boundary conditions</a:t>
            </a:r>
            <a:endParaRPr lang="en-CA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Steps to the Problem</a:t>
            </a:r>
          </a:p>
        </p:txBody>
      </p:sp>
      <p:sp>
        <p:nvSpPr>
          <p:cNvPr id="245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	Now we are solving the wave equation</a:t>
            </a:r>
            <a:r>
              <a:rPr lang="en-CA" dirty="0" smtClean="0">
                <a:latin typeface="Arial" charset="0"/>
                <a:cs typeface="Arial" charset="0"/>
              </a:rPr>
              <a:t>:</a:t>
            </a:r>
            <a:br>
              <a:rPr lang="en-CA" dirty="0" smtClean="0">
                <a:latin typeface="Arial" charset="0"/>
                <a:cs typeface="Arial" charset="0"/>
              </a:rPr>
            </a:br>
            <a:endParaRPr lang="en-CA" sz="700" dirty="0" smtClean="0">
              <a:latin typeface="Arial" charset="0"/>
              <a:cs typeface="Arial" charset="0"/>
            </a:endParaRP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CA" dirty="0" smtClean="0">
                <a:latin typeface="Arial" charset="0"/>
                <a:cs typeface="Arial" charset="0"/>
              </a:rPr>
              <a:t>Error checking:  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CA" dirty="0" smtClean="0">
                <a:latin typeface="Arial" charset="0"/>
                <a:cs typeface="Arial" charset="0"/>
              </a:rPr>
              <a:t>Initialization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CA" dirty="0" smtClean="0">
                <a:latin typeface="Arial" charset="0"/>
                <a:cs typeface="Arial" charset="0"/>
              </a:rPr>
              <a:t>Solve for the special case at time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CA" dirty="0" smtClean="0">
                <a:latin typeface="Arial" charset="0"/>
                <a:cs typeface="Arial" charset="0"/>
              </a:rPr>
              <a:t>Solving the problem for the general case</a:t>
            </a:r>
          </a:p>
          <a:p>
            <a:pPr lvl="1">
              <a:defRPr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	When we solved the adding insulated boundary conditions, Step </a:t>
            </a:r>
            <a:r>
              <a:rPr lang="en-CA" dirty="0" smtClean="0">
                <a:latin typeface="Arial" charset="0"/>
                <a:cs typeface="Arial" charset="0"/>
              </a:rPr>
              <a:t>4 </a:t>
            </a:r>
            <a:r>
              <a:rPr lang="en-CA" dirty="0" smtClean="0">
                <a:latin typeface="Arial" charset="0"/>
                <a:cs typeface="Arial" charset="0"/>
              </a:rPr>
              <a:t>was broken into: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For each time step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2, 3,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…,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CA" i="1" dirty="0" smtClean="0"/>
              <a:t> </a:t>
            </a:r>
            <a:endParaRPr lang="en-CA" i="1" dirty="0" smtClean="0">
              <a:latin typeface="Arial" charset="0"/>
              <a:cs typeface="Arial" charset="0"/>
            </a:endParaRPr>
          </a:p>
          <a:p>
            <a:pPr marL="800100" lvl="1" indent="-342900">
              <a:buFont typeface="Arial" charset="0"/>
              <a:buAutoNum type="alphaLcPeriod"/>
              <a:defRPr/>
            </a:pPr>
            <a:r>
              <a:rPr lang="en-CA" sz="1600" dirty="0" smtClean="0">
                <a:latin typeface="Arial" charset="0"/>
                <a:cs typeface="Arial" charset="0"/>
              </a:rPr>
              <a:t>Apply the formula to approximate </a:t>
            </a:r>
            <a:r>
              <a:rPr lang="en-CA" sz="1600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sz="1600" i="1" baseline="-25000" dirty="0" smtClean="0">
                <a:latin typeface="Times New Roman" pitchFamily="18" charset="0"/>
                <a:cs typeface="Times New Roman" pitchFamily="18" charset="0"/>
              </a:rPr>
              <a:t>, k</a:t>
            </a:r>
            <a:r>
              <a:rPr lang="en-CA" sz="16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baseline="-25000" dirty="0" smtClean="0">
                <a:latin typeface="Times New Roman" pitchFamily="18" charset="0"/>
                <a:cs typeface="Times New Roman" pitchFamily="18" charset="0"/>
              </a:rPr>
              <a:t>+ 1</a:t>
            </a:r>
          </a:p>
          <a:p>
            <a:pPr marL="800100" lvl="1" indent="-342900">
              <a:buFont typeface="Arial" charset="0"/>
              <a:buAutoNum type="alphaLcPeriod"/>
              <a:defRPr/>
            </a:pPr>
            <a:r>
              <a:rPr lang="en-CA" sz="1600" dirty="0" smtClean="0">
                <a:latin typeface="Arial" charset="0"/>
                <a:cs typeface="Arial" charset="0"/>
              </a:rPr>
              <a:t>As appropriate, update any insulated boundary conditions</a:t>
            </a:r>
            <a:endParaRPr lang="en-CA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3183618" y="1995034"/>
          <a:ext cx="1296988" cy="665162"/>
        </p:xfrm>
        <a:graphic>
          <a:graphicData uri="http://schemas.openxmlformats.org/presentationml/2006/ole">
            <p:oleObj spid="_x0000_s464898" name="Equation" r:id="rId3" imgW="914400" imgH="46980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1:  Error Checking</a:t>
            </a:r>
          </a:p>
        </p:txBody>
      </p:sp>
      <p:sp>
        <p:nvSpPr>
          <p:cNvPr id="2048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Once the parameters are validated, the next step is to ensure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If this condition is not met, we should exit and provide a useful error message to the user: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For example,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	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The ratio (c*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dt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/h)^2 = ??? &gt;= 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1, 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consider using 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nt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= ???</a:t>
            </a:r>
            <a:endParaRPr lang="en-CA" dirty="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where</a:t>
            </a:r>
          </a:p>
          <a:p>
            <a:pPr lvl="2"/>
            <a:r>
              <a:rPr lang="en-CA" dirty="0" smtClean="0">
                <a:latin typeface="Arial" charset="0"/>
                <a:cs typeface="Arial" charset="0"/>
              </a:rPr>
              <a:t>The first 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???</a:t>
            </a:r>
            <a:r>
              <a:rPr lang="en-CA" dirty="0" smtClean="0">
                <a:latin typeface="Arial" charset="0"/>
                <a:cs typeface="Arial" charset="0"/>
              </a:rPr>
              <a:t> is replaced by the calculated ratio, and</a:t>
            </a:r>
          </a:p>
          <a:p>
            <a:pPr lvl="2"/>
            <a:r>
              <a:rPr lang="en-CA" dirty="0" smtClean="0">
                <a:latin typeface="Arial" charset="0"/>
                <a:cs typeface="Arial" charset="0"/>
              </a:rPr>
              <a:t>The second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???</a:t>
            </a:r>
            <a:r>
              <a:rPr lang="en-CA" dirty="0" smtClean="0">
                <a:latin typeface="Arial" charset="0"/>
                <a:cs typeface="Arial" charset="0"/>
              </a:rPr>
              <a:t> is found by calculating the smallest integer for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Arial" charset="0"/>
                <a:cs typeface="Arial" charset="0"/>
              </a:rPr>
              <a:t> that would be acceptable to bring this ratio under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You may wish to read up on the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floor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ceil</a:t>
            </a:r>
            <a:r>
              <a:rPr lang="en-CA" dirty="0" smtClean="0">
                <a:latin typeface="Arial" charset="0"/>
                <a:cs typeface="Arial" charset="0"/>
              </a:rPr>
              <a:t> commands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482" name="Object 5"/>
          <p:cNvGraphicFramePr>
            <a:graphicFrameLocks noChangeAspect="1"/>
          </p:cNvGraphicFramePr>
          <p:nvPr/>
        </p:nvGraphicFramePr>
        <p:xfrm>
          <a:off x="4075113" y="1998663"/>
          <a:ext cx="1149350" cy="771525"/>
        </p:xfrm>
        <a:graphic>
          <a:graphicData uri="http://schemas.openxmlformats.org/presentationml/2006/ole">
            <p:oleObj spid="_x0000_s465922" name="Equation" r:id="rId3" imgW="698400" imgH="46980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1:  Error Checking</a:t>
            </a:r>
          </a:p>
        </p:txBody>
      </p:sp>
      <p:sp>
        <p:nvSpPr>
          <p:cNvPr id="2150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Essentially, given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dirty="0" smtClean="0">
                <a:latin typeface="Arial" charset="0"/>
                <a:cs typeface="Arial" charset="0"/>
              </a:rPr>
              <a:t>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CA" dirty="0" smtClean="0">
                <a:latin typeface="Arial" charset="0"/>
                <a:cs typeface="Arial" charset="0"/>
              </a:rPr>
              <a:t>,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dirty="0" err="1" smtClean="0">
                <a:latin typeface="Times New Roman" pitchFamily="18" charset="0"/>
                <a:cs typeface="Times New Roman" pitchFamily="18" charset="0"/>
              </a:rPr>
              <a:t>final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dirty="0" smtClean="0">
                <a:latin typeface="Arial" charset="0"/>
                <a:cs typeface="Arial" charset="0"/>
              </a:rPr>
              <a:t>, find an appropriate value (that is, the smallest integer value) of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baseline="30000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CA" dirty="0" smtClean="0">
                <a:latin typeface="Arial" charset="0"/>
                <a:cs typeface="Arial" charset="0"/>
              </a:rPr>
              <a:t> to ensure that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Very similar to constraints on           for the heat-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/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conduction/diffusion equation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506" name="Object 5"/>
          <p:cNvGraphicFramePr>
            <a:graphicFrameLocks noChangeAspect="1"/>
          </p:cNvGraphicFramePr>
          <p:nvPr/>
        </p:nvGraphicFramePr>
        <p:xfrm>
          <a:off x="3795713" y="2670629"/>
          <a:ext cx="1711325" cy="1498600"/>
        </p:xfrm>
        <a:graphic>
          <a:graphicData uri="http://schemas.openxmlformats.org/presentationml/2006/ole">
            <p:oleObj spid="_x0000_s466946" name="Equation" r:id="rId3" imgW="1041120" imgH="91440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  <p:graphicFrame>
        <p:nvGraphicFramePr>
          <p:cNvPr id="466947" name="Object 5"/>
          <p:cNvGraphicFramePr>
            <a:graphicFrameLocks noChangeAspect="1"/>
          </p:cNvGraphicFramePr>
          <p:nvPr/>
        </p:nvGraphicFramePr>
        <p:xfrm>
          <a:off x="4939218" y="4327065"/>
          <a:ext cx="613403" cy="860879"/>
        </p:xfrm>
        <a:graphic>
          <a:graphicData uri="http://schemas.openxmlformats.org/presentationml/2006/ole">
            <p:oleObj spid="_x0000_s466947" name="Equation" r:id="rId4" imgW="279360" imgH="393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2:  Initialization</a:t>
            </a:r>
          </a:p>
        </p:txBody>
      </p:sp>
      <p:sp>
        <p:nvSpPr>
          <p:cNvPr id="2253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It would still be useful to initialize the matrix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U</a:t>
            </a:r>
            <a:r>
              <a:rPr lang="en-CA" smtClean="0">
                <a:latin typeface="Arial" charset="0"/>
                <a:cs typeface="Arial" charset="0"/>
              </a:rPr>
              <a:t> and then use the values as appropriate</a:t>
            </a:r>
          </a:p>
        </p:txBody>
      </p:sp>
      <p:graphicFrame>
        <p:nvGraphicFramePr>
          <p:cNvPr id="22530" name="Object 3"/>
          <p:cNvGraphicFramePr>
            <a:graphicFrameLocks noChangeAspect="1"/>
          </p:cNvGraphicFramePr>
          <p:nvPr/>
        </p:nvGraphicFramePr>
        <p:xfrm>
          <a:off x="684213" y="3644455"/>
          <a:ext cx="8459787" cy="2171700"/>
        </p:xfrm>
        <a:graphic>
          <a:graphicData uri="http://schemas.openxmlformats.org/presentationml/2006/ole">
            <p:oleObj spid="_x0000_s467970" name="Equation" r:id="rId3" imgW="8076960" imgH="2082600" progId="Equation.DSMT4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1331913" y="3939730"/>
            <a:ext cx="7812087" cy="1552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-575468" y="4727924"/>
            <a:ext cx="1943100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5" name="TextBox 7"/>
          <p:cNvSpPr txBox="1">
            <a:spLocks noChangeArrowheads="1"/>
          </p:cNvSpPr>
          <p:nvPr/>
        </p:nvSpPr>
        <p:spPr bwMode="auto">
          <a:xfrm>
            <a:off x="77788" y="4476305"/>
            <a:ext cx="368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x</a:t>
            </a:r>
            <a:endParaRPr lang="en-CA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900113" y="3468243"/>
            <a:ext cx="7993062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7" name="TextBox 11"/>
          <p:cNvSpPr txBox="1">
            <a:spLocks noChangeArrowheads="1"/>
          </p:cNvSpPr>
          <p:nvPr/>
        </p:nvSpPr>
        <p:spPr bwMode="auto">
          <a:xfrm>
            <a:off x="4562475" y="3107880"/>
            <a:ext cx="3444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t</a:t>
            </a:r>
            <a:endParaRPr lang="en-CA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39</a:t>
            </a:fld>
            <a:endParaRPr lang="en-C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3:  Solving at time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CA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then proceed to evaluate the next column using the straight-forward application of Euler’s method</a:t>
            </a:r>
          </a:p>
        </p:txBody>
      </p:sp>
      <p:graphicFrame>
        <p:nvGraphicFramePr>
          <p:cNvPr id="23554" name="Object 3"/>
          <p:cNvGraphicFramePr>
            <a:graphicFrameLocks noChangeAspect="1"/>
          </p:cNvGraphicFramePr>
          <p:nvPr/>
        </p:nvGraphicFramePr>
        <p:xfrm>
          <a:off x="684213" y="3644455"/>
          <a:ext cx="8459787" cy="2171700"/>
        </p:xfrm>
        <a:graphic>
          <a:graphicData uri="http://schemas.openxmlformats.org/presentationml/2006/ole">
            <p:oleObj spid="_x0000_s468994" name="Equation" r:id="rId3" imgW="8076960" imgH="2082600" progId="Equation.DSMT4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1403350" y="3939730"/>
            <a:ext cx="7740650" cy="1552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-575468" y="4727924"/>
            <a:ext cx="1943100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0" name="TextBox 7"/>
          <p:cNvSpPr txBox="1">
            <a:spLocks noChangeArrowheads="1"/>
          </p:cNvSpPr>
          <p:nvPr/>
        </p:nvSpPr>
        <p:spPr bwMode="auto">
          <a:xfrm>
            <a:off x="77788" y="4476305"/>
            <a:ext cx="368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x</a:t>
            </a:r>
            <a:endParaRPr lang="en-CA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900113" y="3468243"/>
            <a:ext cx="7993062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2" name="TextBox 11"/>
          <p:cNvSpPr txBox="1">
            <a:spLocks noChangeArrowheads="1"/>
          </p:cNvSpPr>
          <p:nvPr/>
        </p:nvSpPr>
        <p:spPr bwMode="auto">
          <a:xfrm>
            <a:off x="4562475" y="3107880"/>
            <a:ext cx="3444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t</a:t>
            </a:r>
            <a:endParaRPr lang="en-CA" i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1335088" y="3869880"/>
          <a:ext cx="1541462" cy="1693863"/>
        </p:xfrm>
        <a:graphic>
          <a:graphicData uri="http://schemas.openxmlformats.org/presentationml/2006/ole">
            <p:oleObj spid="_x0000_s468995" name="Equation" r:id="rId4" imgW="1460160" imgH="1625400" progId="Equation.DSMT4">
              <p:embed/>
            </p:oleObj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40</a:t>
            </a:fld>
            <a:endParaRPr lang="en-C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4:  Solving</a:t>
            </a:r>
          </a:p>
        </p:txBody>
      </p:sp>
      <p:sp>
        <p:nvSpPr>
          <p:cNvPr id="2560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Thus, we have approximations for the values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2, 2</a:t>
            </a:r>
            <a:r>
              <a:rPr lang="en-CA" dirty="0" smtClean="0">
                <a:latin typeface="Arial" charset="0"/>
                <a:cs typeface="Arial" charset="0"/>
              </a:rPr>
              <a:t> through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n   – 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1, 2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We may have to adjust these if we have insulated boundary conditions</a:t>
            </a:r>
          </a:p>
        </p:txBody>
      </p:sp>
      <p:graphicFrame>
        <p:nvGraphicFramePr>
          <p:cNvPr id="25602" name="Object 3"/>
          <p:cNvGraphicFramePr>
            <a:graphicFrameLocks noChangeAspect="1"/>
          </p:cNvGraphicFramePr>
          <p:nvPr/>
        </p:nvGraphicFramePr>
        <p:xfrm>
          <a:off x="684213" y="3644455"/>
          <a:ext cx="8459787" cy="2171700"/>
        </p:xfrm>
        <a:graphic>
          <a:graphicData uri="http://schemas.openxmlformats.org/presentationml/2006/ole">
            <p:oleObj spid="_x0000_s471042" name="Equation" r:id="rId3" imgW="8076960" imgH="2082600" progId="Equation.DSMT4">
              <p:embed/>
            </p:oleObj>
          </a:graphicData>
        </a:graphic>
      </p:graphicFrame>
      <p:cxnSp>
        <p:nvCxnSpPr>
          <p:cNvPr id="6" name="Straight Arrow Connector 5"/>
          <p:cNvCxnSpPr/>
          <p:nvPr/>
        </p:nvCxnSpPr>
        <p:spPr>
          <a:xfrm rot="5400000">
            <a:off x="-575468" y="4727924"/>
            <a:ext cx="1943100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6" name="TextBox 6"/>
          <p:cNvSpPr txBox="1">
            <a:spLocks noChangeArrowheads="1"/>
          </p:cNvSpPr>
          <p:nvPr/>
        </p:nvSpPr>
        <p:spPr bwMode="auto">
          <a:xfrm>
            <a:off x="77788" y="4476305"/>
            <a:ext cx="368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x</a:t>
            </a:r>
            <a:endParaRPr lang="en-CA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00113" y="3468243"/>
            <a:ext cx="7993062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8" name="TextBox 7"/>
          <p:cNvSpPr txBox="1">
            <a:spLocks noChangeArrowheads="1"/>
          </p:cNvSpPr>
          <p:nvPr/>
        </p:nvSpPr>
        <p:spPr bwMode="auto">
          <a:xfrm>
            <a:off x="4562475" y="3107880"/>
            <a:ext cx="3444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t</a:t>
            </a:r>
            <a:endParaRPr lang="en-CA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51050" y="3939730"/>
            <a:ext cx="7092950" cy="1552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1" name="Oval 10"/>
          <p:cNvSpPr/>
          <p:nvPr/>
        </p:nvSpPr>
        <p:spPr>
          <a:xfrm>
            <a:off x="1258888" y="3579368"/>
            <a:ext cx="720725" cy="358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2" name="Oval 11"/>
          <p:cNvSpPr/>
          <p:nvPr/>
        </p:nvSpPr>
        <p:spPr>
          <a:xfrm>
            <a:off x="1258888" y="5493893"/>
            <a:ext cx="720725" cy="3492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41</a:t>
            </a:fld>
            <a:endParaRPr lang="en-CA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  <p:sp>
        <p:nvSpPr>
          <p:cNvPr id="15" name="TextBox 8"/>
          <p:cNvSpPr txBox="1">
            <a:spLocks noChangeArrowheads="1"/>
          </p:cNvSpPr>
          <p:nvPr/>
        </p:nvSpPr>
        <p:spPr bwMode="auto">
          <a:xfrm>
            <a:off x="2188420" y="2211570"/>
            <a:ext cx="2648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400" i="1">
                <a:latin typeface="Times New Roman" pitchFamily="18" charset="0"/>
                <a:cs typeface="Times New Roman" pitchFamily="18" charset="0"/>
              </a:rPr>
              <a:t>x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Arial" charset="0"/>
                <a:cs typeface="Arial" charset="0"/>
              </a:rPr>
              <a:t>Step </a:t>
            </a:r>
            <a:r>
              <a:rPr lang="en-CA" dirty="0" smtClean="0">
                <a:latin typeface="Arial" charset="0"/>
                <a:cs typeface="Arial" charset="0"/>
              </a:rPr>
              <a:t>4:  </a:t>
            </a:r>
            <a:r>
              <a:rPr lang="en-CA" dirty="0" smtClean="0">
                <a:latin typeface="Arial" charset="0"/>
                <a:cs typeface="Arial" charset="0"/>
              </a:rPr>
              <a:t>Solving</a:t>
            </a:r>
          </a:p>
        </p:txBody>
      </p:sp>
      <p:sp>
        <p:nvSpPr>
          <p:cNvPr id="266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As with the previous case, we will find solutions for the interior points for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smtClean="0">
                <a:latin typeface="Arial" charset="0"/>
                <a:cs typeface="Arial" charset="0"/>
              </a:rPr>
              <a:t> through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mtClean="0">
                <a:latin typeface="Arial" charset="0"/>
                <a:cs typeface="Arial" charset="0"/>
              </a:rPr>
              <a:t> 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-575468" y="4727924"/>
            <a:ext cx="1943100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0" name="TextBox 6"/>
          <p:cNvSpPr txBox="1">
            <a:spLocks noChangeArrowheads="1"/>
          </p:cNvSpPr>
          <p:nvPr/>
        </p:nvSpPr>
        <p:spPr bwMode="auto">
          <a:xfrm>
            <a:off x="77788" y="4476305"/>
            <a:ext cx="368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x</a:t>
            </a:r>
            <a:endParaRPr lang="en-CA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00113" y="3468243"/>
            <a:ext cx="7993062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2" name="TextBox 7"/>
          <p:cNvSpPr txBox="1">
            <a:spLocks noChangeArrowheads="1"/>
          </p:cNvSpPr>
          <p:nvPr/>
        </p:nvSpPr>
        <p:spPr bwMode="auto">
          <a:xfrm>
            <a:off x="4562475" y="3107880"/>
            <a:ext cx="3444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t</a:t>
            </a:r>
            <a:endParaRPr lang="en-CA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3" name="TextBox 8"/>
          <p:cNvSpPr txBox="1">
            <a:spLocks noChangeArrowheads="1"/>
          </p:cNvSpPr>
          <p:nvPr/>
        </p:nvSpPr>
        <p:spPr bwMode="auto">
          <a:xfrm>
            <a:off x="2471738" y="2085975"/>
            <a:ext cx="2270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i="1">
                <a:latin typeface="Times New Roman" pitchFamily="18" charset="0"/>
                <a:cs typeface="Times New Roman" pitchFamily="18" charset="0"/>
              </a:rPr>
              <a:t>t</a:t>
            </a:r>
            <a:endParaRPr lang="en-CA" sz="1600"/>
          </a:p>
        </p:txBody>
      </p:sp>
      <p:graphicFrame>
        <p:nvGraphicFramePr>
          <p:cNvPr id="26626" name="Object 3"/>
          <p:cNvGraphicFramePr>
            <a:graphicFrameLocks noChangeAspect="1"/>
          </p:cNvGraphicFramePr>
          <p:nvPr/>
        </p:nvGraphicFramePr>
        <p:xfrm>
          <a:off x="684213" y="3644455"/>
          <a:ext cx="8459787" cy="2171700"/>
        </p:xfrm>
        <a:graphic>
          <a:graphicData uri="http://schemas.openxmlformats.org/presentationml/2006/ole">
            <p:oleObj spid="_x0000_s472066" name="Equation" r:id="rId3" imgW="8076960" imgH="2082600" progId="Equation.DSMT4">
              <p:embed/>
            </p:oleObj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42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Arial" charset="0"/>
                <a:cs typeface="Arial" charset="0"/>
              </a:rPr>
              <a:t>Step </a:t>
            </a:r>
            <a:r>
              <a:rPr lang="en-CA" dirty="0" smtClean="0">
                <a:latin typeface="Arial" charset="0"/>
                <a:cs typeface="Arial" charset="0"/>
              </a:rPr>
              <a:t>4:  </a:t>
            </a:r>
            <a:r>
              <a:rPr lang="en-CA" dirty="0" smtClean="0">
                <a:latin typeface="Arial" charset="0"/>
                <a:cs typeface="Arial" charset="0"/>
              </a:rPr>
              <a:t>Solving</a:t>
            </a:r>
          </a:p>
        </p:txBody>
      </p:sp>
      <p:sp>
        <p:nvSpPr>
          <p:cNvPr id="2765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As with the previous case, we will find solutions for the interior points for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smtClean="0">
                <a:latin typeface="Arial" charset="0"/>
                <a:cs typeface="Arial" charset="0"/>
              </a:rPr>
              <a:t> through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mtClean="0">
                <a:latin typeface="Arial" charset="0"/>
                <a:cs typeface="Arial" charset="0"/>
              </a:rPr>
              <a:t> 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Again, at each step, we may have to adjust any boundary values indicating insulated boundary conditions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-575468" y="4727924"/>
            <a:ext cx="1943100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4" name="TextBox 6"/>
          <p:cNvSpPr txBox="1">
            <a:spLocks noChangeArrowheads="1"/>
          </p:cNvSpPr>
          <p:nvPr/>
        </p:nvSpPr>
        <p:spPr bwMode="auto">
          <a:xfrm>
            <a:off x="77788" y="4476305"/>
            <a:ext cx="368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x</a:t>
            </a:r>
            <a:endParaRPr lang="en-CA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00113" y="3468243"/>
            <a:ext cx="7993062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6" name="TextBox 7"/>
          <p:cNvSpPr txBox="1">
            <a:spLocks noChangeArrowheads="1"/>
          </p:cNvSpPr>
          <p:nvPr/>
        </p:nvSpPr>
        <p:spPr bwMode="auto">
          <a:xfrm>
            <a:off x="4562475" y="3107880"/>
            <a:ext cx="3444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t</a:t>
            </a:r>
            <a:endParaRPr lang="en-CA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7" name="TextBox 8"/>
          <p:cNvSpPr txBox="1">
            <a:spLocks noChangeArrowheads="1"/>
          </p:cNvSpPr>
          <p:nvPr/>
        </p:nvSpPr>
        <p:spPr bwMode="auto">
          <a:xfrm>
            <a:off x="2471738" y="2085975"/>
            <a:ext cx="2270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i="1">
                <a:latin typeface="Times New Roman" pitchFamily="18" charset="0"/>
                <a:cs typeface="Times New Roman" pitchFamily="18" charset="0"/>
              </a:rPr>
              <a:t>t</a:t>
            </a:r>
            <a:endParaRPr lang="en-CA" sz="1600"/>
          </a:p>
        </p:txBody>
      </p:sp>
      <p:graphicFrame>
        <p:nvGraphicFramePr>
          <p:cNvPr id="27650" name="Object 3"/>
          <p:cNvGraphicFramePr>
            <a:graphicFrameLocks noChangeAspect="1"/>
          </p:cNvGraphicFramePr>
          <p:nvPr/>
        </p:nvGraphicFramePr>
        <p:xfrm>
          <a:off x="684213" y="3644455"/>
          <a:ext cx="8459787" cy="2171700"/>
        </p:xfrm>
        <a:graphic>
          <a:graphicData uri="http://schemas.openxmlformats.org/presentationml/2006/ole">
            <p:oleObj spid="_x0000_s473090" name="Equation" r:id="rId3" imgW="8076960" imgH="2082600" progId="Equation.DSMT4">
              <p:embed/>
            </p:oleObj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43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9" descr="C:\Users\dwharder\Desktop\asdfljkds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8" y="2187575"/>
            <a:ext cx="5334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 1</a:t>
            </a:r>
          </a:p>
        </p:txBody>
      </p:sp>
      <p:sp>
        <p:nvSpPr>
          <p:cNvPr id="5120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99488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As a first example:</a:t>
            </a: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[x4a, t4a, U4a] = wave1d( 1, [0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, pi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],  10, [0, 10], 42, @u4a_init, @du4a_init, @u4a_bndry );</a:t>
            </a: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size(x4a)</a:t>
            </a: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    10     1</a:t>
            </a:r>
          </a:p>
          <a:p>
            <a:pPr lvl="1">
              <a:buFont typeface="Arial" charset="0"/>
              <a:buNone/>
            </a:pPr>
            <a:endParaRPr lang="fr-FR" sz="1200" dirty="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&gt;&gt; size(t4a)</a:t>
            </a: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     1    30</a:t>
            </a:r>
          </a:p>
          <a:p>
            <a:pPr lvl="1">
              <a:buFont typeface="Arial" charset="0"/>
              <a:buNone/>
            </a:pPr>
            <a:endParaRPr lang="fr-FR" sz="1200" dirty="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&gt;&gt; size(U4a)</a:t>
            </a: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    10    30</a:t>
            </a:r>
          </a:p>
          <a:p>
            <a:pPr lvl="1">
              <a:buFont typeface="Arial" charset="0"/>
              <a:buNone/>
            </a:pPr>
            <a:endParaRPr lang="fr-FR" sz="1200" dirty="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&gt;&gt; </a:t>
            </a:r>
            <a:r>
              <a:rPr lang="fr-FR" sz="1200" dirty="0" err="1" smtClean="0">
                <a:latin typeface="Consolas" pitchFamily="49" charset="0"/>
                <a:cs typeface="Consolas" pitchFamily="49" charset="0"/>
              </a:rPr>
              <a:t>mesh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( t4a, x4a, U4a )</a:t>
            </a:r>
            <a:endParaRPr lang="en-CA" sz="12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205" name="TextBox 6"/>
          <p:cNvSpPr txBox="1">
            <a:spLocks noChangeArrowheads="1"/>
          </p:cNvSpPr>
          <p:nvPr/>
        </p:nvSpPr>
        <p:spPr bwMode="auto">
          <a:xfrm>
            <a:off x="7269163" y="5589588"/>
            <a:ext cx="2555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51206" name="TextBox 8"/>
          <p:cNvSpPr txBox="1">
            <a:spLocks noChangeArrowheads="1"/>
          </p:cNvSpPr>
          <p:nvPr/>
        </p:nvSpPr>
        <p:spPr bwMode="auto">
          <a:xfrm>
            <a:off x="5292725" y="5692775"/>
            <a:ext cx="7127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sz="2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0</a:t>
            </a:r>
            <a:endParaRPr lang="en-CA" sz="2000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07" name="TextBox 9"/>
          <p:cNvSpPr txBox="1">
            <a:spLocks noChangeArrowheads="1"/>
          </p:cNvSpPr>
          <p:nvPr/>
        </p:nvSpPr>
        <p:spPr bwMode="auto">
          <a:xfrm>
            <a:off x="5867400" y="5908675"/>
            <a:ext cx="7409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CA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= 0</a:t>
            </a:r>
            <a:endParaRPr lang="en-CA" sz="2000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08" name="TextBox 10"/>
          <p:cNvSpPr txBox="1">
            <a:spLocks noChangeArrowheads="1"/>
          </p:cNvSpPr>
          <p:nvPr/>
        </p:nvSpPr>
        <p:spPr bwMode="auto">
          <a:xfrm>
            <a:off x="8000884" y="5259388"/>
            <a:ext cx="1098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 baseline="-250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final</a:t>
            </a:r>
            <a:r>
              <a:rPr lang="en-CA" sz="2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= 10</a:t>
            </a:r>
            <a:endParaRPr lang="en-CA" sz="2000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09" name="TextBox 19"/>
          <p:cNvSpPr txBox="1">
            <a:spLocks noChangeArrowheads="1"/>
          </p:cNvSpPr>
          <p:nvPr/>
        </p:nvSpPr>
        <p:spPr bwMode="auto">
          <a:xfrm>
            <a:off x="7713663" y="5621338"/>
            <a:ext cx="8905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z="2000" i="1" baseline="-250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42</a:t>
            </a:r>
            <a:endParaRPr lang="en-CA" sz="2000" i="1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0" name="TextBox 20"/>
          <p:cNvSpPr txBox="1">
            <a:spLocks noChangeArrowheads="1"/>
          </p:cNvSpPr>
          <p:nvPr/>
        </p:nvSpPr>
        <p:spPr bwMode="auto">
          <a:xfrm>
            <a:off x="3854450" y="5549900"/>
            <a:ext cx="9175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z="2000" i="1" baseline="-2500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z="200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 = 10</a:t>
            </a:r>
            <a:endParaRPr lang="en-CA" sz="2000" i="1">
              <a:solidFill>
                <a:srgbClr val="FF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1" name="TextBox 21"/>
          <p:cNvSpPr txBox="1">
            <a:spLocks noChangeArrowheads="1"/>
          </p:cNvSpPr>
          <p:nvPr/>
        </p:nvSpPr>
        <p:spPr bwMode="auto">
          <a:xfrm>
            <a:off x="3365500" y="2276475"/>
            <a:ext cx="892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sz="20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= 1.0</a:t>
            </a:r>
            <a:endParaRPr lang="en-CA" sz="2000" i="1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2" name="TextBox 5"/>
          <p:cNvSpPr txBox="1">
            <a:spLocks noChangeArrowheads="1"/>
          </p:cNvSpPr>
          <p:nvPr/>
        </p:nvSpPr>
        <p:spPr bwMode="auto">
          <a:xfrm>
            <a:off x="4795838" y="5332413"/>
            <a:ext cx="298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51213" name="TextBox 14"/>
          <p:cNvSpPr txBox="1">
            <a:spLocks noChangeArrowheads="1"/>
          </p:cNvSpPr>
          <p:nvPr/>
        </p:nvSpPr>
        <p:spPr bwMode="auto">
          <a:xfrm>
            <a:off x="7235825" y="3933825"/>
            <a:ext cx="18208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sz="2000" baseline="-25000">
                <a:latin typeface="Times New Roman" pitchFamily="18" charset="0"/>
                <a:cs typeface="Times New Roman" pitchFamily="18" charset="0"/>
              </a:rPr>
              <a:t>4a,bndry 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) = 0.0</a:t>
            </a:r>
            <a:endParaRPr lang="en-CA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4" name="TextBox 7"/>
          <p:cNvSpPr txBox="1">
            <a:spLocks noChangeArrowheads="1"/>
          </p:cNvSpPr>
          <p:nvPr/>
        </p:nvSpPr>
        <p:spPr bwMode="auto">
          <a:xfrm>
            <a:off x="3492500" y="4868863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z="2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CA" sz="2000" i="1">
                <a:solidFill>
                  <a:srgbClr val="FF0000"/>
                </a:solidFill>
                <a:latin typeface="Symbol" pitchFamily="18" charset="2"/>
                <a:cs typeface="Times New Roman" pitchFamily="18" charset="0"/>
              </a:rPr>
              <a:t>p</a:t>
            </a:r>
          </a:p>
        </p:txBody>
      </p:sp>
      <p:sp>
        <p:nvSpPr>
          <p:cNvPr id="51215" name="TextBox 13"/>
          <p:cNvSpPr txBox="1">
            <a:spLocks noChangeArrowheads="1"/>
          </p:cNvSpPr>
          <p:nvPr/>
        </p:nvSpPr>
        <p:spPr bwMode="auto">
          <a:xfrm>
            <a:off x="2555875" y="2924175"/>
            <a:ext cx="17907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z="2000" baseline="-25000">
                <a:latin typeface="Times New Roman" pitchFamily="18" charset="0"/>
                <a:cs typeface="Times New Roman" pitchFamily="18" charset="0"/>
              </a:rPr>
              <a:t>4a,bndry 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) = 0.0</a:t>
            </a:r>
            <a:endParaRPr lang="en-CA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6" name="TextBox 11"/>
          <p:cNvSpPr txBox="1">
            <a:spLocks noChangeArrowheads="1"/>
          </p:cNvSpPr>
          <p:nvPr/>
        </p:nvSpPr>
        <p:spPr bwMode="auto">
          <a:xfrm>
            <a:off x="2352675" y="3357563"/>
            <a:ext cx="1927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000" baseline="-25000">
                <a:latin typeface="Times New Roman" pitchFamily="18" charset="0"/>
                <a:cs typeface="Times New Roman" pitchFamily="18" charset="0"/>
              </a:rPr>
              <a:t>4a,init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) = sin(</a:t>
            </a:r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)</a:t>
            </a:r>
            <a:endParaRPr lang="en-CA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7" name="TextBox 11"/>
          <p:cNvSpPr txBox="1">
            <a:spLocks noChangeArrowheads="1"/>
          </p:cNvSpPr>
          <p:nvPr/>
        </p:nvSpPr>
        <p:spPr bwMode="auto">
          <a:xfrm>
            <a:off x="2195513" y="3676650"/>
            <a:ext cx="1587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>
                <a:latin typeface="Symbol" pitchFamily="18" charset="2"/>
                <a:cs typeface="Times New Roman" pitchFamily="18" charset="0"/>
              </a:rPr>
              <a:t>D</a:t>
            </a:r>
            <a:r>
              <a:rPr lang="en-CA" sz="2000" i="1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000" baseline="-25000">
                <a:latin typeface="Times New Roman" pitchFamily="18" charset="0"/>
                <a:cs typeface="Times New Roman" pitchFamily="18" charset="0"/>
              </a:rPr>
              <a:t>4a,init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) = 0</a:t>
            </a:r>
            <a:endParaRPr lang="en-CA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44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19" descr="C:\Users\dwharder\Desktop\asdfljkds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8" y="2187575"/>
            <a:ext cx="5334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 1</a:t>
            </a:r>
          </a:p>
        </p:txBody>
      </p:sp>
      <p:sp>
        <p:nvSpPr>
          <p:cNvPr id="5222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88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As a first example:</a:t>
            </a: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[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x4a, t4a, U4a] = wave1d( 1, [0, pi],  10, [0, 10], 42, @u4a_init, @du4a_init, @u4a_bndry );</a:t>
            </a:r>
          </a:p>
          <a:p>
            <a:pPr lvl="1">
              <a:buFont typeface="Arial" charset="0"/>
              <a:buNone/>
            </a:pPr>
            <a:r>
              <a:rPr lang="fr-FR" sz="1200" dirty="0" err="1" smtClean="0">
                <a:latin typeface="Consolas" pitchFamily="49" charset="0"/>
                <a:cs typeface="Consolas" pitchFamily="49" charset="0"/>
              </a:rPr>
              <a:t>mesh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( t4a, x4a, U4a )</a:t>
            </a:r>
          </a:p>
          <a:p>
            <a:pPr lvl="1">
              <a:buFont typeface="Arial" charset="0"/>
              <a:buNone/>
            </a:pPr>
            <a:endParaRPr lang="fr-FR" sz="11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229" name="TextBox 6"/>
          <p:cNvSpPr txBox="1">
            <a:spLocks noChangeArrowheads="1"/>
          </p:cNvSpPr>
          <p:nvPr/>
        </p:nvSpPr>
        <p:spPr bwMode="auto">
          <a:xfrm>
            <a:off x="7269163" y="5589588"/>
            <a:ext cx="2555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52230" name="TextBox 7"/>
          <p:cNvSpPr txBox="1">
            <a:spLocks noChangeArrowheads="1"/>
          </p:cNvSpPr>
          <p:nvPr/>
        </p:nvSpPr>
        <p:spPr bwMode="auto">
          <a:xfrm>
            <a:off x="3492500" y="4868863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z="2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CA" sz="2000" i="1">
                <a:solidFill>
                  <a:srgbClr val="FF0000"/>
                </a:solidFill>
                <a:latin typeface="Symbol" pitchFamily="18" charset="2"/>
                <a:cs typeface="Times New Roman" pitchFamily="18" charset="0"/>
              </a:rPr>
              <a:t>p</a:t>
            </a:r>
            <a:endParaRPr lang="en-CA" sz="2000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231" name="TextBox 8"/>
          <p:cNvSpPr txBox="1">
            <a:spLocks noChangeArrowheads="1"/>
          </p:cNvSpPr>
          <p:nvPr/>
        </p:nvSpPr>
        <p:spPr bwMode="auto">
          <a:xfrm>
            <a:off x="5292725" y="5692775"/>
            <a:ext cx="7127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sz="2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0</a:t>
            </a:r>
            <a:endParaRPr lang="en-CA" sz="2000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232" name="TextBox 9"/>
          <p:cNvSpPr txBox="1">
            <a:spLocks noChangeArrowheads="1"/>
          </p:cNvSpPr>
          <p:nvPr/>
        </p:nvSpPr>
        <p:spPr bwMode="auto">
          <a:xfrm>
            <a:off x="5867400" y="5908675"/>
            <a:ext cx="7409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 baseline="-2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CA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= 0</a:t>
            </a:r>
            <a:endParaRPr lang="en-CA" sz="2000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234" name="TextBox 11"/>
          <p:cNvSpPr txBox="1">
            <a:spLocks noChangeArrowheads="1"/>
          </p:cNvSpPr>
          <p:nvPr/>
        </p:nvSpPr>
        <p:spPr bwMode="auto">
          <a:xfrm>
            <a:off x="2352675" y="3357563"/>
            <a:ext cx="1927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000" baseline="-25000">
                <a:latin typeface="Times New Roman" pitchFamily="18" charset="0"/>
                <a:cs typeface="Times New Roman" pitchFamily="18" charset="0"/>
              </a:rPr>
              <a:t>4a,init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) = sin(</a:t>
            </a:r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)</a:t>
            </a:r>
            <a:endParaRPr lang="en-CA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235" name="TextBox 13"/>
          <p:cNvSpPr txBox="1">
            <a:spLocks noChangeArrowheads="1"/>
          </p:cNvSpPr>
          <p:nvPr/>
        </p:nvSpPr>
        <p:spPr bwMode="auto">
          <a:xfrm>
            <a:off x="2555875" y="2924175"/>
            <a:ext cx="17907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z="2000" baseline="-25000" dirty="0">
                <a:latin typeface="Times New Roman" pitchFamily="18" charset="0"/>
                <a:cs typeface="Times New Roman" pitchFamily="18" charset="0"/>
              </a:rPr>
              <a:t>4a,bndry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) = 0.0</a:t>
            </a:r>
            <a:endParaRPr lang="en-CA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236" name="TextBox 14"/>
          <p:cNvSpPr txBox="1">
            <a:spLocks noChangeArrowheads="1"/>
          </p:cNvSpPr>
          <p:nvPr/>
        </p:nvSpPr>
        <p:spPr bwMode="auto">
          <a:xfrm>
            <a:off x="7235825" y="3933825"/>
            <a:ext cx="18208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sz="2000" baseline="-25000">
                <a:latin typeface="Times New Roman" pitchFamily="18" charset="0"/>
                <a:cs typeface="Times New Roman" pitchFamily="18" charset="0"/>
              </a:rPr>
              <a:t>4a,bndry 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) = 0.0</a:t>
            </a:r>
            <a:endParaRPr lang="en-CA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237" name="TextBox 19"/>
          <p:cNvSpPr txBox="1">
            <a:spLocks noChangeArrowheads="1"/>
          </p:cNvSpPr>
          <p:nvPr/>
        </p:nvSpPr>
        <p:spPr bwMode="auto">
          <a:xfrm>
            <a:off x="7713663" y="5621338"/>
            <a:ext cx="8905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z="2000" i="1" baseline="-250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42</a:t>
            </a:r>
            <a:endParaRPr lang="en-CA" sz="2000" i="1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238" name="TextBox 20"/>
          <p:cNvSpPr txBox="1">
            <a:spLocks noChangeArrowheads="1"/>
          </p:cNvSpPr>
          <p:nvPr/>
        </p:nvSpPr>
        <p:spPr bwMode="auto">
          <a:xfrm>
            <a:off x="3854450" y="5549900"/>
            <a:ext cx="9175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z="2000" i="1" baseline="-2500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z="200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 = 10</a:t>
            </a:r>
            <a:endParaRPr lang="en-CA" sz="2000" i="1">
              <a:solidFill>
                <a:srgbClr val="FF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239" name="TextBox 21"/>
          <p:cNvSpPr txBox="1">
            <a:spLocks noChangeArrowheads="1"/>
          </p:cNvSpPr>
          <p:nvPr/>
        </p:nvSpPr>
        <p:spPr bwMode="auto">
          <a:xfrm>
            <a:off x="3365500" y="2276475"/>
            <a:ext cx="892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sz="20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= 1.0</a:t>
            </a:r>
            <a:endParaRPr lang="en-CA" sz="2000" i="1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240" name="TextBox 11"/>
          <p:cNvSpPr txBox="1">
            <a:spLocks noChangeArrowheads="1"/>
          </p:cNvSpPr>
          <p:nvPr/>
        </p:nvSpPr>
        <p:spPr bwMode="auto">
          <a:xfrm>
            <a:off x="2195513" y="3676650"/>
            <a:ext cx="1587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>
                <a:latin typeface="Symbol" pitchFamily="18" charset="2"/>
                <a:cs typeface="Times New Roman" pitchFamily="18" charset="0"/>
              </a:rPr>
              <a:t>D</a:t>
            </a:r>
            <a:r>
              <a:rPr lang="en-CA" sz="2000" i="1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000" baseline="-25000">
                <a:latin typeface="Times New Roman" pitchFamily="18" charset="0"/>
                <a:cs typeface="Times New Roman" pitchFamily="18" charset="0"/>
              </a:rPr>
              <a:t>4a,init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) = 0</a:t>
            </a:r>
            <a:endParaRPr lang="en-CA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241" name="Rectangle 18"/>
          <p:cNvSpPr>
            <a:spLocks noChangeArrowheads="1"/>
          </p:cNvSpPr>
          <p:nvPr/>
        </p:nvSpPr>
        <p:spPr bwMode="auto">
          <a:xfrm>
            <a:off x="250825" y="4221163"/>
            <a:ext cx="3241675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function [u] = u4a_init(x)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u = sin(x);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end</a:t>
            </a:r>
          </a:p>
          <a:p>
            <a:endParaRPr lang="en-CA" sz="1400" dirty="0">
              <a:latin typeface="Consolas" pitchFamily="49" charset="0"/>
              <a:cs typeface="Consolas" pitchFamily="49" charset="0"/>
            </a:endParaRP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function [u] = du4a_init(x)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u = 0*x;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end</a:t>
            </a:r>
          </a:p>
          <a:p>
            <a:endParaRPr lang="en-CA" sz="1400" dirty="0">
              <a:latin typeface="Consolas" pitchFamily="49" charset="0"/>
              <a:cs typeface="Consolas" pitchFamily="49" charset="0"/>
            </a:endParaRP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function [u] = u4a_bndry(t)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u = [0*t; 0*t];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end</a:t>
            </a:r>
          </a:p>
        </p:txBody>
      </p:sp>
      <p:sp>
        <p:nvSpPr>
          <p:cNvPr id="52242" name="TextBox 5"/>
          <p:cNvSpPr txBox="1">
            <a:spLocks noChangeArrowheads="1"/>
          </p:cNvSpPr>
          <p:nvPr/>
        </p:nvSpPr>
        <p:spPr bwMode="auto">
          <a:xfrm>
            <a:off x="4795838" y="5332413"/>
            <a:ext cx="298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45</a:t>
            </a:fld>
            <a:endParaRPr lang="en-CA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  <p:sp>
        <p:nvSpPr>
          <p:cNvPr id="21" name="TextBox 10"/>
          <p:cNvSpPr txBox="1">
            <a:spLocks noChangeArrowheads="1"/>
          </p:cNvSpPr>
          <p:nvPr/>
        </p:nvSpPr>
        <p:spPr bwMode="auto">
          <a:xfrm>
            <a:off x="8000884" y="5259388"/>
            <a:ext cx="1098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 baseline="-250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final</a:t>
            </a:r>
            <a:r>
              <a:rPr lang="en-CA" sz="2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= 10</a:t>
            </a:r>
            <a:endParaRPr lang="en-CA" sz="2000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6" descr="C:\Users\dwharder\Desktop\asdfdsa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0315" y="2054074"/>
            <a:ext cx="5170714" cy="459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 1</a:t>
            </a:r>
          </a:p>
        </p:txBody>
      </p:sp>
      <p:sp>
        <p:nvSpPr>
          <p:cNvPr id="5325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Selecting the </a:t>
            </a:r>
            <a:r>
              <a:rPr lang="en-CA" i="1" smtClean="0">
                <a:latin typeface="Arial" charset="0"/>
                <a:cs typeface="Arial" charset="0"/>
              </a:rPr>
              <a:t>Rotate 3D </a:t>
            </a:r>
            <a:r>
              <a:rPr lang="en-CA" smtClean="0">
                <a:latin typeface="Arial" charset="0"/>
                <a:cs typeface="Arial" charset="0"/>
              </a:rPr>
              <a:t>icon allows you to rotate the image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rot="10800000">
            <a:off x="4045403" y="2669496"/>
            <a:ext cx="4032250" cy="8636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46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9" descr="C:\Users\dwharder\Documents\MATLAB\Lab217.1\bb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3173413"/>
            <a:ext cx="4565650" cy="342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5" name="Picture 11" descr="C:\Users\dwharder\Documents\MATLAB\Lab217.1\plot4c.i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5209" y="2738438"/>
            <a:ext cx="414337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 2</a:t>
            </a:r>
          </a:p>
        </p:txBody>
      </p:sp>
      <p:sp>
        <p:nvSpPr>
          <p:cNvPr id="5427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If we start with a straight line and create a pulse (</a:t>
            </a:r>
            <a:r>
              <a:rPr lang="en-CA" dirty="0" smtClean="0">
                <a:latin typeface="Arial" charset="0"/>
                <a:cs typeface="Arial" charset="0"/>
              </a:rPr>
              <a:t>like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with </a:t>
            </a:r>
            <a:r>
              <a:rPr lang="en-CA" i="1" dirty="0" err="1" smtClean="0">
                <a:latin typeface="Arial" charset="0"/>
                <a:cs typeface="Arial" charset="0"/>
              </a:rPr>
              <a:t>slinkies</a:t>
            </a:r>
            <a:r>
              <a:rPr lang="en-CA" dirty="0" smtClean="0">
                <a:latin typeface="Arial" charset="0"/>
                <a:cs typeface="Arial" charset="0"/>
              </a:rPr>
              <a:t>), we get the following wave</a:t>
            </a: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[x4b, t4b, U4b] = wave1d( 1, [0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, 10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],  50, [0, 45], 350, @u4b_init, @du4b_init, @u4b_bndry );</a:t>
            </a:r>
          </a:p>
          <a:p>
            <a:pPr lvl="1">
              <a:buFont typeface="Arial" charset="0"/>
              <a:buNone/>
            </a:pPr>
            <a:r>
              <a:rPr lang="fr-FR" sz="1200" dirty="0" err="1" smtClean="0">
                <a:latin typeface="Consolas" pitchFamily="49" charset="0"/>
                <a:cs typeface="Consolas" pitchFamily="49" charset="0"/>
              </a:rPr>
              <a:t>mesh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( t4b, x4b, U4b );</a:t>
            </a: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frames4b = </a:t>
            </a:r>
            <a:r>
              <a:rPr lang="fr-FR" sz="1200" dirty="0" err="1" smtClean="0">
                <a:latin typeface="Consolas" pitchFamily="49" charset="0"/>
                <a:cs typeface="Consolas" pitchFamily="49" charset="0"/>
              </a:rPr>
              <a:t>animate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( U4b );</a:t>
            </a: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frames2gif( frames4b, '</a:t>
            </a:r>
            <a:r>
              <a:rPr lang="fr-FR" sz="1200" dirty="0" err="1" smtClean="0">
                <a:latin typeface="Consolas" pitchFamily="49" charset="0"/>
                <a:cs typeface="Consolas" pitchFamily="49" charset="0"/>
              </a:rPr>
              <a:t>plot4b.i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.</a:t>
            </a:r>
            <a:r>
              <a:rPr lang="fr-FR" sz="1200" dirty="0" err="1" smtClean="0">
                <a:latin typeface="Consolas" pitchFamily="49" charset="0"/>
                <a:cs typeface="Consolas" pitchFamily="49" charset="0"/>
              </a:rPr>
              <a:t>gif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' );</a:t>
            </a:r>
          </a:p>
          <a:p>
            <a:pPr lvl="1">
              <a:buFont typeface="Arial" charset="0"/>
              <a:buNone/>
            </a:pPr>
            <a:endParaRPr lang="fr-FR" sz="12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4279" name="TextBox 5"/>
          <p:cNvSpPr txBox="1">
            <a:spLocks noChangeArrowheads="1"/>
          </p:cNvSpPr>
          <p:nvPr/>
        </p:nvSpPr>
        <p:spPr bwMode="auto">
          <a:xfrm>
            <a:off x="4029075" y="5661025"/>
            <a:ext cx="2555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54280" name="Rectangle 13"/>
          <p:cNvSpPr>
            <a:spLocks noChangeArrowheads="1"/>
          </p:cNvSpPr>
          <p:nvPr/>
        </p:nvSpPr>
        <p:spPr bwMode="auto">
          <a:xfrm>
            <a:off x="3168650" y="6021388"/>
            <a:ext cx="449897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>
                <a:latin typeface="Consolas" pitchFamily="49" charset="0"/>
                <a:cs typeface="Consolas" pitchFamily="49" charset="0"/>
              </a:rPr>
              <a:t>function [u] = u4c_bndry(t)</a:t>
            </a:r>
          </a:p>
          <a:p>
            <a:r>
              <a:rPr lang="fr-FR" sz="1400">
                <a:latin typeface="Consolas" pitchFamily="49" charset="0"/>
                <a:cs typeface="Consolas" pitchFamily="49" charset="0"/>
              </a:rPr>
              <a:t>    u = [(1 - cos(t)).*(t &lt;= 2*pi); 0*t];</a:t>
            </a:r>
          </a:p>
          <a:p>
            <a:r>
              <a:rPr lang="fr-FR" sz="1400">
                <a:latin typeface="Consolas" pitchFamily="49" charset="0"/>
                <a:cs typeface="Consolas" pitchFamily="49" charset="0"/>
              </a:rPr>
              <a:t>end</a:t>
            </a:r>
          </a:p>
        </p:txBody>
      </p:sp>
      <p:sp>
        <p:nvSpPr>
          <p:cNvPr id="54281" name="TextBox 14"/>
          <p:cNvSpPr txBox="1">
            <a:spLocks noChangeArrowheads="1"/>
          </p:cNvSpPr>
          <p:nvPr/>
        </p:nvSpPr>
        <p:spPr bwMode="auto">
          <a:xfrm>
            <a:off x="8793973" y="2584450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54282" name="TextBox 14"/>
          <p:cNvSpPr txBox="1">
            <a:spLocks noChangeArrowheads="1"/>
          </p:cNvSpPr>
          <p:nvPr/>
        </p:nvSpPr>
        <p:spPr bwMode="auto">
          <a:xfrm>
            <a:off x="8673323" y="5753100"/>
            <a:ext cx="441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>
                <a:latin typeface="Times New Roman" pitchFamily="18" charset="0"/>
                <a:cs typeface="Times New Roman" pitchFamily="18" charset="0"/>
              </a:rPr>
              <a:t>–1</a:t>
            </a:r>
          </a:p>
        </p:txBody>
      </p:sp>
      <p:sp>
        <p:nvSpPr>
          <p:cNvPr id="54283" name="TextBox 14"/>
          <p:cNvSpPr txBox="1">
            <a:spLocks noChangeArrowheads="1"/>
          </p:cNvSpPr>
          <p:nvPr/>
        </p:nvSpPr>
        <p:spPr bwMode="auto">
          <a:xfrm>
            <a:off x="8797148" y="4170363"/>
            <a:ext cx="314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47</a:t>
            </a:fld>
            <a:endParaRPr lang="en-C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1038225" y="6005513"/>
            <a:ext cx="298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dwharder\Documents\MATLAB\Lab217.1\bb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538" y="3181350"/>
            <a:ext cx="4565650" cy="342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 2</a:t>
            </a:r>
          </a:p>
        </p:txBody>
      </p:sp>
      <p:sp>
        <p:nvSpPr>
          <p:cNvPr id="5530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413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Suppose we allow the one end </a:t>
            </a:r>
            <a:r>
              <a:rPr lang="en-CA" dirty="0" smtClean="0">
                <a:latin typeface="Arial" charset="0"/>
                <a:cs typeface="Arial" charset="0"/>
              </a:rPr>
              <a:t>to </a:t>
            </a:r>
            <a:r>
              <a:rPr lang="en-CA" dirty="0" smtClean="0">
                <a:latin typeface="Arial" charset="0"/>
                <a:cs typeface="Arial" charset="0"/>
              </a:rPr>
              <a:t>move freely: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This would represent an insulated boundary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endParaRPr lang="en-CA" dirty="0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[x4b, t4b, U4b] = wave1d( 1, [0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, 10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],  50, [0, 45], 350, @u4b_init, @du4b_init, @u4b_bndry );</a:t>
            </a:r>
          </a:p>
          <a:p>
            <a:pPr lvl="1">
              <a:buFont typeface="Arial" charset="0"/>
              <a:buNone/>
            </a:pPr>
            <a:r>
              <a:rPr lang="fr-FR" sz="1200" dirty="0" err="1" smtClean="0">
                <a:latin typeface="Consolas" pitchFamily="49" charset="0"/>
                <a:cs typeface="Consolas" pitchFamily="49" charset="0"/>
              </a:rPr>
              <a:t>mesh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( t4b, x4b, U4b );</a:t>
            </a: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frames4b = </a:t>
            </a:r>
            <a:r>
              <a:rPr lang="fr-FR" sz="1200" dirty="0" err="1" smtClean="0">
                <a:latin typeface="Consolas" pitchFamily="49" charset="0"/>
                <a:cs typeface="Consolas" pitchFamily="49" charset="0"/>
              </a:rPr>
              <a:t>animate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( U4b );</a:t>
            </a: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frames2gif( frames4b, 'plot4b.ii.</a:t>
            </a:r>
            <a:r>
              <a:rPr lang="fr-FR" sz="1200" dirty="0" err="1" smtClean="0">
                <a:latin typeface="Consolas" pitchFamily="49" charset="0"/>
                <a:cs typeface="Consolas" pitchFamily="49" charset="0"/>
              </a:rPr>
              <a:t>gif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' );</a:t>
            </a:r>
          </a:p>
          <a:p>
            <a:pPr lvl="1">
              <a:buFont typeface="Arial" charset="0"/>
              <a:buNone/>
            </a:pPr>
            <a:endParaRPr lang="fr-FR" sz="11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5301" name="Rectangle 13"/>
          <p:cNvSpPr>
            <a:spLocks noChangeArrowheads="1"/>
          </p:cNvSpPr>
          <p:nvPr/>
        </p:nvSpPr>
        <p:spPr bwMode="auto">
          <a:xfrm>
            <a:off x="3168650" y="6021388"/>
            <a:ext cx="449897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>
                <a:latin typeface="Consolas" pitchFamily="49" charset="0"/>
                <a:cs typeface="Consolas" pitchFamily="49" charset="0"/>
              </a:rPr>
              <a:t>function [u] = u4c_bndry(t)</a:t>
            </a:r>
          </a:p>
          <a:p>
            <a:r>
              <a:rPr lang="fr-FR" sz="1400">
                <a:latin typeface="Consolas" pitchFamily="49" charset="0"/>
                <a:cs typeface="Consolas" pitchFamily="49" charset="0"/>
              </a:rPr>
              <a:t>    u = [(1 - cos(t)).*(t &lt;= 2*pi); </a:t>
            </a:r>
            <a:r>
              <a:rPr lang="fr-FR" sz="14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fr-FR" sz="1400">
                <a:latin typeface="Consolas" pitchFamily="49" charset="0"/>
                <a:cs typeface="Consolas" pitchFamily="49" charset="0"/>
              </a:rPr>
              <a:t>*t];</a:t>
            </a:r>
          </a:p>
          <a:p>
            <a:r>
              <a:rPr lang="fr-FR" sz="1400">
                <a:latin typeface="Consolas" pitchFamily="49" charset="0"/>
                <a:cs typeface="Consolas" pitchFamily="49" charset="0"/>
              </a:rPr>
              <a:t>end</a:t>
            </a:r>
          </a:p>
        </p:txBody>
      </p:sp>
      <p:pic>
        <p:nvPicPr>
          <p:cNvPr id="55302" name="Picture 3" descr="C:\Users\dwharder\Documents\MATLAB\Lab217.1\bb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8226" y="2733675"/>
            <a:ext cx="41529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4" name="TextBox 5"/>
          <p:cNvSpPr txBox="1">
            <a:spLocks noChangeArrowheads="1"/>
          </p:cNvSpPr>
          <p:nvPr/>
        </p:nvSpPr>
        <p:spPr bwMode="auto">
          <a:xfrm>
            <a:off x="4029075" y="5661025"/>
            <a:ext cx="2555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55305" name="TextBox 14"/>
          <p:cNvSpPr txBox="1">
            <a:spLocks noChangeArrowheads="1"/>
          </p:cNvSpPr>
          <p:nvPr/>
        </p:nvSpPr>
        <p:spPr bwMode="auto">
          <a:xfrm>
            <a:off x="8793973" y="2584450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55306" name="TextBox 14"/>
          <p:cNvSpPr txBox="1">
            <a:spLocks noChangeArrowheads="1"/>
          </p:cNvSpPr>
          <p:nvPr/>
        </p:nvSpPr>
        <p:spPr bwMode="auto">
          <a:xfrm>
            <a:off x="8673323" y="5753100"/>
            <a:ext cx="441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>
                <a:latin typeface="Times New Roman" pitchFamily="18" charset="0"/>
                <a:cs typeface="Times New Roman" pitchFamily="18" charset="0"/>
              </a:rPr>
              <a:t>–2</a:t>
            </a:r>
          </a:p>
        </p:txBody>
      </p:sp>
      <p:sp>
        <p:nvSpPr>
          <p:cNvPr id="55307" name="TextBox 14"/>
          <p:cNvSpPr txBox="1">
            <a:spLocks noChangeArrowheads="1"/>
          </p:cNvSpPr>
          <p:nvPr/>
        </p:nvSpPr>
        <p:spPr bwMode="auto">
          <a:xfrm>
            <a:off x="8797148" y="4170363"/>
            <a:ext cx="314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55308" name="TextBox 14"/>
          <p:cNvSpPr txBox="1">
            <a:spLocks noChangeArrowheads="1"/>
          </p:cNvSpPr>
          <p:nvPr/>
        </p:nvSpPr>
        <p:spPr bwMode="auto">
          <a:xfrm>
            <a:off x="8795560" y="3349625"/>
            <a:ext cx="3127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55309" name="TextBox 14"/>
          <p:cNvSpPr txBox="1">
            <a:spLocks noChangeArrowheads="1"/>
          </p:cNvSpPr>
          <p:nvPr/>
        </p:nvSpPr>
        <p:spPr bwMode="auto">
          <a:xfrm>
            <a:off x="8674910" y="4941888"/>
            <a:ext cx="441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>
                <a:latin typeface="Times New Roman" pitchFamily="18" charset="0"/>
                <a:cs typeface="Times New Roman" pitchFamily="18" charset="0"/>
              </a:rPr>
              <a:t>–1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48</a:t>
            </a:fld>
            <a:endParaRPr lang="en-CA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1038225" y="6005513"/>
            <a:ext cx="298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10" descr="C:\Users\dwharder\Documents\MATLAB\Lab217.1\pp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538" y="3181350"/>
            <a:ext cx="4564062" cy="342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9" descr="C:\Users\dwharder\Documents\MATLAB\Lab217.1\bb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93448" y="2738438"/>
            <a:ext cx="414337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 3</a:t>
            </a:r>
          </a:p>
        </p:txBody>
      </p:sp>
      <p:sp>
        <p:nvSpPr>
          <p:cNvPr id="2867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88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If we exceed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dirty="0" smtClean="0">
                <a:latin typeface="Arial" charset="0"/>
                <a:cs typeface="Arial" charset="0"/>
              </a:rPr>
              <a:t>, </a:t>
            </a:r>
            <a:r>
              <a:rPr lang="en-CA" dirty="0" smtClean="0">
                <a:latin typeface="Arial" charset="0"/>
                <a:cs typeface="Arial" charset="0"/>
              </a:rPr>
              <a:t>the approximation </a:t>
            </a:r>
            <a:r>
              <a:rPr lang="en-CA" dirty="0" smtClean="0">
                <a:latin typeface="Arial" charset="0"/>
                <a:cs typeface="Arial" charset="0"/>
              </a:rPr>
              <a:t>diverges:</a:t>
            </a:r>
            <a:endParaRPr lang="en-CA" dirty="0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 </a:t>
            </a:r>
            <a:r>
              <a:rPr lang="en-CA" sz="2000" dirty="0" smtClean="0">
                <a:latin typeface="Arial" charset="0"/>
                <a:cs typeface="Arial" charset="0"/>
              </a:rPr>
              <a:t> </a:t>
            </a: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fr-FR" sz="1100" dirty="0" smtClean="0">
                <a:latin typeface="Consolas" pitchFamily="49" charset="0"/>
                <a:cs typeface="Consolas" pitchFamily="49" charset="0"/>
              </a:rPr>
              <a:t>      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[x4b, t4b, U4b] = wave1d( 1, [0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, 10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],  50, [0, 45], </a:t>
            </a:r>
            <a:r>
              <a:rPr lang="fr-FR" sz="12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221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, @u4b_init, @du4b_init, @u4b_bndry );</a:t>
            </a:r>
          </a:p>
          <a:p>
            <a:pPr lvl="1">
              <a:buFont typeface="Arial" charset="0"/>
              <a:buNone/>
            </a:pPr>
            <a:r>
              <a:rPr lang="fr-FR" sz="1200" dirty="0" err="1" smtClean="0">
                <a:latin typeface="Consolas" pitchFamily="49" charset="0"/>
                <a:cs typeface="Consolas" pitchFamily="49" charset="0"/>
              </a:rPr>
              <a:t>mesh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( t4b, x4b, U4b );</a:t>
            </a: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frames4b = </a:t>
            </a:r>
            <a:r>
              <a:rPr lang="fr-FR" sz="1200" dirty="0" err="1" smtClean="0">
                <a:latin typeface="Consolas" pitchFamily="49" charset="0"/>
                <a:cs typeface="Consolas" pitchFamily="49" charset="0"/>
              </a:rPr>
              <a:t>animate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( U4b, [-3, 3] );</a:t>
            </a:r>
          </a:p>
          <a:p>
            <a:pPr lvl="1">
              <a:buFont typeface="Arial" charset="0"/>
              <a:buNone/>
            </a:pP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frames2gif( frames4c, 'plot4b.iii.</a:t>
            </a:r>
            <a:r>
              <a:rPr lang="fr-FR" sz="1200" dirty="0" err="1" smtClean="0">
                <a:latin typeface="Consolas" pitchFamily="49" charset="0"/>
                <a:cs typeface="Consolas" pitchFamily="49" charset="0"/>
              </a:rPr>
              <a:t>gif</a:t>
            </a:r>
            <a:r>
              <a:rPr lang="fr-FR" sz="1200" dirty="0" smtClean="0">
                <a:latin typeface="Consolas" pitchFamily="49" charset="0"/>
                <a:cs typeface="Consolas" pitchFamily="49" charset="0"/>
              </a:rPr>
              <a:t>' );</a:t>
            </a:r>
          </a:p>
          <a:p>
            <a:pPr lvl="1">
              <a:buFont typeface="Arial" charset="0"/>
              <a:buNone/>
            </a:pPr>
            <a:endParaRPr lang="fr-FR" sz="1100" dirty="0" smtClean="0"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28674" name="Object 5"/>
          <p:cNvGraphicFramePr>
            <a:graphicFrameLocks noChangeAspect="1"/>
          </p:cNvGraphicFramePr>
          <p:nvPr/>
        </p:nvGraphicFramePr>
        <p:xfrm>
          <a:off x="7146017" y="1564598"/>
          <a:ext cx="1857375" cy="771525"/>
        </p:xfrm>
        <a:graphic>
          <a:graphicData uri="http://schemas.openxmlformats.org/presentationml/2006/ole">
            <p:oleObj spid="_x0000_s474114" name="Equation" r:id="rId5" imgW="1130040" imgH="469800" progId="Equation.DSMT4">
              <p:embed/>
            </p:oleObj>
          </a:graphicData>
        </a:graphic>
      </p:graphicFrame>
      <p:sp>
        <p:nvSpPr>
          <p:cNvPr id="28679" name="TextBox 4"/>
          <p:cNvSpPr txBox="1">
            <a:spLocks noChangeArrowheads="1"/>
          </p:cNvSpPr>
          <p:nvPr/>
        </p:nvSpPr>
        <p:spPr bwMode="auto">
          <a:xfrm>
            <a:off x="1038225" y="6005513"/>
            <a:ext cx="298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28680" name="TextBox 5"/>
          <p:cNvSpPr txBox="1">
            <a:spLocks noChangeArrowheads="1"/>
          </p:cNvSpPr>
          <p:nvPr/>
        </p:nvSpPr>
        <p:spPr bwMode="auto">
          <a:xfrm>
            <a:off x="3267456" y="6005513"/>
            <a:ext cx="2555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28681" name="TextBox 14"/>
          <p:cNvSpPr txBox="1">
            <a:spLocks noChangeArrowheads="1"/>
          </p:cNvSpPr>
          <p:nvPr/>
        </p:nvSpPr>
        <p:spPr bwMode="auto">
          <a:xfrm>
            <a:off x="8793973" y="2584450"/>
            <a:ext cx="312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8682" name="TextBox 14"/>
          <p:cNvSpPr txBox="1">
            <a:spLocks noChangeArrowheads="1"/>
          </p:cNvSpPr>
          <p:nvPr/>
        </p:nvSpPr>
        <p:spPr bwMode="auto">
          <a:xfrm>
            <a:off x="8673323" y="5753100"/>
            <a:ext cx="441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>
                <a:latin typeface="Times New Roman" pitchFamily="18" charset="0"/>
                <a:cs typeface="Times New Roman" pitchFamily="18" charset="0"/>
              </a:rPr>
              <a:t>–3</a:t>
            </a:r>
          </a:p>
        </p:txBody>
      </p:sp>
      <p:sp>
        <p:nvSpPr>
          <p:cNvPr id="28683" name="TextBox 14"/>
          <p:cNvSpPr txBox="1">
            <a:spLocks noChangeArrowheads="1"/>
          </p:cNvSpPr>
          <p:nvPr/>
        </p:nvSpPr>
        <p:spPr bwMode="auto">
          <a:xfrm>
            <a:off x="8797148" y="4170363"/>
            <a:ext cx="314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49</a:t>
            </a:fld>
            <a:endParaRPr lang="en-C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Arial" charset="0"/>
                <a:cs typeface="Arial" charset="0"/>
              </a:rPr>
              <a:t>Crank-Nicolson and Implicit Methods?</a:t>
            </a:r>
          </a:p>
        </p:txBody>
      </p:sp>
      <p:sp>
        <p:nvSpPr>
          <p:cNvPr id="2867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88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What about using the ideas from the Crank-Nicolson approach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Without justification, I tried to incorporate the method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The method, however, did not decrease the error—it significantly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increased it</a:t>
            </a:r>
          </a:p>
          <a:p>
            <a:pPr>
              <a:buFont typeface="Arial" charset="0"/>
              <a:buNone/>
            </a:pPr>
            <a:endParaRPr lang="fr-FR" sz="11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50</a:t>
            </a:fld>
            <a:endParaRPr lang="en-C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Summary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We have looked at the wave equation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Considered the physical problem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Considered the effects in one dimension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Found a finite-difference equation approximating the wave equation</a:t>
            </a:r>
          </a:p>
          <a:p>
            <a:pPr lvl="2"/>
            <a:endParaRPr lang="en-US" smtClean="0">
              <a:latin typeface="Arial" charset="0"/>
              <a:cs typeface="Arial" charset="0"/>
            </a:endParaRPr>
          </a:p>
          <a:p>
            <a:pPr lvl="2"/>
            <a:r>
              <a:rPr lang="en-US" smtClean="0">
                <a:latin typeface="Arial" charset="0"/>
                <a:cs typeface="Arial" charset="0"/>
              </a:rPr>
              <a:t>Saw that </a:t>
            </a:r>
          </a:p>
          <a:p>
            <a:pPr lvl="2"/>
            <a:endParaRPr lang="en-US" smtClean="0">
              <a:latin typeface="Arial" charset="0"/>
              <a:cs typeface="Arial" charset="0"/>
            </a:endParaRPr>
          </a:p>
          <a:p>
            <a:pPr lvl="2"/>
            <a:r>
              <a:rPr lang="en-US" smtClean="0">
                <a:latin typeface="Arial" charset="0"/>
                <a:cs typeface="Arial" charset="0"/>
              </a:rPr>
              <a:t>Examples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We considered insulated boundaries</a:t>
            </a:r>
          </a:p>
        </p:txBody>
      </p:sp>
      <p:graphicFrame>
        <p:nvGraphicFramePr>
          <p:cNvPr id="29698" name="Object 5"/>
          <p:cNvGraphicFramePr>
            <a:graphicFrameLocks noChangeAspect="1"/>
          </p:cNvGraphicFramePr>
          <p:nvPr/>
        </p:nvGraphicFramePr>
        <p:xfrm>
          <a:off x="2645452" y="3498273"/>
          <a:ext cx="1149350" cy="771525"/>
        </p:xfrm>
        <a:graphic>
          <a:graphicData uri="http://schemas.openxmlformats.org/presentationml/2006/ole">
            <p:oleObj spid="_x0000_s475138" name="Equation" r:id="rId4" imgW="698400" imgH="46980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References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Tx/>
              <a:buNone/>
            </a:pPr>
            <a:r>
              <a:rPr lang="en-US" smtClean="0">
                <a:latin typeface="Arial" charset="0"/>
                <a:cs typeface="Arial" charset="0"/>
              </a:rPr>
              <a:t>[1]	Glyn James, Modern Engineering Mathematics, 4</a:t>
            </a:r>
            <a:r>
              <a:rPr lang="en-US" baseline="30000" smtClean="0">
                <a:latin typeface="Arial" charset="0"/>
                <a:cs typeface="Arial" charset="0"/>
              </a:rPr>
              <a:t>th</a:t>
            </a:r>
            <a:r>
              <a:rPr lang="en-US" smtClean="0">
                <a:latin typeface="Arial" charset="0"/>
                <a:cs typeface="Arial" charset="0"/>
              </a:rPr>
              <a:t> Ed., Prentice Hall, 2007, p.778.</a:t>
            </a:r>
          </a:p>
          <a:p>
            <a:pPr marL="533400" indent="-533400">
              <a:buFontTx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 marL="533400" indent="-533400"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[2]	Glyn James, Advanced Modern Engineering Mathematics, 4</a:t>
            </a:r>
            <a:r>
              <a:rPr lang="en-US" baseline="30000" smtClean="0">
                <a:latin typeface="Arial" charset="0"/>
                <a:cs typeface="Arial" charset="0"/>
              </a:rPr>
              <a:t>th</a:t>
            </a:r>
            <a:r>
              <a:rPr lang="en-US" smtClean="0">
                <a:latin typeface="Arial" charset="0"/>
                <a:cs typeface="Arial" charset="0"/>
              </a:rPr>
              <a:t> Ed., Prentice Hall, 2011, p.164.</a:t>
            </a:r>
          </a:p>
          <a:p>
            <a:pPr marL="533400" indent="-533400"/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Wave Equation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gineering_Colour">
  <a:themeElements>
    <a:clrScheme name="Waterloo 1">
      <a:dk1>
        <a:sysClr val="windowText" lastClr="000000"/>
      </a:dk1>
      <a:lt1>
        <a:srgbClr val="FFFFFF"/>
      </a:lt1>
      <a:dk2>
        <a:srgbClr val="57068C"/>
      </a:dk2>
      <a:lt2>
        <a:srgbClr val="FFFFFF"/>
      </a:lt2>
      <a:accent1>
        <a:srgbClr val="0073CF"/>
      </a:accent1>
      <a:accent2>
        <a:srgbClr val="E98300"/>
      </a:accent2>
      <a:accent3>
        <a:srgbClr val="E0249A"/>
      </a:accent3>
      <a:accent4>
        <a:srgbClr val="009AA6"/>
      </a:accent4>
      <a:accent5>
        <a:srgbClr val="B6BF00"/>
      </a:accent5>
      <a:accent6>
        <a:srgbClr val="96172E"/>
      </a:accent6>
      <a:hlink>
        <a:srgbClr val="FECB00"/>
      </a:hlink>
      <a:folHlink>
        <a:srgbClr val="FECB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39169</TotalTime>
  <Words>626</Words>
  <Application>Microsoft Office PowerPoint</Application>
  <PresentationFormat>On-screen Show (4:3)</PresentationFormat>
  <Paragraphs>562</Paragraphs>
  <Slides>52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Engineering_Colour</vt:lpstr>
      <vt:lpstr>Equation</vt:lpstr>
      <vt:lpstr>MathType 6.0 Equation</vt:lpstr>
      <vt:lpstr>The Wave Equation</vt:lpstr>
      <vt:lpstr>Outline</vt:lpstr>
      <vt:lpstr>Outcomes Based Learning Objectives</vt:lpstr>
      <vt:lpstr>Motivating Example</vt:lpstr>
      <vt:lpstr>Motivating Example</vt:lpstr>
      <vt:lpstr>Motivating Example</vt:lpstr>
      <vt:lpstr>Motivating Example</vt:lpstr>
      <vt:lpstr>Motivating Example</vt:lpstr>
      <vt:lpstr>Motivating Example</vt:lpstr>
      <vt:lpstr>The Wave Equation</vt:lpstr>
      <vt:lpstr>The Wave Equation</vt:lpstr>
      <vt:lpstr>The Laplacian Operator</vt:lpstr>
      <vt:lpstr>Acceleration Proportional to Concavity</vt:lpstr>
      <vt:lpstr>Acceleration Proportional to Concavity</vt:lpstr>
      <vt:lpstr>Acceleration Proportional to Concavity</vt:lpstr>
      <vt:lpstr>Initial and Boundary Conditions</vt:lpstr>
      <vt:lpstr>Initial and Boundary Conditions</vt:lpstr>
      <vt:lpstr>Initial and Boundary Conditions</vt:lpstr>
      <vt:lpstr>The Wave Equation</vt:lpstr>
      <vt:lpstr>The Wave Equation</vt:lpstr>
      <vt:lpstr>The Wave Equation</vt:lpstr>
      <vt:lpstr>The Wave Equation</vt:lpstr>
      <vt:lpstr>The Wave Equation</vt:lpstr>
      <vt:lpstr>Initial and Boundary Conditions</vt:lpstr>
      <vt:lpstr>Initial and Boundary Conditions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Insulated Boundaries</vt:lpstr>
      <vt:lpstr>Steps to the Problem</vt:lpstr>
      <vt:lpstr>Steps to the Problem</vt:lpstr>
      <vt:lpstr>Steps to the Problem</vt:lpstr>
      <vt:lpstr>Steps to the Problem</vt:lpstr>
      <vt:lpstr>Steps to the Problem</vt:lpstr>
      <vt:lpstr>Step 1:  Error Checking</vt:lpstr>
      <vt:lpstr>Step 1:  Error Checking</vt:lpstr>
      <vt:lpstr>Step 2:  Initialization</vt:lpstr>
      <vt:lpstr>Step 3:  Solving at time t2</vt:lpstr>
      <vt:lpstr>Step 4:  Solving</vt:lpstr>
      <vt:lpstr>Step 4:  Solving</vt:lpstr>
      <vt:lpstr>Step 4:  Solving</vt:lpstr>
      <vt:lpstr>Example 1</vt:lpstr>
      <vt:lpstr>Example 1</vt:lpstr>
      <vt:lpstr>Example 1</vt:lpstr>
      <vt:lpstr>Example 2</vt:lpstr>
      <vt:lpstr>Example 2</vt:lpstr>
      <vt:lpstr>Example 3</vt:lpstr>
      <vt:lpstr>Crank-Nicolson and Implicit Methods?</vt:lpstr>
      <vt:lpstr>Summary</vt:lpstr>
      <vt:lpstr>References</vt:lpstr>
    </vt:vector>
  </TitlesOfParts>
  <Company>University of Waterloo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Wave Equation</dc:title>
  <dc:subject>The wave equation</dc:subject>
  <dc:creator>Douglas Wilhelm Harder (dwharder@alumni.uwaterloo.ca)</dc:creator>
  <cp:lastModifiedBy>Douglas Wilhelm Harder</cp:lastModifiedBy>
  <cp:revision>3367</cp:revision>
  <cp:lastPrinted>2010-03-08T19:59:32Z</cp:lastPrinted>
  <dcterms:created xsi:type="dcterms:W3CDTF">2010-03-10T14:45:39Z</dcterms:created>
  <dcterms:modified xsi:type="dcterms:W3CDTF">2012-06-18T20:00:48Z</dcterms:modified>
</cp:coreProperties>
</file>