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vml" ContentType="application/vnd.openxmlformats-officedocument.vmlDrawing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0"/>
  </p:notesMasterIdLst>
  <p:handoutMasterIdLst>
    <p:handoutMasterId r:id="rId101"/>
  </p:handoutMasterIdLst>
  <p:sldIdLst>
    <p:sldId id="274" r:id="rId2"/>
    <p:sldId id="275" r:id="rId3"/>
    <p:sldId id="276" r:id="rId4"/>
    <p:sldId id="277" r:id="rId5"/>
    <p:sldId id="369" r:id="rId6"/>
    <p:sldId id="370" r:id="rId7"/>
    <p:sldId id="368" r:id="rId8"/>
    <p:sldId id="278" r:id="rId9"/>
    <p:sldId id="279" r:id="rId10"/>
    <p:sldId id="280" r:id="rId11"/>
    <p:sldId id="371" r:id="rId12"/>
    <p:sldId id="282" r:id="rId13"/>
    <p:sldId id="283" r:id="rId14"/>
    <p:sldId id="285" r:id="rId15"/>
    <p:sldId id="286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6" r:id="rId24"/>
    <p:sldId id="297" r:id="rId25"/>
    <p:sldId id="298" r:id="rId26"/>
    <p:sldId id="300" r:id="rId27"/>
    <p:sldId id="372" r:id="rId28"/>
    <p:sldId id="386" r:id="rId29"/>
    <p:sldId id="374" r:id="rId30"/>
    <p:sldId id="373" r:id="rId31"/>
    <p:sldId id="301" r:id="rId32"/>
    <p:sldId id="302" r:id="rId33"/>
    <p:sldId id="303" r:id="rId34"/>
    <p:sldId id="304" r:id="rId35"/>
    <p:sldId id="382" r:id="rId36"/>
    <p:sldId id="383" r:id="rId37"/>
    <p:sldId id="376" r:id="rId38"/>
    <p:sldId id="305" r:id="rId39"/>
    <p:sldId id="306" r:id="rId40"/>
    <p:sldId id="307" r:id="rId41"/>
    <p:sldId id="387" r:id="rId42"/>
    <p:sldId id="310" r:id="rId43"/>
    <p:sldId id="311" r:id="rId44"/>
    <p:sldId id="312" r:id="rId45"/>
    <p:sldId id="313" r:id="rId46"/>
    <p:sldId id="314" r:id="rId47"/>
    <p:sldId id="365" r:id="rId48"/>
    <p:sldId id="316" r:id="rId49"/>
    <p:sldId id="317" r:id="rId50"/>
    <p:sldId id="367" r:id="rId51"/>
    <p:sldId id="318" r:id="rId52"/>
    <p:sldId id="319" r:id="rId53"/>
    <p:sldId id="320" r:id="rId54"/>
    <p:sldId id="321" r:id="rId55"/>
    <p:sldId id="322" r:id="rId56"/>
    <p:sldId id="324" r:id="rId57"/>
    <p:sldId id="325" r:id="rId58"/>
    <p:sldId id="326" r:id="rId59"/>
    <p:sldId id="327" r:id="rId60"/>
    <p:sldId id="328" r:id="rId61"/>
    <p:sldId id="329" r:id="rId62"/>
    <p:sldId id="330" r:id="rId63"/>
    <p:sldId id="388" r:id="rId64"/>
    <p:sldId id="331" r:id="rId65"/>
    <p:sldId id="381" r:id="rId66"/>
    <p:sldId id="379" r:id="rId67"/>
    <p:sldId id="332" r:id="rId68"/>
    <p:sldId id="336" r:id="rId69"/>
    <p:sldId id="334" r:id="rId70"/>
    <p:sldId id="335" r:id="rId71"/>
    <p:sldId id="337" r:id="rId72"/>
    <p:sldId id="338" r:id="rId73"/>
    <p:sldId id="342" r:id="rId74"/>
    <p:sldId id="343" r:id="rId75"/>
    <p:sldId id="366" r:id="rId76"/>
    <p:sldId id="345" r:id="rId77"/>
    <p:sldId id="346" r:id="rId78"/>
    <p:sldId id="347" r:id="rId79"/>
    <p:sldId id="348" r:id="rId80"/>
    <p:sldId id="349" r:id="rId81"/>
    <p:sldId id="350" r:id="rId82"/>
    <p:sldId id="351" r:id="rId83"/>
    <p:sldId id="389" r:id="rId84"/>
    <p:sldId id="352" r:id="rId85"/>
    <p:sldId id="353" r:id="rId86"/>
    <p:sldId id="354" r:id="rId87"/>
    <p:sldId id="355" r:id="rId88"/>
    <p:sldId id="356" r:id="rId89"/>
    <p:sldId id="357" r:id="rId90"/>
    <p:sldId id="358" r:id="rId91"/>
    <p:sldId id="359" r:id="rId92"/>
    <p:sldId id="360" r:id="rId93"/>
    <p:sldId id="361" r:id="rId94"/>
    <p:sldId id="362" r:id="rId95"/>
    <p:sldId id="384" r:id="rId96"/>
    <p:sldId id="385" r:id="rId97"/>
    <p:sldId id="363" r:id="rId98"/>
    <p:sldId id="364" r:id="rId99"/>
  </p:sldIdLst>
  <p:sldSz cx="9144000" cy="6858000" type="screen4x3"/>
  <p:notesSz cx="6858000" cy="9144000"/>
  <p:defaultTextStyle>
    <a:defPPr>
      <a:defRPr lang="en-CA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21" autoAdjust="0"/>
  </p:normalViewPr>
  <p:slideViewPr>
    <p:cSldViewPr snapToGrid="0" snapToObjects="1">
      <p:cViewPr varScale="1">
        <p:scale>
          <a:sx n="88" d="100"/>
          <a:sy n="88" d="100"/>
        </p:scale>
        <p:origin x="-126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8" d="100"/>
          <a:sy n="58" d="100"/>
        </p:scale>
        <p:origin x="-2418" y="-90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notesMaster" Target="notesMasters/notesMaster1.xml"/><Relationship Id="rId105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Relationship Id="rId4" Type="http://schemas.openxmlformats.org/officeDocument/2006/relationships/image" Target="../media/image44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2.wmf"/><Relationship Id="rId1" Type="http://schemas.openxmlformats.org/officeDocument/2006/relationships/image" Target="../media/image50.wmf"/><Relationship Id="rId5" Type="http://schemas.openxmlformats.org/officeDocument/2006/relationships/image" Target="../media/image52.wmf"/><Relationship Id="rId4" Type="http://schemas.openxmlformats.org/officeDocument/2006/relationships/image" Target="../media/image51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image" Target="../media/image59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4" Type="http://schemas.openxmlformats.org/officeDocument/2006/relationships/image" Target="../media/image63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68.wmf"/><Relationship Id="rId1" Type="http://schemas.openxmlformats.org/officeDocument/2006/relationships/image" Target="../media/image67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wmf"/><Relationship Id="rId1" Type="http://schemas.openxmlformats.org/officeDocument/2006/relationships/image" Target="../media/image73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wmf"/><Relationship Id="rId2" Type="http://schemas.openxmlformats.org/officeDocument/2006/relationships/image" Target="../media/image84.wmf"/><Relationship Id="rId1" Type="http://schemas.openxmlformats.org/officeDocument/2006/relationships/image" Target="../media/image69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86.wmf"/></Relationships>
</file>

<file path=ppt/drawings/_rels/vmlDrawing30.vml.rels><?xml version="1.0" encoding="UTF-8" standalone="yes"?>
<Relationships xmlns="http://schemas.openxmlformats.org/package/2006/relationships"><Relationship Id="rId2" Type="http://schemas.openxmlformats.org/officeDocument/2006/relationships/image" Target="../media/image88.wmf"/><Relationship Id="rId1" Type="http://schemas.openxmlformats.org/officeDocument/2006/relationships/image" Target="../media/image87.wmf"/></Relationships>
</file>

<file path=ppt/drawings/_rels/vmlDrawing3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0.wmf"/><Relationship Id="rId1" Type="http://schemas.openxmlformats.org/officeDocument/2006/relationships/image" Target="../media/image89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2.w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wmf"/><Relationship Id="rId1" Type="http://schemas.openxmlformats.org/officeDocument/2006/relationships/image" Target="../media/image94.wmf"/></Relationships>
</file>

<file path=ppt/drawings/_rels/vmlDrawing38.vml.rels><?xml version="1.0" encoding="UTF-8" standalone="yes"?>
<Relationships xmlns="http://schemas.openxmlformats.org/package/2006/relationships"><Relationship Id="rId2" Type="http://schemas.openxmlformats.org/officeDocument/2006/relationships/image" Target="../media/image97.wmf"/><Relationship Id="rId1" Type="http://schemas.openxmlformats.org/officeDocument/2006/relationships/image" Target="../media/image96.wmf"/></Relationships>
</file>

<file path=ppt/drawings/_rels/vmlDrawing39.vml.rels><?xml version="1.0" encoding="UTF-8" standalone="yes"?>
<Relationships xmlns="http://schemas.openxmlformats.org/package/2006/relationships"><Relationship Id="rId2" Type="http://schemas.openxmlformats.org/officeDocument/2006/relationships/image" Target="../media/image99.wmf"/><Relationship Id="rId1" Type="http://schemas.openxmlformats.org/officeDocument/2006/relationships/image" Target="../media/image98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w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8.w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60BA4-B84C-48F0-A6D8-3FE89682DDA7}" type="datetimeFigureOut">
              <a:rPr lang="en-CA" smtClean="0"/>
              <a:pPr/>
              <a:t>28/05/2012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C00FD-E510-4D85-A47B-650E91115B4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7420671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C93415-B90A-4DEA-A858-08E608BCCF4F}" type="datetimeFigureOut">
              <a:rPr lang="en-CA" smtClean="0"/>
              <a:pPr/>
              <a:t>28/05/2012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20D4D-5654-485F-83FB-A8484997460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xmlns="" val="1505493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CD4DA11-A2F9-41BA-BC6C-EB24D466933C}" type="slidenum">
              <a:rPr lang="en-CA" smtClean="0"/>
              <a:pPr>
                <a:defRPr/>
              </a:pPr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A7E9E4-0996-49D5-91CF-A2A180F61537}" type="slidenum">
              <a:rPr lang="en-CA" smtClean="0"/>
              <a:pPr>
                <a:defRPr/>
              </a:pPr>
              <a:t>4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A7E9E4-0996-49D5-91CF-A2A180F61537}" type="slidenum">
              <a:rPr lang="en-CA" smtClean="0"/>
              <a:pPr>
                <a:defRPr/>
              </a:pPr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A7E9E4-0996-49D5-91CF-A2A180F61537}" type="slidenum">
              <a:rPr lang="en-CA" smtClean="0"/>
              <a:pPr>
                <a:defRPr/>
              </a:pPr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7A7E9E4-0996-49D5-91CF-A2A180F61537}" type="slidenum">
              <a:rPr lang="en-CA" smtClean="0"/>
              <a:pPr>
                <a:defRPr/>
              </a:pPr>
              <a:t>7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30F590E-8EF4-4F3B-B05A-89B57D084822}" type="slidenum">
              <a:rPr lang="en-CA" smtClean="0"/>
              <a:pPr>
                <a:defRPr/>
              </a:pPr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B7FDCD9-0101-40E1-BC8C-65C0EAF472EA}" type="slidenum">
              <a:rPr lang="en-CA" smtClean="0"/>
              <a:pPr>
                <a:defRPr/>
              </a:pPr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44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C0BB1CD-05DA-42A1-B678-78CAF73699CB}" type="slidenum">
              <a:rPr lang="en-CA" smtClean="0"/>
              <a:pPr>
                <a:defRPr/>
              </a:pPr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79E1589-0DF0-407C-9E7B-65D7E2EDFE6C}" type="slidenum">
              <a:rPr lang="en-CA" smtClean="0"/>
              <a:pPr>
                <a:defRPr/>
              </a:pPr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64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EF2444-F285-4C02-8C45-57E5578D64DB}" type="slidenum">
              <a:rPr lang="en-CA" smtClean="0"/>
              <a:pPr>
                <a:defRPr/>
              </a:pPr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3238DD7-D2AB-4408-96F2-E45CA098DEA0}" type="slidenum">
              <a:rPr lang="en-CA" smtClean="0"/>
              <a:pPr>
                <a:defRPr/>
              </a:pPr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95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322DBE-C134-4D66-8490-BC40774EC95F}" type="slidenum">
              <a:rPr lang="en-CA" smtClean="0"/>
              <a:pPr>
                <a:defRPr/>
              </a:pPr>
              <a:t>14</a:t>
            </a:fld>
            <a:endParaRPr lang="en-C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05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B93BC4E-D9A7-4D31-ABC9-708E1B4E721E}" type="slidenum">
              <a:rPr lang="en-CA" smtClean="0"/>
              <a:pPr>
                <a:defRPr/>
              </a:pPr>
              <a:t>15</a:t>
            </a:fld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0238D1-8ED7-4F5D-8C56-7514D587C6C1}" type="slidenum">
              <a:rPr lang="en-CA" smtClean="0"/>
              <a:pPr>
                <a:defRPr/>
              </a:pPr>
              <a:t>16</a:t>
            </a:fld>
            <a:endParaRPr lang="en-C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05AC91-5BDF-4495-936B-0746A494F097}" type="slidenum">
              <a:rPr lang="en-CA" smtClean="0"/>
              <a:pPr>
                <a:defRPr/>
              </a:pPr>
              <a:t>17</a:t>
            </a:fld>
            <a:endParaRPr lang="en-C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7991F77-27E3-43B6-84C0-6B768DE81B70}" type="slidenum">
              <a:rPr lang="en-CA" smtClean="0"/>
              <a:pPr>
                <a:defRPr/>
              </a:pPr>
              <a:t>18</a:t>
            </a:fld>
            <a:endParaRPr lang="en-C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6EDD80-221E-4A2E-956E-10FFFE61600A}" type="slidenum">
              <a:rPr lang="en-CA" smtClean="0"/>
              <a:pPr>
                <a:defRPr/>
              </a:pPr>
              <a:t>19</a:t>
            </a:fld>
            <a:endParaRPr lang="en-C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157038-2298-4D59-8F9B-49ABB80EB1B2}" type="slidenum">
              <a:rPr lang="en-CA" smtClean="0"/>
              <a:pPr>
                <a:defRPr/>
              </a:pPr>
              <a:t>31</a:t>
            </a:fld>
            <a:endParaRPr lang="en-CA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174B52-539C-49DC-9A3C-4EA4F7934088}" type="slidenum">
              <a:rPr lang="en-CA" smtClean="0"/>
              <a:pPr>
                <a:defRPr/>
              </a:pPr>
              <a:t>32</a:t>
            </a:fld>
            <a:endParaRPr lang="en-CA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27E8BD-DA8D-4177-82EB-744D1202AA83}" type="slidenum">
              <a:rPr lang="en-CA" smtClean="0"/>
              <a:pPr>
                <a:defRPr/>
              </a:pPr>
              <a:t>33</a:t>
            </a:fld>
            <a:endParaRPr lang="en-CA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C71DAD-94C6-4318-949B-95E85C190316}" type="slidenum">
              <a:rPr lang="en-CA" smtClean="0"/>
              <a:pPr>
                <a:defRPr/>
              </a:pPr>
              <a:t>34</a:t>
            </a:fld>
            <a:endParaRPr lang="en-CA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C71DAD-94C6-4318-949B-95E85C190316}" type="slidenum">
              <a:rPr lang="en-CA" smtClean="0"/>
              <a:pPr>
                <a:defRPr/>
              </a:pPr>
              <a:t>35</a:t>
            </a:fld>
            <a:endParaRPr lang="en-CA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C71DAD-94C6-4318-949B-95E85C190316}" type="slidenum">
              <a:rPr lang="en-CA" smtClean="0"/>
              <a:pPr>
                <a:defRPr/>
              </a:pPr>
              <a:t>36</a:t>
            </a:fld>
            <a:endParaRPr lang="en-CA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C71DAD-94C6-4318-949B-95E85C190316}" type="slidenum">
              <a:rPr lang="en-CA" smtClean="0"/>
              <a:pPr>
                <a:defRPr/>
              </a:pPr>
              <a:t>37</a:t>
            </a:fld>
            <a:endParaRPr lang="en-CA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873A28-731B-4FC1-A3D5-BF3B2107CD39}" type="slidenum">
              <a:rPr lang="en-CA" smtClean="0"/>
              <a:pPr>
                <a:defRPr/>
              </a:pPr>
              <a:t>38</a:t>
            </a:fld>
            <a:endParaRPr lang="en-CA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7298FC-8E2C-4B55-877A-B44360E6DE59}" type="slidenum">
              <a:rPr lang="en-CA" smtClean="0"/>
              <a:pPr>
                <a:defRPr/>
              </a:pPr>
              <a:t>39</a:t>
            </a:fld>
            <a:endParaRPr lang="en-CA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B3EB7A-C0A3-4460-A215-18DCF1EB6EB6}" type="slidenum">
              <a:rPr lang="en-CA" smtClean="0"/>
              <a:pPr>
                <a:defRPr/>
              </a:pPr>
              <a:t>40</a:t>
            </a:fld>
            <a:endParaRPr lang="en-CA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B3EB7A-C0A3-4460-A215-18DCF1EB6EB6}" type="slidenum">
              <a:rPr lang="en-CA" smtClean="0"/>
              <a:pPr>
                <a:defRPr/>
              </a:pPr>
              <a:t>41</a:t>
            </a:fld>
            <a:endParaRPr lang="en-CA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4C343C-C543-401D-95C9-47656ED3B600}" type="slidenum">
              <a:rPr lang="en-CA" smtClean="0"/>
              <a:pPr>
                <a:defRPr/>
              </a:pPr>
              <a:t>97</a:t>
            </a:fld>
            <a:endParaRPr lang="en-CA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5661DBF-99E7-4B21-8E6C-34F7367C261B}" type="slidenum">
              <a:rPr lang="en-CA" smtClean="0"/>
              <a:pPr>
                <a:defRPr/>
              </a:pPr>
              <a:t>98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2170" y="2023872"/>
            <a:ext cx="7211568" cy="13291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57472" y="4401312"/>
            <a:ext cx="4246810" cy="1167524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2050" name="Picture 2" descr="C:\Users\dwharder\Desktop\cc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164125" y="5961524"/>
            <a:ext cx="679069" cy="3295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CA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40361"/>
            <a:ext cx="2133600" cy="246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0988" y="6321298"/>
            <a:ext cx="7858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9DB00347-C159-474C-B961-9625E0FB8F9F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67456" y="189294"/>
            <a:ext cx="4267264" cy="25717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4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oleObject" Target="../embeddings/oleObject7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0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2.bin"/><Relationship Id="rId5" Type="http://schemas.openxmlformats.org/officeDocument/2006/relationships/oleObject" Target="../embeddings/oleObject11.bin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6.bin"/><Relationship Id="rId5" Type="http://schemas.openxmlformats.org/officeDocument/2006/relationships/oleObject" Target="../embeddings/oleObject15.bin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18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oleObject19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oleObject" Target="../embeddings/oleObject24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25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0.bin"/><Relationship Id="rId5" Type="http://schemas.openxmlformats.org/officeDocument/2006/relationships/oleObject" Target="../embeddings/oleObject29.bin"/><Relationship Id="rId4" Type="http://schemas.openxmlformats.org/officeDocument/2006/relationships/oleObject" Target="../embeddings/oleObject28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35.bin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oleObject" Target="../embeddings/oleObject36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oleObject" Target="../embeddings/oleObject38.bin"/><Relationship Id="rId4" Type="http://schemas.openxmlformats.org/officeDocument/2006/relationships/oleObject" Target="../embeddings/oleObject37.bin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oleObject" Target="../embeddings/oleObject40.bin"/><Relationship Id="rId4" Type="http://schemas.openxmlformats.org/officeDocument/2006/relationships/oleObject" Target="../embeddings/oleObject39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43.bin"/><Relationship Id="rId5" Type="http://schemas.openxmlformats.org/officeDocument/2006/relationships/oleObject" Target="../embeddings/oleObject42.bin"/><Relationship Id="rId4" Type="http://schemas.openxmlformats.org/officeDocument/2006/relationships/oleObject" Target="../embeddings/oleObject41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65.png"/><Relationship Id="rId4" Type="http://schemas.openxmlformats.org/officeDocument/2006/relationships/oleObject" Target="../embeddings/oleObject45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oleObject" Target="../embeddings/oleObject48.bin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5" Type="http://schemas.openxmlformats.org/officeDocument/2006/relationships/oleObject" Target="../embeddings/oleObject52.bin"/><Relationship Id="rId4" Type="http://schemas.openxmlformats.org/officeDocument/2006/relationships/oleObject" Target="../embeddings/oleObject51.bin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oleObject" Target="../embeddings/oleObject53.bin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5" Type="http://schemas.openxmlformats.org/officeDocument/2006/relationships/oleObject" Target="../embeddings/oleObject56.bin"/><Relationship Id="rId4" Type="http://schemas.openxmlformats.org/officeDocument/2006/relationships/oleObject" Target="../embeddings/oleObject55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oleObject" Target="../embeddings/oleObject59.bin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oleObject" Target="../embeddings/oleObject61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oleObject" Target="../embeddings/oleObject68.bin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4" Type="http://schemas.openxmlformats.org/officeDocument/2006/relationships/oleObject" Target="../embeddings/oleObject70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4" Type="http://schemas.openxmlformats.org/officeDocument/2006/relationships/oleObject" Target="../embeddings/oleObject72.bin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4" Type="http://schemas.openxmlformats.org/officeDocument/2006/relationships/oleObject" Target="../embeddings/oleObject73.bin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4" Type="http://schemas.openxmlformats.org/officeDocument/2006/relationships/oleObject" Target="../embeddings/oleObject74.bin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4" Type="http://schemas.openxmlformats.org/officeDocument/2006/relationships/oleObject" Target="../embeddings/oleObject75.bin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4" Type="http://schemas.openxmlformats.org/officeDocument/2006/relationships/oleObject" Target="../embeddings/oleObject76.bin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gif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4" Type="http://schemas.openxmlformats.org/officeDocument/2006/relationships/oleObject" Target="../embeddings/oleObject77.bin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4816" y="2160104"/>
            <a:ext cx="7211568" cy="1329137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Heat-conduction/Diffusion Equation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08104" y="4632960"/>
            <a:ext cx="3696050" cy="985962"/>
          </a:xfrm>
        </p:spPr>
        <p:txBody>
          <a:bodyPr/>
          <a:lstStyle/>
          <a:p>
            <a:pPr>
              <a:defRPr/>
            </a:pPr>
            <a:r>
              <a:rPr lang="en-US" sz="1400" b="1" kern="0" dirty="0" smtClean="0">
                <a:latin typeface="Arial" pitchFamily="34" charset="0"/>
                <a:cs typeface="Arial" pitchFamily="34" charset="0"/>
              </a:rPr>
              <a:t>Douglas Wilhelm Harder, </a:t>
            </a:r>
            <a:r>
              <a:rPr lang="en-US" sz="1400" b="1" kern="0" dirty="0" err="1" smtClean="0">
                <a:latin typeface="Arial" pitchFamily="34" charset="0"/>
                <a:cs typeface="Arial" pitchFamily="34" charset="0"/>
              </a:rPr>
              <a:t>M.Math</a:t>
            </a:r>
            <a:r>
              <a:rPr lang="en-US" sz="1400" b="1" kern="0" smtClean="0">
                <a:latin typeface="Arial" pitchFamily="34" charset="0"/>
                <a:cs typeface="Arial" pitchFamily="34" charset="0"/>
              </a:rPr>
              <a:t>. LEL</a:t>
            </a:r>
          </a:p>
          <a:p>
            <a:pPr>
              <a:defRPr/>
            </a:pPr>
            <a:r>
              <a:rPr lang="en-US" sz="1200" kern="0" smtClean="0">
                <a:latin typeface="Arial" pitchFamily="34" charset="0"/>
                <a:cs typeface="Arial" pitchFamily="34" charset="0"/>
              </a:rPr>
              <a:t>Department of Electrical and Computer Engineering</a:t>
            </a:r>
          </a:p>
          <a:p>
            <a:pPr>
              <a:defRPr/>
            </a:pPr>
            <a:r>
              <a:rPr lang="en-US" sz="1200" kern="0" smtClean="0">
                <a:latin typeface="Arial" pitchFamily="34" charset="0"/>
                <a:cs typeface="Arial" pitchFamily="34" charset="0"/>
              </a:rPr>
              <a:t>University of Waterloo</a:t>
            </a:r>
          </a:p>
          <a:p>
            <a:pPr>
              <a:defRPr/>
            </a:pPr>
            <a:r>
              <a:rPr lang="en-US" sz="1200" kern="0" smtClean="0">
                <a:latin typeface="Arial" pitchFamily="34" charset="0"/>
                <a:cs typeface="Arial" pitchFamily="34" charset="0"/>
              </a:rPr>
              <a:t>Waterloo, Ontario, Canada</a:t>
            </a:r>
          </a:p>
          <a:p>
            <a:pPr>
              <a:defRPr/>
            </a:pPr>
            <a:endParaRPr lang="en-US" sz="1200" kern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1200" kern="0" smtClean="0">
                <a:latin typeface="Arial" pitchFamily="34" charset="0"/>
                <a:cs typeface="Arial" pitchFamily="34" charset="0"/>
              </a:rPr>
              <a:t>ece.uwaterloo.ca</a:t>
            </a:r>
          </a:p>
          <a:p>
            <a:pPr>
              <a:defRPr/>
            </a:pPr>
            <a:r>
              <a:rPr lang="en-US" sz="1200" kern="0" smtClean="0">
                <a:latin typeface="Arial" pitchFamily="34" charset="0"/>
                <a:cs typeface="Arial" pitchFamily="34" charset="0"/>
              </a:rPr>
              <a:t>dwharder@alumni.uwaterloo.ca</a:t>
            </a:r>
          </a:p>
          <a:p>
            <a:pPr>
              <a:defRPr/>
            </a:pPr>
            <a:endParaRPr lang="en-CA" sz="1000" smtClean="0"/>
          </a:p>
          <a:p>
            <a:pPr>
              <a:defRPr/>
            </a:pPr>
            <a:r>
              <a:rPr lang="en-CA" sz="1000" smtClean="0"/>
              <a:t>© 2012 by Douglas Wilhelm Harder.  Some rights reserved.</a:t>
            </a:r>
            <a:endParaRPr lang="en-US" sz="1000" kern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Outline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This topic discusses numerical solutions to the heat-conduction/ diffusion equation: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Background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Discuss the physical problem and properties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Examine the equation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Approximate solutions using a finite-difference equation</a:t>
            </a:r>
          </a:p>
          <a:p>
            <a:pPr lvl="2"/>
            <a:r>
              <a:rPr lang="en-US" smtClean="0">
                <a:latin typeface="Arial" charset="0"/>
                <a:cs typeface="Arial" charset="0"/>
              </a:rPr>
              <a:t>Consider numerical stability</a:t>
            </a:r>
          </a:p>
          <a:p>
            <a:pPr lvl="2"/>
            <a:r>
              <a:rPr lang="en-US" smtClean="0">
                <a:latin typeface="Arial" charset="0"/>
                <a:cs typeface="Arial" charset="0"/>
              </a:rPr>
              <a:t>Examples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Outcomes Based Learning Objectives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By the end of this laboratory, you will: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Understand the heat-conduction/diffusion equation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Understand how to approximate partial differential equations using finite-difference equations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Set up solutions in one spatial dimension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Background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Arial" charset="0"/>
                <a:cs typeface="Arial" charset="0"/>
              </a:rPr>
              <a:t>	In the last laboratory, we looked finding solutions to boundary-value problems where we were given: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An ordinary-differential equation,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An interval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dirty="0" smtClean="0">
                <a:latin typeface="Arial" charset="0"/>
                <a:cs typeface="Arial" charset="0"/>
              </a:rPr>
              <a:t>, and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Two boundary conditions</a:t>
            </a:r>
          </a:p>
          <a:p>
            <a:pPr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8" name="Picture 5" descr="C:\Users\dwharder\Desktop\u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60248" y="3982406"/>
            <a:ext cx="6950075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Background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>
                <a:latin typeface="Arial" charset="0"/>
                <a:cs typeface="Arial" charset="0"/>
              </a:rPr>
              <a:t>	To approximate the solution: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We broke the interval interval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US" smtClean="0">
                <a:latin typeface="Arial" charset="0"/>
                <a:cs typeface="Arial" charset="0"/>
              </a:rPr>
              <a:t> into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mtClean="0">
                <a:latin typeface="Arial" charset="0"/>
                <a:cs typeface="Arial" charset="0"/>
              </a:rPr>
              <a:t> points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We approximated </a:t>
            </a:r>
            <a:r>
              <a:rPr lang="en-US" i="1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i="1" baseline="-2500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baseline="-25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≈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We used a finite-difference equation to create a system of linear equations in the unknowns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baseline="-25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, u</a:t>
            </a:r>
            <a:r>
              <a:rPr lang="en-US" baseline="-25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, ..., u</a:t>
            </a:r>
            <a:r>
              <a:rPr lang="en-US" i="1" baseline="-2500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baseline="-25000" smtClean="0">
                <a:latin typeface="Times New Roman" pitchFamily="18" charset="0"/>
                <a:cs typeface="Times New Roman" pitchFamily="18" charset="0"/>
              </a:rPr>
              <a:t> – 1</a:t>
            </a:r>
            <a:endParaRPr lang="en-US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</p:txBody>
      </p:sp>
      <p:pic>
        <p:nvPicPr>
          <p:cNvPr id="6" name="Picture 2" descr="C:\Users\dwharder\Desktop\u1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60248" y="3982406"/>
            <a:ext cx="6950075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Heat-conduction/Diffusion Equation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>
                <a:latin typeface="Arial" charset="0"/>
                <a:cs typeface="Arial" charset="0"/>
              </a:rPr>
              <a:t>	The conduction of heat or diffusion of a material depends both on space and time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We have a partial differential equation in both space and time</a:t>
            </a: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In one dimension, this simplifies to</a:t>
            </a: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US" smtClean="0">
                <a:latin typeface="Arial" charset="0"/>
                <a:cs typeface="Arial" charset="0"/>
              </a:rPr>
              <a:t>	Here </a:t>
            </a:r>
            <a:r>
              <a:rPr lang="en-US" i="1" smtClean="0">
                <a:latin typeface="Symbol" pitchFamily="18" charset="2"/>
                <a:cs typeface="Times New Roman" pitchFamily="18" charset="0"/>
              </a:rPr>
              <a:t>k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&gt; 0</a:t>
            </a:r>
            <a:r>
              <a:rPr lang="en-US" smtClean="0">
                <a:latin typeface="Arial" charset="0"/>
                <a:cs typeface="Arial" charset="0"/>
              </a:rPr>
              <a:t> is the </a:t>
            </a:r>
            <a:r>
              <a:rPr lang="en-US" i="1" smtClean="0">
                <a:latin typeface="Arial" charset="0"/>
                <a:cs typeface="Arial" charset="0"/>
              </a:rPr>
              <a:t>diffusivity coefficient</a:t>
            </a:r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476162" name="Object 6"/>
          <p:cNvGraphicFramePr>
            <a:graphicFrameLocks noChangeAspect="1"/>
          </p:cNvGraphicFramePr>
          <p:nvPr/>
        </p:nvGraphicFramePr>
        <p:xfrm>
          <a:off x="4008438" y="2841625"/>
          <a:ext cx="1387475" cy="782638"/>
        </p:xfrm>
        <a:graphic>
          <a:graphicData uri="http://schemas.openxmlformats.org/presentationml/2006/ole">
            <p:oleObj spid="_x0000_s476170" name="Equation" r:id="rId4" imgW="698197" imgH="393529" progId="Equation.DSMT4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3344863" y="4329113"/>
          <a:ext cx="3032125" cy="833437"/>
        </p:xfrm>
        <a:graphic>
          <a:graphicData uri="http://schemas.openxmlformats.org/presentationml/2006/ole">
            <p:oleObj spid="_x0000_s476171" name="Equation" r:id="rId5" imgW="1524000" imgH="41910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Motivating Examples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>
                <a:latin typeface="Arial" charset="0"/>
                <a:cs typeface="Arial" charset="0"/>
              </a:rPr>
              <a:t>	Suppose a metal bar is in contact with a body at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80 </a:t>
            </a:r>
            <a:r>
              <a:rPr lang="en-US" baseline="3000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If the bar is insulated, over time, the entire length of the bar will be at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80 </a:t>
            </a:r>
            <a:r>
              <a:rPr lang="en-US" baseline="3000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48132" name="Picture 5" descr="C:\Users\dwharder\Desktop\v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3141663"/>
            <a:ext cx="5140325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3" name="TextBox 4"/>
          <p:cNvSpPr txBox="1">
            <a:spLocks noChangeArrowheads="1"/>
          </p:cNvSpPr>
          <p:nvPr/>
        </p:nvSpPr>
        <p:spPr bwMode="auto">
          <a:xfrm>
            <a:off x="6332538" y="3771900"/>
            <a:ext cx="7040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80 </a:t>
            </a:r>
            <a:r>
              <a:rPr lang="en-US" baseline="3000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/>
          </a:p>
        </p:txBody>
      </p:sp>
      <p:sp>
        <p:nvSpPr>
          <p:cNvPr id="48134" name="TextBox 5"/>
          <p:cNvSpPr txBox="1">
            <a:spLocks noChangeArrowheads="1"/>
          </p:cNvSpPr>
          <p:nvPr/>
        </p:nvSpPr>
        <p:spPr bwMode="auto">
          <a:xfrm>
            <a:off x="2484438" y="3765550"/>
            <a:ext cx="5886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baseline="3000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Motivating Examples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At time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t =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mtClean="0">
                <a:latin typeface="Arial" charset="0"/>
                <a:cs typeface="Arial" charset="0"/>
              </a:rPr>
              <a:t>, one end of the bar is brought in contact with a heat sink at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baseline="3000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156" name="Picture 8" descr="C:\Users\dwharder\Desktop\v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3141663"/>
            <a:ext cx="5140325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7" name="TextBox 4"/>
          <p:cNvSpPr txBox="1">
            <a:spLocks noChangeArrowheads="1"/>
          </p:cNvSpPr>
          <p:nvPr/>
        </p:nvSpPr>
        <p:spPr bwMode="auto">
          <a:xfrm>
            <a:off x="6332538" y="3771900"/>
            <a:ext cx="7040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80 </a:t>
            </a:r>
            <a:r>
              <a:rPr lang="en-US" baseline="3000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/>
          </a:p>
        </p:txBody>
      </p:sp>
      <p:sp>
        <p:nvSpPr>
          <p:cNvPr id="49158" name="TextBox 5"/>
          <p:cNvSpPr txBox="1">
            <a:spLocks noChangeArrowheads="1"/>
          </p:cNvSpPr>
          <p:nvPr/>
        </p:nvSpPr>
        <p:spPr bwMode="auto">
          <a:xfrm>
            <a:off x="2598738" y="3765550"/>
            <a:ext cx="5886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baseline="3000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Motivating Examples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At the end closest to the heat sink, the bar will cool rapidly; however, the cooling is not uniform</a:t>
            </a:r>
            <a:endParaRPr lang="en-US" smtClean="0">
              <a:latin typeface="Arial" charset="0"/>
              <a:cs typeface="Arial" charset="0"/>
            </a:endParaRPr>
          </a:p>
        </p:txBody>
      </p:sp>
      <p:pic>
        <p:nvPicPr>
          <p:cNvPr id="50180" name="Picture 6" descr="C:\Users\dwharder\Desktop\v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3141663"/>
            <a:ext cx="5140325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1" name="TextBox 4"/>
          <p:cNvSpPr txBox="1">
            <a:spLocks noChangeArrowheads="1"/>
          </p:cNvSpPr>
          <p:nvPr/>
        </p:nvSpPr>
        <p:spPr bwMode="auto">
          <a:xfrm>
            <a:off x="6332538" y="3771900"/>
            <a:ext cx="7040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80 </a:t>
            </a:r>
            <a:r>
              <a:rPr lang="en-US" baseline="3000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/>
          </a:p>
        </p:txBody>
      </p:sp>
      <p:sp>
        <p:nvSpPr>
          <p:cNvPr id="50182" name="TextBox 5"/>
          <p:cNvSpPr txBox="1">
            <a:spLocks noChangeArrowheads="1"/>
          </p:cNvSpPr>
          <p:nvPr/>
        </p:nvSpPr>
        <p:spPr bwMode="auto">
          <a:xfrm>
            <a:off x="2598738" y="3765550"/>
            <a:ext cx="5886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baseline="3000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Motivating Examples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Over time, however, the temperature will drop linearly from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en-US" baseline="3000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mtClean="0">
                <a:latin typeface="Arial" charset="0"/>
                <a:cs typeface="Arial" charset="0"/>
              </a:rPr>
              <a:t>to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baseline="3000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smtClean="0">
                <a:latin typeface="Arial" charset="0"/>
                <a:cs typeface="Arial" charset="0"/>
              </a:rPr>
              <a:t> across the bar</a:t>
            </a:r>
            <a:endParaRPr lang="en-US" smtClean="0">
              <a:latin typeface="Arial" charset="0"/>
              <a:cs typeface="Arial" charset="0"/>
            </a:endParaRPr>
          </a:p>
        </p:txBody>
      </p:sp>
      <p:pic>
        <p:nvPicPr>
          <p:cNvPr id="51204" name="Picture 7" descr="C:\Users\dwharder\Desktop\v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95513" y="3141663"/>
            <a:ext cx="5140325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5" name="TextBox 4"/>
          <p:cNvSpPr txBox="1">
            <a:spLocks noChangeArrowheads="1"/>
          </p:cNvSpPr>
          <p:nvPr/>
        </p:nvSpPr>
        <p:spPr bwMode="auto">
          <a:xfrm>
            <a:off x="6332538" y="3771900"/>
            <a:ext cx="70403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80 </a:t>
            </a:r>
            <a:r>
              <a:rPr lang="en-US" baseline="3000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/>
          </a:p>
        </p:txBody>
      </p:sp>
      <p:sp>
        <p:nvSpPr>
          <p:cNvPr id="51206" name="TextBox 5"/>
          <p:cNvSpPr txBox="1">
            <a:spLocks noChangeArrowheads="1"/>
          </p:cNvSpPr>
          <p:nvPr/>
        </p:nvSpPr>
        <p:spPr bwMode="auto">
          <a:xfrm>
            <a:off x="2598738" y="3765550"/>
            <a:ext cx="5886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baseline="30000" err="1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err="1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50719" y="4902815"/>
            <a:ext cx="6378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dirty="0" smtClean="0"/>
              <a:t>The description of this will be a function 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sz="2400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C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Motivating Examples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Other applications—often in higher dimensions—include: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Heat equation</a:t>
            </a:r>
          </a:p>
          <a:p>
            <a:pPr lvl="1"/>
            <a:r>
              <a:rPr lang="en-US" err="1" smtClean="0">
                <a:latin typeface="Arial" charset="0"/>
                <a:cs typeface="Arial" charset="0"/>
              </a:rPr>
              <a:t>Fick’s</a:t>
            </a:r>
            <a:r>
              <a:rPr lang="en-US" smtClean="0">
                <a:latin typeface="Arial" charset="0"/>
                <a:cs typeface="Arial" charset="0"/>
              </a:rPr>
              <a:t> laws of diffusion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Thermal diffusivity in polymers</a:t>
            </a:r>
          </a:p>
          <a:p>
            <a:pPr lvl="1"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</p:txBody>
      </p:sp>
      <p:pic>
        <p:nvPicPr>
          <p:cNvPr id="53252" name="Picture 5" descr="C:\Users\dwharder\Desktop\DiffusionMicroMacro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2588" y="3385326"/>
            <a:ext cx="2824163" cy="2354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699213" y="5761813"/>
            <a:ext cx="17875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CA">
                <a:solidFill>
                  <a:schemeClr val="tx1">
                    <a:lumMod val="50000"/>
                    <a:lumOff val="50000"/>
                  </a:schemeClr>
                </a:solidFill>
              </a:rPr>
              <a:t>Steven Byrnes</a:t>
            </a:r>
          </a:p>
        </p:txBody>
      </p:sp>
      <p:pic>
        <p:nvPicPr>
          <p:cNvPr id="53254" name="Picture 6" descr="C:\Users\dwharder\Desktop\Heat_eqn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6825" y="2599714"/>
            <a:ext cx="254000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808663" y="4328501"/>
            <a:ext cx="257968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CA">
                <a:solidFill>
                  <a:schemeClr val="tx1">
                    <a:lumMod val="50000"/>
                    <a:lumOff val="50000"/>
                  </a:schemeClr>
                </a:solidFill>
              </a:rPr>
              <a:t>Oleg </a:t>
            </a:r>
            <a:r>
              <a:rPr lang="en-CA" err="1">
                <a:solidFill>
                  <a:schemeClr val="tx1">
                    <a:lumMod val="50000"/>
                    <a:lumOff val="50000"/>
                  </a:schemeClr>
                </a:solidFill>
              </a:rPr>
              <a:t>Alexandrov</a:t>
            </a:r>
            <a:endParaRPr lang="en-CA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11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Motivating Examples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It can even be used in modeling human vision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Diffusion is used for enhancing coherence in images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Scale space</a:t>
            </a:r>
          </a:p>
          <a:p>
            <a:pPr>
              <a:buFont typeface="Arial" charset="0"/>
              <a:buNone/>
            </a:pPr>
            <a:endParaRPr lang="en-US" i="1" smtClean="0">
              <a:latin typeface="Arial" charset="0"/>
              <a:cs typeface="Arial" charset="0"/>
            </a:endParaRPr>
          </a:p>
        </p:txBody>
      </p:sp>
      <p:pic>
        <p:nvPicPr>
          <p:cNvPr id="52228" name="Picture 4" descr="C:\Users\dwharder\Desktop\asdf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55875" y="3132138"/>
            <a:ext cx="4548188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9" name="TextBox 8"/>
          <p:cNvSpPr txBox="1">
            <a:spLocks noChangeArrowheads="1"/>
          </p:cNvSpPr>
          <p:nvPr/>
        </p:nvSpPr>
        <p:spPr bwMode="auto">
          <a:xfrm>
            <a:off x="3571875" y="6011863"/>
            <a:ext cx="35925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/>
              <a:t>J. Weickert and ter Haar Romeny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12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Laplace’s Equation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Last week, we saw a related ordinary-differential equation: </a:t>
            </a:r>
          </a:p>
          <a:p>
            <a:pPr>
              <a:buFont typeface="Arial" charset="0"/>
              <a:buNone/>
            </a:pPr>
            <a:endParaRPr lang="en-US" i="1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i="1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This is the one-dimensional version of Laplace’s equation:</a:t>
            </a:r>
          </a:p>
        </p:txBody>
      </p:sp>
      <p:graphicFrame>
        <p:nvGraphicFramePr>
          <p:cNvPr id="2050" name="Object 6"/>
          <p:cNvGraphicFramePr>
            <a:graphicFrameLocks noChangeAspect="1"/>
          </p:cNvGraphicFramePr>
          <p:nvPr/>
        </p:nvGraphicFramePr>
        <p:xfrm>
          <a:off x="3906403" y="3967381"/>
          <a:ext cx="1291600" cy="504680"/>
        </p:xfrm>
        <a:graphic>
          <a:graphicData uri="http://schemas.openxmlformats.org/presentationml/2006/ole">
            <p:oleObj spid="_x0000_s358410" name="Equation" r:id="rId4" imgW="520474" imgH="203112" progId="Equation.DSMT4">
              <p:embed/>
            </p:oleObj>
          </a:graphicData>
        </a:graphic>
      </p:graphicFrame>
      <p:graphicFrame>
        <p:nvGraphicFramePr>
          <p:cNvPr id="358403" name="Object 3"/>
          <p:cNvGraphicFramePr>
            <a:graphicFrameLocks noChangeAspect="1"/>
          </p:cNvGraphicFramePr>
          <p:nvPr/>
        </p:nvGraphicFramePr>
        <p:xfrm>
          <a:off x="3632730" y="2119539"/>
          <a:ext cx="1641475" cy="833438"/>
        </p:xfrm>
        <a:graphic>
          <a:graphicData uri="http://schemas.openxmlformats.org/presentationml/2006/ole">
            <p:oleObj spid="_x0000_s358411" name="Equation" r:id="rId5" imgW="825500" imgH="41910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13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Laplace’s Equation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In Laboratory 1, we saw that the only solution to Laplace’s equation in one dimension with boundary values is a straight line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endParaRPr lang="en-US" i="1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i="1" smtClean="0">
              <a:latin typeface="Arial" charset="0"/>
              <a:cs typeface="Arial" charset="0"/>
            </a:endParaRPr>
          </a:p>
        </p:txBody>
      </p:sp>
      <p:graphicFrame>
        <p:nvGraphicFramePr>
          <p:cNvPr id="4098" name="Object 6"/>
          <p:cNvGraphicFramePr>
            <a:graphicFrameLocks noChangeAspect="1"/>
          </p:cNvGraphicFramePr>
          <p:nvPr/>
        </p:nvGraphicFramePr>
        <p:xfrm>
          <a:off x="1741077" y="3166902"/>
          <a:ext cx="1631515" cy="1704066"/>
        </p:xfrm>
        <a:graphic>
          <a:graphicData uri="http://schemas.openxmlformats.org/presentationml/2006/ole">
            <p:oleObj spid="_x0000_s360458" name="Equation" r:id="rId4" imgW="889000" imgH="927100" progId="Equation.DSMT4">
              <p:embed/>
            </p:oleObj>
          </a:graphicData>
        </a:graphic>
      </p:graphicFrame>
      <p:graphicFrame>
        <p:nvGraphicFramePr>
          <p:cNvPr id="4099" name="Object 3"/>
          <p:cNvGraphicFramePr>
            <a:graphicFrameLocks noChangeAspect="1"/>
          </p:cNvGraphicFramePr>
          <p:nvPr/>
        </p:nvGraphicFramePr>
        <p:xfrm>
          <a:off x="5220657" y="3651769"/>
          <a:ext cx="2871929" cy="696690"/>
        </p:xfrm>
        <a:graphic>
          <a:graphicData uri="http://schemas.openxmlformats.org/presentationml/2006/ole">
            <p:oleObj spid="_x0000_s360459" name="Equation" r:id="rId5" imgW="1625600" imgH="39370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14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3683726" y="4005943"/>
            <a:ext cx="119307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Laplace’s Equation</a:t>
            </a:r>
          </a:p>
        </p:txBody>
      </p:sp>
      <p:sp>
        <p:nvSpPr>
          <p:cNvPr id="512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Now, suppose that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mtClean="0">
                <a:latin typeface="Arial" charset="0"/>
                <a:cs typeface="Arial" charset="0"/>
              </a:rPr>
              <a:t> satisfies Laplace’s equation with respect to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mtClean="0">
                <a:latin typeface="Arial" charset="0"/>
                <a:cs typeface="Arial" charset="0"/>
              </a:rPr>
              <a:t>: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What does this say about heat-conduction or diffusion?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That is, the solution is in a steady state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It does not change with respect to time</a:t>
            </a:r>
          </a:p>
        </p:txBody>
      </p:sp>
      <p:graphicFrame>
        <p:nvGraphicFramePr>
          <p:cNvPr id="5123" name="Object 7"/>
          <p:cNvGraphicFramePr>
            <a:graphicFrameLocks noChangeAspect="1"/>
          </p:cNvGraphicFramePr>
          <p:nvPr/>
        </p:nvGraphicFramePr>
        <p:xfrm>
          <a:off x="3005138" y="3698649"/>
          <a:ext cx="3886200" cy="915987"/>
        </p:xfrm>
        <a:graphic>
          <a:graphicData uri="http://schemas.openxmlformats.org/presentationml/2006/ole">
            <p:oleObj spid="_x0000_s361488" name="Equation" r:id="rId4" imgW="1778000" imgH="419100" progId="Equation.DSMT4">
              <p:embed/>
            </p:oleObj>
          </a:graphicData>
        </a:graphic>
      </p:graphicFrame>
      <p:graphicFrame>
        <p:nvGraphicFramePr>
          <p:cNvPr id="361477" name="Object 5"/>
          <p:cNvGraphicFramePr>
            <a:graphicFrameLocks noChangeAspect="1"/>
          </p:cNvGraphicFramePr>
          <p:nvPr/>
        </p:nvGraphicFramePr>
        <p:xfrm>
          <a:off x="3643313" y="2297113"/>
          <a:ext cx="1819275" cy="833437"/>
        </p:xfrm>
        <a:graphic>
          <a:graphicData uri="http://schemas.openxmlformats.org/presentationml/2006/ole">
            <p:oleObj spid="_x0000_s361489" name="Equation" r:id="rId5" imgW="914400" imgH="419100" progId="Equation.DSMT4">
              <p:embed/>
            </p:oleObj>
          </a:graphicData>
        </a:graphic>
      </p:graphicFrame>
      <p:graphicFrame>
        <p:nvGraphicFramePr>
          <p:cNvPr id="361478" name="Object 7"/>
          <p:cNvGraphicFramePr>
            <a:graphicFrameLocks noChangeAspect="1"/>
          </p:cNvGraphicFramePr>
          <p:nvPr/>
        </p:nvGraphicFramePr>
        <p:xfrm>
          <a:off x="3954236" y="5356225"/>
          <a:ext cx="1831975" cy="860425"/>
        </p:xfrm>
        <a:graphic>
          <a:graphicData uri="http://schemas.openxmlformats.org/presentationml/2006/ole">
            <p:oleObj spid="_x0000_s361490" name="Equation" r:id="rId6" imgW="837836" imgH="393529" progId="Equation.DSMT4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Rate of Change</a:t>
            </a:r>
            <a:br>
              <a:rPr lang="en-US" smtClean="0">
                <a:latin typeface="Arial" charset="0"/>
                <a:cs typeface="Arial" charset="0"/>
              </a:rPr>
            </a:br>
            <a:r>
              <a:rPr lang="en-US" smtClean="0">
                <a:latin typeface="Arial" charset="0"/>
                <a:cs typeface="Arial" charset="0"/>
              </a:rPr>
              <a:t>Proportional to Concavity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>
                <a:latin typeface="Arial" charset="0"/>
                <a:cs typeface="Arial" charset="0"/>
              </a:rPr>
              <a:t>	Suppose, however, that our function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mtClean="0">
                <a:latin typeface="Arial" charset="0"/>
                <a:cs typeface="Arial" charset="0"/>
              </a:rPr>
              <a:t> does not satisfy Laplace’s equation…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In one dimension, what does the equation</a:t>
            </a:r>
            <a:br>
              <a:rPr lang="en-US" smtClean="0">
                <a:latin typeface="Arial" charset="0"/>
                <a:cs typeface="Arial" charset="0"/>
              </a:rPr>
            </a:br>
            <a:r>
              <a:rPr lang="en-US" smtClean="0">
                <a:latin typeface="Arial" charset="0"/>
                <a:cs typeface="Arial" charset="0"/>
              </a:rPr>
              <a:t/>
            </a:r>
            <a:br>
              <a:rPr lang="en-US" smtClean="0">
                <a:latin typeface="Arial" charset="0"/>
                <a:cs typeface="Arial" charset="0"/>
              </a:rPr>
            </a:br>
            <a:r>
              <a:rPr lang="en-US" smtClean="0">
                <a:latin typeface="Arial" charset="0"/>
                <a:cs typeface="Arial" charset="0"/>
              </a:rPr>
              <a:t/>
            </a:r>
            <a:br>
              <a:rPr lang="en-US" smtClean="0">
                <a:latin typeface="Arial" charset="0"/>
                <a:cs typeface="Arial" charset="0"/>
              </a:rPr>
            </a:br>
            <a:r>
              <a:rPr lang="en-US" smtClean="0">
                <a:latin typeface="Arial" charset="0"/>
                <a:cs typeface="Arial" charset="0"/>
              </a:rPr>
              <a:t/>
            </a:r>
            <a:br>
              <a:rPr lang="en-US" smtClean="0">
                <a:latin typeface="Arial" charset="0"/>
                <a:cs typeface="Arial" charset="0"/>
              </a:rPr>
            </a:br>
            <a:r>
              <a:rPr lang="en-US" smtClean="0">
                <a:latin typeface="Arial" charset="0"/>
                <a:cs typeface="Arial" charset="0"/>
              </a:rPr>
              <a:t>mean?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Recall we assumed that </a:t>
            </a:r>
            <a:r>
              <a:rPr lang="en-US" i="1" smtClean="0">
                <a:latin typeface="Symbol" pitchFamily="18" charset="2"/>
                <a:cs typeface="Times New Roman" pitchFamily="18" charset="0"/>
              </a:rPr>
              <a:t>k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&gt; 0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6146" name="Object 6"/>
          <p:cNvGraphicFramePr>
            <a:graphicFrameLocks noChangeAspect="1"/>
          </p:cNvGraphicFramePr>
          <p:nvPr/>
        </p:nvGraphicFramePr>
        <p:xfrm>
          <a:off x="3719513" y="3322638"/>
          <a:ext cx="1495425" cy="865187"/>
        </p:xfrm>
        <a:graphic>
          <a:graphicData uri="http://schemas.openxmlformats.org/presentationml/2006/ole">
            <p:oleObj spid="_x0000_s362502" name="Equation" r:id="rId4" imgW="723586" imgH="418918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3" descr="C:\Users\dwharder\Desktop\vx1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24075" y="3596563"/>
            <a:ext cx="5340350" cy="162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Rate of Change</a:t>
            </a:r>
            <a:br>
              <a:rPr lang="en-US" smtClean="0">
                <a:latin typeface="Arial" charset="0"/>
                <a:cs typeface="Arial" charset="0"/>
              </a:rPr>
            </a:br>
            <a:r>
              <a:rPr lang="en-US" smtClean="0">
                <a:latin typeface="Arial" charset="0"/>
                <a:cs typeface="Arial" charset="0"/>
              </a:rPr>
              <a:t>Proportional to Concavity</a:t>
            </a:r>
          </a:p>
        </p:txBody>
      </p:sp>
      <p:sp>
        <p:nvSpPr>
          <p:cNvPr id="717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Visually:</a:t>
            </a: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Where 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dirty="0" smtClean="0">
                <a:latin typeface="Arial" charset="0"/>
                <a:cs typeface="Arial" charset="0"/>
              </a:rPr>
              <a:t> is concave up, the rate of change over time will be positive</a:t>
            </a: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6429375" y="4669064"/>
          <a:ext cx="939800" cy="1377950"/>
        </p:xfrm>
        <a:graphic>
          <a:graphicData uri="http://schemas.openxmlformats.org/presentationml/2006/ole">
            <p:oleObj spid="_x0000_s363534" name="Equation" r:id="rId5" imgW="571500" imgH="838200" progId="Equation.DSMT4">
              <p:embed/>
            </p:oleObj>
          </a:graphicData>
        </a:graphic>
      </p:graphicFrame>
      <p:graphicFrame>
        <p:nvGraphicFramePr>
          <p:cNvPr id="363524" name="Object 6"/>
          <p:cNvGraphicFramePr>
            <a:graphicFrameLocks noChangeAspect="1"/>
          </p:cNvGraphicFramePr>
          <p:nvPr/>
        </p:nvGraphicFramePr>
        <p:xfrm>
          <a:off x="3948113" y="1962150"/>
          <a:ext cx="1493837" cy="863600"/>
        </p:xfrm>
        <a:graphic>
          <a:graphicData uri="http://schemas.openxmlformats.org/presentationml/2006/ole">
            <p:oleObj spid="_x0000_s363535" name="Equation" r:id="rId6" imgW="723586" imgH="418918" progId="Equation.DSMT4">
              <p:embed/>
            </p:oleObj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17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 descr="C:\Users\dwharder\Desktop\vx2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24075" y="3854205"/>
            <a:ext cx="5340350" cy="162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Rate of Change</a:t>
            </a:r>
            <a:br>
              <a:rPr lang="en-US" smtClean="0">
                <a:latin typeface="Arial" charset="0"/>
                <a:cs typeface="Arial" charset="0"/>
              </a:rPr>
            </a:br>
            <a:r>
              <a:rPr lang="en-US" smtClean="0">
                <a:latin typeface="Arial" charset="0"/>
                <a:cs typeface="Arial" charset="0"/>
              </a:rPr>
              <a:t>Proportional to Concavity</a:t>
            </a:r>
          </a:p>
        </p:txBody>
      </p:sp>
      <p:sp>
        <p:nvSpPr>
          <p:cNvPr id="81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78982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Visually:</a:t>
            </a: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Where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dirty="0" smtClean="0">
                <a:latin typeface="Arial" charset="0"/>
                <a:cs typeface="Arial" charset="0"/>
              </a:rPr>
              <a:t> is concave down, the rate of change over time is negative</a:t>
            </a: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364549" name="Object 3"/>
          <p:cNvGraphicFramePr>
            <a:graphicFrameLocks noChangeAspect="1"/>
          </p:cNvGraphicFramePr>
          <p:nvPr/>
        </p:nvGraphicFramePr>
        <p:xfrm>
          <a:off x="6429375" y="4668838"/>
          <a:ext cx="939800" cy="1377950"/>
        </p:xfrm>
        <a:graphic>
          <a:graphicData uri="http://schemas.openxmlformats.org/presentationml/2006/ole">
            <p:oleObj spid="_x0000_s364557" name="Equation" r:id="rId5" imgW="571500" imgH="838200" progId="Equation.DSMT4">
              <p:embed/>
            </p:oleObj>
          </a:graphicData>
        </a:graphic>
      </p:graphicFrame>
      <p:graphicFrame>
        <p:nvGraphicFramePr>
          <p:cNvPr id="364550" name="Object 6"/>
          <p:cNvGraphicFramePr>
            <a:graphicFrameLocks noChangeAspect="1"/>
          </p:cNvGraphicFramePr>
          <p:nvPr/>
        </p:nvGraphicFramePr>
        <p:xfrm>
          <a:off x="3948113" y="1962150"/>
          <a:ext cx="1493837" cy="863600"/>
        </p:xfrm>
        <a:graphic>
          <a:graphicData uri="http://schemas.openxmlformats.org/presentationml/2006/ole">
            <p:oleObj spid="_x0000_s364558" name="Equation" r:id="rId6" imgW="723586" imgH="418918" progId="Equation.DSMT4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Rate of Change</a:t>
            </a:r>
            <a:br>
              <a:rPr lang="en-US" smtClean="0">
                <a:latin typeface="Arial" charset="0"/>
                <a:cs typeface="Arial" charset="0"/>
              </a:rPr>
            </a:br>
            <a:r>
              <a:rPr lang="en-US" smtClean="0">
                <a:latin typeface="Arial" charset="0"/>
                <a:cs typeface="Arial" charset="0"/>
              </a:rPr>
              <a:t>Proportional to Concavity</a:t>
            </a:r>
          </a:p>
        </p:txBody>
      </p:sp>
      <p:sp>
        <p:nvSpPr>
          <p:cNvPr id="92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Visually: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Of course, a function may be concave up and down in different regions</a:t>
            </a: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Ultimately, the concavity tends to disappear—that is, as time goes to infinity,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mtClean="0">
                <a:latin typeface="Arial" charset="0"/>
                <a:cs typeface="Arial" charset="0"/>
              </a:rPr>
              <a:t> becomes a straight line…</a:t>
            </a: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</p:txBody>
      </p:sp>
      <p:pic>
        <p:nvPicPr>
          <p:cNvPr id="9223" name="Picture 5" descr="C:\Users\dwharder\Desktop\vx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24075" y="3582275"/>
            <a:ext cx="5340350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218" name="Object 3"/>
          <p:cNvGraphicFramePr>
            <a:graphicFrameLocks noChangeAspect="1"/>
          </p:cNvGraphicFramePr>
          <p:nvPr/>
        </p:nvGraphicFramePr>
        <p:xfrm>
          <a:off x="2195513" y="3993438"/>
          <a:ext cx="835025" cy="688975"/>
        </p:xfrm>
        <a:graphic>
          <a:graphicData uri="http://schemas.openxmlformats.org/presentationml/2006/ole">
            <p:oleObj spid="_x0000_s365584" name="Equation" r:id="rId5" imgW="508000" imgH="419100" progId="Equation.DSMT4">
              <p:embed/>
            </p:oleObj>
          </a:graphicData>
        </a:graphic>
      </p:graphicFrame>
      <p:graphicFrame>
        <p:nvGraphicFramePr>
          <p:cNvPr id="9219" name="Object 4"/>
          <p:cNvGraphicFramePr>
            <a:graphicFrameLocks noChangeAspect="1"/>
          </p:cNvGraphicFramePr>
          <p:nvPr/>
        </p:nvGraphicFramePr>
        <p:xfrm>
          <a:off x="6372225" y="3777538"/>
          <a:ext cx="835025" cy="688975"/>
        </p:xfrm>
        <a:graphic>
          <a:graphicData uri="http://schemas.openxmlformats.org/presentationml/2006/ole">
            <p:oleObj spid="_x0000_s365585" name="Equation" r:id="rId6" imgW="508000" imgH="419100" progId="Equation.DSMT4">
              <p:embed/>
            </p:oleObj>
          </a:graphicData>
        </a:graphic>
      </p:graphicFrame>
      <p:graphicFrame>
        <p:nvGraphicFramePr>
          <p:cNvPr id="365574" name="Object 6"/>
          <p:cNvGraphicFramePr>
            <a:graphicFrameLocks noChangeAspect="1"/>
          </p:cNvGraphicFramePr>
          <p:nvPr/>
        </p:nvGraphicFramePr>
        <p:xfrm>
          <a:off x="3948113" y="1962150"/>
          <a:ext cx="1493837" cy="863600"/>
        </p:xfrm>
        <a:graphic>
          <a:graphicData uri="http://schemas.openxmlformats.org/presentationml/2006/ole">
            <p:oleObj spid="_x0000_s365586" name="Equation" r:id="rId7" imgW="723586" imgH="418918" progId="Equation.DSMT4">
              <p:embed/>
            </p:oleObj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19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Examples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51273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Consider heat conduction problem: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A bar initially at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baseline="3000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smtClean="0">
                <a:latin typeface="Arial" charset="0"/>
                <a:cs typeface="Arial" charset="0"/>
              </a:rPr>
              <a:t> with one end touching a heat sink also at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baseline="3000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C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At time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= 0</a:t>
            </a:r>
            <a:r>
              <a:rPr lang="en-CA" smtClean="0">
                <a:latin typeface="Arial" charset="0"/>
                <a:cs typeface="Arial" charset="0"/>
              </a:rPr>
              <a:t>, the other end is placed in contact with a heat source at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80 </a:t>
            </a:r>
            <a:r>
              <a:rPr lang="en-US" baseline="3000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pic>
        <p:nvPicPr>
          <p:cNvPr id="54276" name="Picture 12" descr="C:\Users\dwharder\Desktop\adsfpj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5875" y="3573330"/>
            <a:ext cx="3995738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20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Examples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As time passes, the bar warms up</a:t>
            </a:r>
          </a:p>
        </p:txBody>
      </p:sp>
      <p:pic>
        <p:nvPicPr>
          <p:cNvPr id="55300" name="Picture 11" descr="C:\Users\dwharder\Desktop\afs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7663" y="3572338"/>
            <a:ext cx="3663950" cy="69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Examples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 plot of the temperature over time across the bar is given by this solution: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The end placed in contact with the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80 </a:t>
            </a:r>
            <a:r>
              <a:rPr lang="en-US" baseline="3000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smtClean="0">
                <a:latin typeface="Arial" charset="0"/>
                <a:cs typeface="Arial" charset="0"/>
              </a:rPr>
              <a:t> heats up faster than points closer to the heat sink</a:t>
            </a: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As the concavity becomes smaller, the rate of change also gets smaller</a:t>
            </a:r>
          </a:p>
        </p:txBody>
      </p:sp>
      <p:pic>
        <p:nvPicPr>
          <p:cNvPr id="5632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0913" y="3266653"/>
            <a:ext cx="230505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3" descr="C:\Users\dwharder\Desktop\asljk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00" y="3273003"/>
            <a:ext cx="230505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22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 descr="C:\Users\dwharder\Desktop\initial.0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2900" y="3284538"/>
            <a:ext cx="37766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Examples</a:t>
            </a:r>
          </a:p>
        </p:txBody>
      </p:sp>
      <p:sp>
        <p:nvSpPr>
          <p:cNvPr id="5837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Consider another example: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A bar initially at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en-US" baseline="3000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smtClean="0">
                <a:latin typeface="Arial" charset="0"/>
                <a:cs typeface="Arial" charset="0"/>
              </a:rPr>
              <a:t> is placed at time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= 0</a:t>
            </a:r>
            <a:r>
              <a:rPr lang="en-CA" smtClean="0">
                <a:latin typeface="Arial" charset="0"/>
                <a:cs typeface="Arial" charset="0"/>
              </a:rPr>
              <a:t> in contact with a heat source of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80 </a:t>
            </a:r>
            <a:r>
              <a:rPr lang="en-US" baseline="3000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smtClean="0">
                <a:latin typeface="Arial" charset="0"/>
                <a:cs typeface="Arial" charset="0"/>
              </a:rPr>
              <a:t> at one end and a heat sink at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baseline="3000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ultimate temperature will be no different: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A uniform change from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80 </a:t>
            </a:r>
            <a:r>
              <a:rPr lang="en-US" baseline="3000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smtClean="0">
                <a:latin typeface="Arial" charset="0"/>
                <a:cs typeface="Arial" charset="0"/>
              </a:rPr>
              <a:t> down to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en-US" baseline="3000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C</a:t>
            </a:r>
            <a:endParaRPr lang="en-CA" smtClean="0">
              <a:latin typeface="Arial" charset="0"/>
              <a:cs typeface="Arial" charset="0"/>
            </a:endParaRPr>
          </a:p>
        </p:txBody>
      </p:sp>
      <p:pic>
        <p:nvPicPr>
          <p:cNvPr id="59396" name="Picture 11" descr="C:\Users\dwharder\Desktop\afs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2900" y="3284538"/>
            <a:ext cx="37782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Examples</a:t>
            </a:r>
          </a:p>
        </p:txBody>
      </p:sp>
      <p:sp>
        <p:nvSpPr>
          <p:cNvPr id="604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 plot of the temperature over time across the bar is given by this solution: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Both ends drop from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100 </a:t>
            </a:r>
            <a:r>
              <a:rPr lang="en-US" baseline="3000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smtClean="0">
                <a:latin typeface="Arial" charset="0"/>
                <a:cs typeface="Arial" charset="0"/>
              </a:rPr>
              <a:t> however, the centre cools slower than does the bar at either end point</a:t>
            </a:r>
          </a:p>
        </p:txBody>
      </p:sp>
      <p:pic>
        <p:nvPicPr>
          <p:cNvPr id="60420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90913" y="3005138"/>
            <a:ext cx="230505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wharder\Desktop\bar.02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92500" y="3005138"/>
            <a:ext cx="2305050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25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Rate of Change</a:t>
            </a:r>
            <a:br>
              <a:rPr lang="en-US" smtClean="0">
                <a:latin typeface="Arial" charset="0"/>
                <a:cs typeface="Arial" charset="0"/>
              </a:rPr>
            </a:br>
            <a:r>
              <a:rPr lang="en-US" smtClean="0">
                <a:latin typeface="Arial" charset="0"/>
                <a:cs typeface="Arial" charset="0"/>
              </a:rPr>
              <a:t>Proportional to Concavity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>
                <a:latin typeface="Arial" charset="0"/>
                <a:cs typeface="Arial" charset="0"/>
              </a:rPr>
              <a:t>	Ultimately, the concavity tends to disappear—that is, as</a:t>
            </a:r>
            <a:br>
              <a:rPr lang="en-US" smtClean="0">
                <a:latin typeface="Arial" charset="0"/>
                <a:cs typeface="Arial" charset="0"/>
              </a:rPr>
            </a:b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→ ∞</a:t>
            </a:r>
            <a:r>
              <a:rPr lang="en-US" smtClean="0">
                <a:latin typeface="Arial" charset="0"/>
                <a:cs typeface="Arial" charset="0"/>
              </a:rPr>
              <a:t>,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mtClean="0">
                <a:latin typeface="Arial" charset="0"/>
                <a:cs typeface="Arial" charset="0"/>
              </a:rPr>
              <a:t> becomes a straight line…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Important note: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This statement is </a:t>
            </a:r>
            <a:r>
              <a:rPr lang="en-US" b="1" smtClean="0">
                <a:latin typeface="Arial" charset="0"/>
                <a:cs typeface="Arial" charset="0"/>
              </a:rPr>
              <a:t>only</a:t>
            </a:r>
            <a:r>
              <a:rPr lang="en-US" smtClean="0">
                <a:latin typeface="Arial" charset="0"/>
                <a:cs typeface="Arial" charset="0"/>
              </a:rPr>
              <a:t> </a:t>
            </a:r>
            <a:r>
              <a:rPr lang="en-US" b="1" smtClean="0">
                <a:latin typeface="Arial" charset="0"/>
                <a:cs typeface="Arial" charset="0"/>
              </a:rPr>
              <a:t>true</a:t>
            </a:r>
            <a:r>
              <a:rPr lang="en-US" smtClean="0">
                <a:latin typeface="Arial" charset="0"/>
                <a:cs typeface="Arial" charset="0"/>
              </a:rPr>
              <a:t> in one </a:t>
            </a:r>
            <a:r>
              <a:rPr lang="en-US" err="1" smtClean="0">
                <a:latin typeface="Arial" charset="0"/>
                <a:cs typeface="Arial" charset="0"/>
              </a:rPr>
              <a:t>spacial</a:t>
            </a:r>
            <a:r>
              <a:rPr lang="en-US" smtClean="0">
                <a:latin typeface="Arial" charset="0"/>
                <a:cs typeface="Arial" charset="0"/>
              </a:rPr>
              <a:t> dimension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In higher </a:t>
            </a:r>
            <a:r>
              <a:rPr lang="en-US" err="1" smtClean="0">
                <a:latin typeface="Arial" charset="0"/>
                <a:cs typeface="Arial" charset="0"/>
              </a:rPr>
              <a:t>spacial</a:t>
            </a:r>
            <a:r>
              <a:rPr lang="en-US" smtClean="0">
                <a:latin typeface="Arial" charset="0"/>
                <a:cs typeface="Arial" charset="0"/>
              </a:rPr>
              <a:t> dimensions,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smtClean="0">
                <a:latin typeface="Arial" charset="0"/>
                <a:cs typeface="Arial" charset="0"/>
              </a:rPr>
              <a:t> will approach a solution to Laplace’s equation in the given region, but it won’t be so simple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086" name="Picture 6" descr="C:\Users\dwharder\Desktop\av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7108" y="3152114"/>
            <a:ext cx="6480000" cy="3169800"/>
          </a:xfrm>
          <a:prstGeom prst="rect">
            <a:avLst/>
          </a:prstGeom>
          <a:noFill/>
        </p:spPr>
      </p:pic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Problem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For any such problem, we know the initial state:</a:t>
            </a: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CA" dirty="0" smtClean="0">
                <a:latin typeface="Arial" charset="0"/>
                <a:cs typeface="Arial" charset="0"/>
              </a:rPr>
              <a:t/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we would like to find a function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US" dirty="0" smtClean="0">
                <a:latin typeface="Arial" charset="0"/>
                <a:cs typeface="Arial" charset="0"/>
              </a:rPr>
              <a:t> that satisfies the partial differential equation up to some point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baseline="-25000" dirty="0" err="1" smtClean="0">
                <a:latin typeface="Times New Roman" pitchFamily="18" charset="0"/>
                <a:cs typeface="Times New Roman" pitchFamily="18" charset="0"/>
              </a:rPr>
              <a:t>final</a:t>
            </a:r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CA" dirty="0" smtClean="0">
                <a:latin typeface="Arial" charset="0"/>
                <a:cs typeface="Arial" charset="0"/>
              </a:rPr>
              <a:t> </a:t>
            </a: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endParaRPr lang="en-US" dirty="0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558088" name="Object 2"/>
          <p:cNvGraphicFramePr>
            <a:graphicFrameLocks noChangeAspect="1"/>
          </p:cNvGraphicFramePr>
          <p:nvPr/>
        </p:nvGraphicFramePr>
        <p:xfrm>
          <a:off x="3564346" y="2116138"/>
          <a:ext cx="1889125" cy="447675"/>
        </p:xfrm>
        <a:graphic>
          <a:graphicData uri="http://schemas.openxmlformats.org/presentationml/2006/ole">
            <p:oleObj spid="_x0000_s558092" name="Equation" r:id="rId4" imgW="1066337" imgH="253890" progId="Equation.DSMT4">
              <p:embed/>
            </p:oleObj>
          </a:graphicData>
        </a:graphic>
      </p:graphicFrame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27</a:t>
            </a:fld>
            <a:endParaRPr lang="en-CA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359056" y="3716772"/>
            <a:ext cx="64793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2400" i="1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400" baseline="-25000" err="1" smtClean="0">
                <a:latin typeface="Times New Roman" pitchFamily="18" charset="0"/>
                <a:cs typeface="Times New Roman" pitchFamily="18" charset="0"/>
              </a:rPr>
              <a:t>final</a:t>
            </a:r>
            <a:endParaRPr lang="en-CA" sz="2400" baseline="-250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2607425" y="4183977"/>
            <a:ext cx="0" cy="197725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086" name="Picture 6" descr="C:\Users\dwharder\Desktop\av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87108" y="3152114"/>
            <a:ext cx="6480000" cy="3169800"/>
          </a:xfrm>
          <a:prstGeom prst="rect">
            <a:avLst/>
          </a:prstGeom>
          <a:noFill/>
        </p:spPr>
      </p:pic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The Problem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To do this, we must also know the boundary values:</a:t>
            </a: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CA" dirty="0" smtClean="0">
                <a:latin typeface="Arial" charset="0"/>
                <a:cs typeface="Arial" charset="0"/>
              </a:rPr>
              <a:t/>
            </a:r>
            <a:br>
              <a:rPr lang="en-CA" dirty="0" smtClean="0">
                <a:latin typeface="Arial" charset="0"/>
                <a:cs typeface="Arial" charset="0"/>
              </a:rPr>
            </a:b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endParaRPr lang="en-US" dirty="0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28</a:t>
            </a:fld>
            <a:endParaRPr lang="en-CA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359056" y="3716772"/>
            <a:ext cx="64793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2400" i="1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400" baseline="-25000" err="1" smtClean="0">
                <a:latin typeface="Times New Roman" pitchFamily="18" charset="0"/>
                <a:cs typeface="Times New Roman" pitchFamily="18" charset="0"/>
              </a:rPr>
              <a:t>final</a:t>
            </a:r>
            <a:endParaRPr lang="en-CA" sz="2400" baseline="-250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385615566"/>
              </p:ext>
            </p:extLst>
          </p:nvPr>
        </p:nvGraphicFramePr>
        <p:xfrm>
          <a:off x="3710940" y="2161377"/>
          <a:ext cx="2033618" cy="990737"/>
        </p:xfrm>
        <a:graphic>
          <a:graphicData uri="http://schemas.openxmlformats.org/presentationml/2006/ole">
            <p:oleObj spid="_x0000_s571397" name="Equation" r:id="rId4" imgW="990170" imgH="482391" progId="Equation.3">
              <p:embed/>
            </p:oleObj>
          </a:graphicData>
        </a:graphic>
      </p:graphicFrame>
      <p:cxnSp>
        <p:nvCxnSpPr>
          <p:cNvPr id="10" name="Straight Connector 9"/>
          <p:cNvCxnSpPr/>
          <p:nvPr/>
        </p:nvCxnSpPr>
        <p:spPr>
          <a:xfrm>
            <a:off x="2621280" y="4219077"/>
            <a:ext cx="408206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631440" y="6139317"/>
            <a:ext cx="4082063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49984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the Solution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As with the BVP, we will divide the space interval into discrete points</a:t>
            </a:r>
          </a:p>
          <a:p>
            <a:pPr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CA" smtClean="0">
                <a:latin typeface="Arial" charset="0"/>
                <a:cs typeface="Arial" charset="0"/>
              </a:rPr>
              <a:t>	We are interested, however, also in how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smtClean="0">
                <a:latin typeface="Arial" charset="0"/>
                <a:cs typeface="Arial" charset="0"/>
              </a:rPr>
              <a:t> changes over time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Just like the IVPs, we will divide time into discrete steps</a:t>
            </a: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895571" y="2406645"/>
          <a:ext cx="1101678" cy="762233"/>
        </p:xfrm>
        <a:graphic>
          <a:graphicData uri="http://schemas.openxmlformats.org/presentationml/2006/ole">
            <p:oleObj spid="_x0000_s560146" name="Equation" r:id="rId3" imgW="622030" imgH="431613" progId="Equation.DSMT4">
              <p:embed/>
            </p:oleObj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4479657" y="2559911"/>
          <a:ext cx="1146175" cy="403225"/>
        </p:xfrm>
        <a:graphic>
          <a:graphicData uri="http://schemas.openxmlformats.org/presentationml/2006/ole">
            <p:oleObj spid="_x0000_s560147" name="Equation" r:id="rId4" imgW="647700" imgH="228600" progId="Equation.DSMT4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714625" y="4457700"/>
          <a:ext cx="1460500" cy="762000"/>
        </p:xfrm>
        <a:graphic>
          <a:graphicData uri="http://schemas.openxmlformats.org/presentationml/2006/ole">
            <p:oleObj spid="_x0000_s560148" name="Equation" r:id="rId5" imgW="825500" imgH="431800" progId="Equation.DSMT4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4375981" y="4611080"/>
          <a:ext cx="1347788" cy="403225"/>
        </p:xfrm>
        <a:graphic>
          <a:graphicData uri="http://schemas.openxmlformats.org/presentationml/2006/ole">
            <p:oleObj spid="_x0000_s560149" name="Equation" r:id="rId6" imgW="761669" imgH="228501" progId="Equation.DSMT4">
              <p:embed/>
            </p:oleObj>
          </a:graphicData>
        </a:graphic>
      </p:graphicFrame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29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 descr="C:\Users\dwharder\Desktop\av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61233" y="947120"/>
            <a:ext cx="4199652" cy="2054330"/>
          </a:xfrm>
          <a:prstGeom prst="rect">
            <a:avLst/>
          </a:prstGeom>
          <a:noFill/>
        </p:spPr>
      </p:pic>
      <p:sp>
        <p:nvSpPr>
          <p:cNvPr id="624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the Solution</a:t>
            </a: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624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This creates an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dirty="0" smtClean="0">
                <a:latin typeface="Arial" charset="0"/>
                <a:cs typeface="Arial" charset="0"/>
              </a:rPr>
              <a:t> grid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We will approximate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≈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i,k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 descr="C:\Users\dwharder\Desktop\av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3811" y="3040527"/>
            <a:ext cx="6480000" cy="3171960"/>
          </a:xfrm>
          <a:prstGeom prst="rect">
            <a:avLst/>
          </a:prstGeom>
          <a:noFill/>
        </p:spPr>
      </p:pic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30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084019" y="3294599"/>
            <a:ext cx="64793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CA" sz="2400" i="1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400" baseline="-25000" err="1" smtClean="0">
                <a:latin typeface="Times New Roman" pitchFamily="18" charset="0"/>
                <a:cs typeface="Times New Roman" pitchFamily="18" charset="0"/>
              </a:rPr>
              <a:t>final</a:t>
            </a:r>
            <a:endParaRPr lang="en-CA" sz="2400" baseline="-2500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Approximating Partial Derivatives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Questions: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How do we approximate partial derivatives?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What are the required conditions?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Approximating Partial Derivatives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Recall our approximations of the derivatives: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In this case, however, we are dealing with partial derivatives</a:t>
            </a:r>
          </a:p>
        </p:txBody>
      </p:sp>
      <p:graphicFrame>
        <p:nvGraphicFramePr>
          <p:cNvPr id="10242" name="Object 4"/>
          <p:cNvGraphicFramePr>
            <a:graphicFrameLocks noChangeAspect="1"/>
          </p:cNvGraphicFramePr>
          <p:nvPr/>
        </p:nvGraphicFramePr>
        <p:xfrm>
          <a:off x="2717800" y="1989138"/>
          <a:ext cx="3863109" cy="1448246"/>
        </p:xfrm>
        <a:graphic>
          <a:graphicData uri="http://schemas.openxmlformats.org/presentationml/2006/ole">
            <p:oleObj spid="_x0000_s366598" name="Equation" r:id="rId4" imgW="2298700" imgH="86360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Partial Derivatives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If you recall the definition of the partial derivative, we focus on one variable and leave the other variables constant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To ensure clarity:</a:t>
            </a:r>
          </a:p>
          <a:p>
            <a:pPr lvl="1"/>
            <a:r>
              <a:rPr lang="en-US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mtClean="0">
                <a:latin typeface="Arial" charset="0"/>
                <a:cs typeface="Arial" charset="0"/>
              </a:rPr>
              <a:t> is used to indicate small steps in space</a:t>
            </a:r>
          </a:p>
          <a:p>
            <a:pPr lvl="1"/>
            <a:r>
              <a:rPr lang="en-US" smtClean="0">
                <a:latin typeface="Symbol" pitchFamily="18" charset="2"/>
                <a:cs typeface="Arial" charset="0"/>
              </a:rPr>
              <a:t>D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mtClean="0">
                <a:latin typeface="Arial" charset="0"/>
                <a:cs typeface="Arial" charset="0"/>
              </a:rPr>
              <a:t> is used to indicate a small step in time</a:t>
            </a:r>
          </a:p>
          <a:p>
            <a:pPr lvl="1"/>
            <a:endParaRPr lang="en-US" i="1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2759075" y="2683782"/>
          <a:ext cx="3821834" cy="1465235"/>
        </p:xfrm>
        <a:graphic>
          <a:graphicData uri="http://schemas.openxmlformats.org/presentationml/2006/ole">
            <p:oleObj spid="_x0000_s367622" name="Equation" r:id="rId4" imgW="2247900" imgH="86360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Partial Derivatives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The obvious extension is to define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or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2533533" y="2041392"/>
          <a:ext cx="3394219" cy="1458044"/>
        </p:xfrm>
        <a:graphic>
          <a:graphicData uri="http://schemas.openxmlformats.org/presentationml/2006/ole">
            <p:oleObj spid="_x0000_s368650" name="Equation" r:id="rId4" imgW="2005729" imgH="863225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2488178" y="3744913"/>
          <a:ext cx="3867150" cy="1543050"/>
        </p:xfrm>
        <a:graphic>
          <a:graphicData uri="http://schemas.openxmlformats.org/presentationml/2006/ole">
            <p:oleObj spid="_x0000_s368651" name="Equation" r:id="rId5" imgW="2286000" imgH="914400" progId="Equation.DSMT4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355328" y="2429254"/>
            <a:ext cx="2142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dirty="0" smtClean="0"/>
              <a:t>Forward divided-</a:t>
            </a:r>
          </a:p>
          <a:p>
            <a:pPr algn="ctr"/>
            <a:r>
              <a:rPr lang="en-CA" dirty="0" smtClean="0"/>
              <a:t>difference formulas</a:t>
            </a:r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6641402" y="4073436"/>
            <a:ext cx="2142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Centred divided-</a:t>
            </a:r>
          </a:p>
          <a:p>
            <a:pPr algn="ctr"/>
            <a:r>
              <a:rPr lang="en-CA" dirty="0" smtClean="0"/>
              <a:t>difference formulas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Partial Derivatives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smtClean="0">
                <a:latin typeface="Arial" charset="0"/>
                <a:cs typeface="Arial" charset="0"/>
              </a:rPr>
              <a:t>	Recall, however, that we will be approximating the solution on a grid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i="1" baseline="-2500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≈ </a:t>
            </a:r>
            <a:r>
              <a:rPr lang="en-US" i="1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i="1" baseline="-25000" err="1" smtClean="0">
                <a:latin typeface="Times New Roman" pitchFamily="18" charset="0"/>
                <a:cs typeface="Times New Roman" pitchFamily="18" charset="0"/>
              </a:rPr>
              <a:t>i,k</a:t>
            </a:r>
            <a:r>
              <a:rPr lang="en-US" smtClean="0">
                <a:latin typeface="Arial" charset="0"/>
                <a:cs typeface="Arial" charset="0"/>
              </a:rPr>
              <a:t> where </a:t>
            </a:r>
          </a:p>
          <a:p>
            <a:pPr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US" smtClean="0">
                <a:latin typeface="Arial" charset="0"/>
                <a:cs typeface="Arial" charset="0"/>
              </a:rPr>
              <a:t>	Thus, our formulas turn out to be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2713038" y="3407992"/>
          <a:ext cx="3759200" cy="708025"/>
        </p:xfrm>
        <a:graphic>
          <a:graphicData uri="http://schemas.openxmlformats.org/presentationml/2006/ole">
            <p:oleObj spid="_x0000_s569367" name="Equation" r:id="rId4" imgW="2222500" imgH="41910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  <p:graphicFrame>
        <p:nvGraphicFramePr>
          <p:cNvPr id="569348" name="Object 2"/>
          <p:cNvGraphicFramePr>
            <a:graphicFrameLocks noChangeAspect="1"/>
          </p:cNvGraphicFramePr>
          <p:nvPr/>
        </p:nvGraphicFramePr>
        <p:xfrm>
          <a:off x="2907618" y="2473548"/>
          <a:ext cx="1146175" cy="403225"/>
        </p:xfrm>
        <a:graphic>
          <a:graphicData uri="http://schemas.openxmlformats.org/presentationml/2006/ole">
            <p:oleObj spid="_x0000_s569368" name="Equation" r:id="rId5" imgW="647700" imgH="228600" progId="Equation.DSMT4">
              <p:embed/>
            </p:oleObj>
          </a:graphicData>
        </a:graphic>
      </p:graphicFrame>
      <p:graphicFrame>
        <p:nvGraphicFramePr>
          <p:cNvPr id="569349" name="Object 5"/>
          <p:cNvGraphicFramePr>
            <a:graphicFrameLocks noChangeAspect="1"/>
          </p:cNvGraphicFramePr>
          <p:nvPr/>
        </p:nvGraphicFramePr>
        <p:xfrm>
          <a:off x="4411573" y="2473547"/>
          <a:ext cx="1347787" cy="403225"/>
        </p:xfrm>
        <a:graphic>
          <a:graphicData uri="http://schemas.openxmlformats.org/presentationml/2006/ole">
            <p:oleObj spid="_x0000_s569369" name="Equation" r:id="rId6" imgW="761669" imgH="228501" progId="Equation.DSMT4">
              <p:embed/>
            </p:oleObj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3910336" y="4156966"/>
          <a:ext cx="2341563" cy="708025"/>
        </p:xfrm>
        <a:graphic>
          <a:graphicData uri="http://schemas.openxmlformats.org/presentationml/2006/ole">
            <p:oleObj spid="_x0000_s569370" name="Equation" r:id="rId7" imgW="1384300" imgH="419100" progId="Equation.DSMT4">
              <p:embed/>
            </p:oleObj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3908470" y="4913535"/>
          <a:ext cx="1333500" cy="685800"/>
        </p:xfrm>
        <a:graphic>
          <a:graphicData uri="http://schemas.openxmlformats.org/presentationml/2006/ole">
            <p:oleObj spid="_x0000_s569371" name="Equation" r:id="rId8" imgW="787058" imgH="406224" progId="Equation.DSMT4">
              <p:embed/>
            </p:oleObj>
          </a:graphicData>
        </a:graphic>
      </p:graphicFrame>
      <p:sp>
        <p:nvSpPr>
          <p:cNvPr id="12" name="Rectangle 11"/>
          <p:cNvSpPr/>
          <p:nvPr/>
        </p:nvSpPr>
        <p:spPr>
          <a:xfrm>
            <a:off x="457200" y="5847318"/>
            <a:ext cx="496642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2000" smtClean="0">
                <a:cs typeface="Arial" charset="0"/>
              </a:rPr>
              <a:t>Recall that </a:t>
            </a:r>
            <a:r>
              <a:rPr lang="en-CA" sz="2000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z="20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000" b="1" smtClean="0"/>
              <a:t>±</a:t>
            </a:r>
            <a:r>
              <a:rPr lang="en-CA" sz="2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000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sz="200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CA" sz="2000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z="2000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sz="2000" baseline="-25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000" baseline="-25000" smtClean="0"/>
              <a:t>±</a:t>
            </a:r>
            <a:r>
              <a:rPr lang="en-CA" sz="2000" baseline="-2500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sz="2000" smtClean="0">
                <a:cs typeface="Arial" charset="0"/>
              </a:rPr>
              <a:t> and </a:t>
            </a:r>
            <a:r>
              <a:rPr lang="en-CA" sz="2000" i="1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 i="1" baseline="-2500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z="2000" smtClean="0">
                <a:latin typeface="Times New Roman" pitchFamily="18" charset="0"/>
                <a:cs typeface="Times New Roman" pitchFamily="18" charset="0"/>
              </a:rPr>
              <a:t> ± </a:t>
            </a:r>
            <a:r>
              <a:rPr lang="en-CA" sz="2000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CA" sz="2000" i="1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CA" sz="2000" i="1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 i="1" baseline="-2500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z="2000" baseline="-25000" smtClean="0">
                <a:latin typeface="Times New Roman" pitchFamily="18" charset="0"/>
                <a:cs typeface="Times New Roman" pitchFamily="18" charset="0"/>
              </a:rPr>
              <a:t> ± 1</a:t>
            </a:r>
            <a:endParaRPr lang="en-CA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Partial Derivatives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Thus, our approximations are: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Similarly,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1863000" y="2134951"/>
          <a:ext cx="2384425" cy="1414462"/>
        </p:xfrm>
        <a:graphic>
          <a:graphicData uri="http://schemas.openxmlformats.org/presentationml/2006/ole">
            <p:oleObj spid="_x0000_s570383" name="Equation" r:id="rId4" imgW="1409700" imgH="83820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4990773" y="2126242"/>
          <a:ext cx="2535238" cy="1500187"/>
        </p:xfrm>
        <a:graphic>
          <a:graphicData uri="http://schemas.openxmlformats.org/presentationml/2006/ole">
            <p:oleObj spid="_x0000_s570384" name="Equation" r:id="rId5" imgW="1498600" imgH="889000" progId="Equation.DSMT4">
              <p:embed/>
            </p:oleObj>
          </a:graphicData>
        </a:graphic>
      </p:graphicFrame>
      <p:graphicFrame>
        <p:nvGraphicFramePr>
          <p:cNvPr id="570373" name="Object 4"/>
          <p:cNvGraphicFramePr>
            <a:graphicFrameLocks noChangeAspect="1"/>
          </p:cNvGraphicFramePr>
          <p:nvPr/>
        </p:nvGraphicFramePr>
        <p:xfrm>
          <a:off x="2926896" y="4193540"/>
          <a:ext cx="3328988" cy="1543050"/>
        </p:xfrm>
        <a:graphic>
          <a:graphicData uri="http://schemas.openxmlformats.org/presentationml/2006/ole">
            <p:oleObj spid="_x0000_s570385" name="Equation" r:id="rId6" imgW="1968500" imgH="9144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Partial Derivatives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Problem: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We are only given the state at a single initial time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en-US" dirty="0" smtClean="0">
              <a:latin typeface="Arial" charset="0"/>
              <a:cs typeface="Arial" charset="0"/>
            </a:endParaRP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Thus, we cannot use three unknowns in time:</a:t>
            </a:r>
          </a:p>
          <a:p>
            <a:pPr lvl="1" algn="ctr">
              <a:buNone/>
            </a:pPr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i,k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– 1</a:t>
            </a:r>
            <a:r>
              <a:rPr lang="en-US" i="1" dirty="0" smtClean="0">
                <a:latin typeface="Arial" charset="0"/>
                <a:cs typeface="Arial" charset="0"/>
              </a:rPr>
              <a:t>     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i,k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i,k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endParaRPr lang="en-US" dirty="0" smtClean="0">
              <a:latin typeface="Arial" charset="0"/>
              <a:cs typeface="Arial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Thus, we will use the formula</a:t>
            </a: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  <p:graphicFrame>
        <p:nvGraphicFramePr>
          <p:cNvPr id="7" name="Object 4"/>
          <p:cNvGraphicFramePr>
            <a:graphicFrameLocks noChangeAspect="1"/>
          </p:cNvGraphicFramePr>
          <p:nvPr/>
        </p:nvGraphicFramePr>
        <p:xfrm>
          <a:off x="3481388" y="3567113"/>
          <a:ext cx="2341562" cy="685800"/>
        </p:xfrm>
        <a:graphic>
          <a:graphicData uri="http://schemas.openxmlformats.org/presentationml/2006/ole">
            <p:oleObj spid="_x0000_s562183" name="Equation" r:id="rId4" imgW="1383699" imgH="406224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Partial Derivatives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If we substitute the second into the heat-conduction/ diffusion equation, we have</a:t>
            </a: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</a:p>
          <a:p>
            <a:pPr>
              <a:buNone/>
            </a:pPr>
            <a:r>
              <a:rPr lang="en-US" dirty="0" smtClean="0">
                <a:latin typeface="Arial" charset="0"/>
                <a:cs typeface="Arial" charset="0"/>
              </a:rPr>
              <a:t>	Solving for the event in the future,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US" dirty="0" smtClean="0">
                <a:latin typeface="Arial" charset="0"/>
                <a:cs typeface="Arial" charset="0"/>
              </a:rPr>
              <a:t>:</a:t>
            </a:r>
          </a:p>
        </p:txBody>
      </p:sp>
      <p:graphicFrame>
        <p:nvGraphicFramePr>
          <p:cNvPr id="13314" name="Object 3"/>
          <p:cNvGraphicFramePr>
            <a:graphicFrameLocks noChangeAspect="1"/>
          </p:cNvGraphicFramePr>
          <p:nvPr/>
        </p:nvGraphicFramePr>
        <p:xfrm>
          <a:off x="3313113" y="2463800"/>
          <a:ext cx="2136775" cy="749300"/>
        </p:xfrm>
        <a:graphic>
          <a:graphicData uri="http://schemas.openxmlformats.org/presentationml/2006/ole">
            <p:oleObj spid="_x0000_s369674" name="Equation" r:id="rId4" imgW="1193800" imgH="419100" progId="Equation.DSMT4">
              <p:embed/>
            </p:oleObj>
          </a:graphicData>
        </a:graphic>
      </p:graphicFrame>
      <p:graphicFrame>
        <p:nvGraphicFramePr>
          <p:cNvPr id="13315" name="Object 6"/>
          <p:cNvGraphicFramePr>
            <a:graphicFrameLocks noChangeAspect="1"/>
          </p:cNvGraphicFramePr>
          <p:nvPr/>
        </p:nvGraphicFramePr>
        <p:xfrm>
          <a:off x="3040063" y="4279900"/>
          <a:ext cx="2593975" cy="850900"/>
        </p:xfrm>
        <a:graphic>
          <a:graphicData uri="http://schemas.openxmlformats.org/presentationml/2006/ole">
            <p:oleObj spid="_x0000_s369675" name="Equation" r:id="rId5" imgW="1473200" imgH="48260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38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Similarity with IVPs</a:t>
            </a:r>
          </a:p>
        </p:txBody>
      </p:sp>
      <p:sp>
        <p:nvSpPr>
          <p:cNvPr id="143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If this looks familiar to you, it should: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Recall Euler’s method:  if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baseline="3000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f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))</a:t>
            </a:r>
            <a:r>
              <a:rPr lang="en-US" smtClean="0">
                <a:latin typeface="Arial" charset="0"/>
                <a:cs typeface="Arial" charset="0"/>
              </a:rPr>
              <a:t> and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baseline="-2500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baseline="-2500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US" smtClean="0">
                <a:latin typeface="Arial" charset="0"/>
                <a:cs typeface="Arial" charset="0"/>
              </a:rPr>
              <a:t>, it follows that 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14339" name="Object 4"/>
          <p:cNvGraphicFramePr>
            <a:graphicFrameLocks noChangeAspect="1"/>
          </p:cNvGraphicFramePr>
          <p:nvPr/>
        </p:nvGraphicFramePr>
        <p:xfrm>
          <a:off x="3289300" y="3670300"/>
          <a:ext cx="2832100" cy="482600"/>
        </p:xfrm>
        <a:graphic>
          <a:graphicData uri="http://schemas.openxmlformats.org/presentationml/2006/ole">
            <p:oleObj spid="_x0000_s370699" name="Equation" r:id="rId4" imgW="1485255" imgH="253890" progId="Equation.DSMT4">
              <p:embed/>
            </p:oleObj>
          </a:graphicData>
        </a:graphic>
      </p:graphicFrame>
      <p:sp>
        <p:nvSpPr>
          <p:cNvPr id="7" name="Oval 6"/>
          <p:cNvSpPr/>
          <p:nvPr/>
        </p:nvSpPr>
        <p:spPr>
          <a:xfrm>
            <a:off x="5009042" y="3537661"/>
            <a:ext cx="1132758" cy="74338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4343" name="TextBox 7"/>
          <p:cNvSpPr txBox="1">
            <a:spLocks noChangeArrowheads="1"/>
          </p:cNvSpPr>
          <p:nvPr/>
        </p:nvSpPr>
        <p:spPr bwMode="auto">
          <a:xfrm>
            <a:off x="6061508" y="4516582"/>
            <a:ext cx="23193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dirty="0">
                <a:solidFill>
                  <a:srgbClr val="FF0000"/>
                </a:solidFill>
              </a:rPr>
              <a:t>The slope at </a:t>
            </a:r>
            <a:r>
              <a:rPr lang="en-CA" sz="2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sz="2000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CA" sz="2000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z="2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CA" sz="2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39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  <p:graphicFrame>
        <p:nvGraphicFramePr>
          <p:cNvPr id="370696" name="Object 8"/>
          <p:cNvGraphicFramePr>
            <a:graphicFrameLocks noChangeAspect="1"/>
          </p:cNvGraphicFramePr>
          <p:nvPr/>
        </p:nvGraphicFramePr>
        <p:xfrm>
          <a:off x="3267456" y="1977075"/>
          <a:ext cx="2593975" cy="850900"/>
        </p:xfrm>
        <a:graphic>
          <a:graphicData uri="http://schemas.openxmlformats.org/presentationml/2006/ole">
            <p:oleObj spid="_x0000_s370700" name="Equation" r:id="rId5" imgW="1473200" imgH="4826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the</a:t>
            </a:r>
            <a:br>
              <a:rPr lang="en-US" smtClean="0">
                <a:latin typeface="Arial" charset="0"/>
                <a:cs typeface="Arial" charset="0"/>
              </a:rPr>
            </a:br>
            <a:r>
              <a:rPr lang="en-US" smtClean="0">
                <a:latin typeface="Arial" charset="0"/>
                <a:cs typeface="Arial" charset="0"/>
              </a:rPr>
              <a:t>Second Partial Derivative</a:t>
            </a:r>
          </a:p>
        </p:txBody>
      </p:sp>
      <p:sp>
        <p:nvSpPr>
          <p:cNvPr id="153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The next step is to approximate the concavity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We will use our 2</a:t>
            </a:r>
            <a:r>
              <a:rPr lang="en-US" baseline="30000" smtClean="0">
                <a:latin typeface="Arial" charset="0"/>
                <a:cs typeface="Arial" charset="0"/>
              </a:rPr>
              <a:t>nd</a:t>
            </a:r>
            <a:r>
              <a:rPr lang="en-US" smtClean="0">
                <a:latin typeface="Arial" charset="0"/>
                <a:cs typeface="Arial" charset="0"/>
              </a:rPr>
              <a:t>-order formula: 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to get</a:t>
            </a: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15362" name="Object 3"/>
          <p:cNvGraphicFramePr>
            <a:graphicFrameLocks noChangeAspect="1"/>
          </p:cNvGraphicFramePr>
          <p:nvPr/>
        </p:nvGraphicFramePr>
        <p:xfrm>
          <a:off x="3297238" y="1968500"/>
          <a:ext cx="2547937" cy="825500"/>
        </p:xfrm>
        <a:graphic>
          <a:graphicData uri="http://schemas.openxmlformats.org/presentationml/2006/ole">
            <p:oleObj spid="_x0000_s371730" name="Equation" r:id="rId4" imgW="1473200" imgH="482600" progId="Equation.DSMT4">
              <p:embed/>
            </p:oleObj>
          </a:graphicData>
        </a:graphic>
      </p:graphicFrame>
      <p:graphicFrame>
        <p:nvGraphicFramePr>
          <p:cNvPr id="15363" name="Object 4"/>
          <p:cNvGraphicFramePr>
            <a:graphicFrameLocks noChangeAspect="1"/>
          </p:cNvGraphicFramePr>
          <p:nvPr/>
        </p:nvGraphicFramePr>
        <p:xfrm>
          <a:off x="3187700" y="3327400"/>
          <a:ext cx="3249613" cy="685800"/>
        </p:xfrm>
        <a:graphic>
          <a:graphicData uri="http://schemas.openxmlformats.org/presentationml/2006/ole">
            <p:oleObj spid="_x0000_s371731" name="Equation" r:id="rId5" imgW="1968500" imgH="419100" progId="Equation.DSMT4">
              <p:embed/>
            </p:oleObj>
          </a:graphicData>
        </a:graphic>
      </p:graphicFrame>
      <p:graphicFrame>
        <p:nvGraphicFramePr>
          <p:cNvPr id="15364" name="Object 5"/>
          <p:cNvGraphicFramePr>
            <a:graphicFrameLocks noChangeAspect="1"/>
          </p:cNvGraphicFramePr>
          <p:nvPr/>
        </p:nvGraphicFramePr>
        <p:xfrm>
          <a:off x="2966748" y="4273988"/>
          <a:ext cx="4002087" cy="769937"/>
        </p:xfrm>
        <a:graphic>
          <a:graphicData uri="http://schemas.openxmlformats.org/presentationml/2006/ole">
            <p:oleObj spid="_x0000_s371732" name="Equation" r:id="rId6" imgW="2349500" imgH="457200" progId="Equation.DSMT4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3389873" y="5054600"/>
          <a:ext cx="3330575" cy="660400"/>
        </p:xfrm>
        <a:graphic>
          <a:graphicData uri="http://schemas.openxmlformats.org/presentationml/2006/ole">
            <p:oleObj spid="_x0000_s371733" name="Equation" r:id="rId7" imgW="1955800" imgH="393700" progId="Equation.DSMT4">
              <p:embed/>
            </p:oleObj>
          </a:graphicData>
        </a:graphic>
      </p:graphicFrame>
      <p:sp>
        <p:nvSpPr>
          <p:cNvPr id="10" name="Oval 9"/>
          <p:cNvSpPr/>
          <p:nvPr/>
        </p:nvSpPr>
        <p:spPr>
          <a:xfrm>
            <a:off x="4040777" y="4940419"/>
            <a:ext cx="574766" cy="8943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TextBox 10"/>
          <p:cNvSpPr txBox="1"/>
          <p:nvPr/>
        </p:nvSpPr>
        <p:spPr>
          <a:xfrm>
            <a:off x="4040777" y="5951966"/>
            <a:ext cx="49808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mtClean="0">
                <a:solidFill>
                  <a:srgbClr val="FF0000"/>
                </a:solidFill>
              </a:rPr>
              <a:t>What if this value is very large?  </a:t>
            </a:r>
            <a:r>
              <a:rPr lang="en-CA" i="1" smtClean="0">
                <a:solidFill>
                  <a:srgbClr val="FF0000"/>
                </a:solidFill>
              </a:rPr>
              <a:t>E.g.</a:t>
            </a:r>
            <a:r>
              <a:rPr lang="en-CA" smtClean="0">
                <a:solidFill>
                  <a:srgbClr val="FF0000"/>
                </a:solidFill>
              </a:rPr>
              <a:t>, </a:t>
            </a:r>
            <a:r>
              <a:rPr lang="en-CA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smtClean="0">
                <a:solidFill>
                  <a:srgbClr val="FF0000"/>
                </a:solidFill>
              </a:rPr>
              <a:t> is small</a:t>
            </a:r>
            <a:endParaRPr lang="en-CA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the</a:t>
            </a:r>
            <a:br>
              <a:rPr lang="en-US" smtClean="0">
                <a:latin typeface="Arial" charset="0"/>
                <a:cs typeface="Arial" charset="0"/>
              </a:rPr>
            </a:br>
            <a:r>
              <a:rPr lang="en-US" smtClean="0">
                <a:latin typeface="Arial" charset="0"/>
                <a:cs typeface="Arial" charset="0"/>
              </a:rPr>
              <a:t>Second Partial Derivative</a:t>
            </a:r>
          </a:p>
        </p:txBody>
      </p:sp>
      <p:sp>
        <p:nvSpPr>
          <p:cNvPr id="1536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This is our finite-difference equation approximating our partial-differential equation:</a:t>
            </a: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Graphically, we see</a:t>
            </a:r>
            <a:br>
              <a:rPr lang="en-US" dirty="0" smtClean="0">
                <a:latin typeface="Arial" charset="0"/>
                <a:cs typeface="Arial" charset="0"/>
              </a:rPr>
            </a:br>
            <a:r>
              <a:rPr lang="en-US" dirty="0" smtClean="0">
                <a:latin typeface="Arial" charset="0"/>
                <a:cs typeface="Arial" charset="0"/>
              </a:rPr>
              <a:t>that </a:t>
            </a:r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baseline="-25000" dirty="0" err="1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i="1" baseline="-25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+ 1</a:t>
            </a:r>
            <a:r>
              <a:rPr lang="en-US" dirty="0" smtClean="0">
                <a:latin typeface="Arial" charset="0"/>
                <a:cs typeface="Arial" charset="0"/>
              </a:rPr>
              <a:t> depends on</a:t>
            </a:r>
            <a:br>
              <a:rPr lang="en-US" dirty="0" smtClean="0">
                <a:latin typeface="Arial" charset="0"/>
                <a:cs typeface="Arial" charset="0"/>
              </a:rPr>
            </a:br>
            <a:r>
              <a:rPr lang="en-US" dirty="0" smtClean="0">
                <a:latin typeface="Arial" charset="0"/>
                <a:cs typeface="Arial" charset="0"/>
              </a:rPr>
              <a:t>three previous values:</a:t>
            </a: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  <p:graphicFrame>
        <p:nvGraphicFramePr>
          <p:cNvPr id="9" name="Object 5"/>
          <p:cNvGraphicFramePr>
            <a:graphicFrameLocks noChangeAspect="1"/>
          </p:cNvGraphicFramePr>
          <p:nvPr/>
        </p:nvGraphicFramePr>
        <p:xfrm>
          <a:off x="2481840" y="2599601"/>
          <a:ext cx="4265324" cy="727799"/>
        </p:xfrm>
        <a:graphic>
          <a:graphicData uri="http://schemas.openxmlformats.org/presentationml/2006/ole">
            <p:oleObj spid="_x0000_s620551" name="Equation" r:id="rId4" imgW="2273300" imgH="393700" progId="Equation.DSMT4">
              <p:embed/>
            </p:oleObj>
          </a:graphicData>
        </a:graphic>
      </p:graphicFrame>
      <p:pic>
        <p:nvPicPr>
          <p:cNvPr id="620551" name="Picture 7" descr="C:\Users\dwharder\Desktop\ab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30545" y="3327400"/>
            <a:ext cx="3470443" cy="33590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Initial and Boundary Conditions</a:t>
            </a:r>
          </a:p>
        </p:txBody>
      </p:sp>
      <p:sp>
        <p:nvSpPr>
          <p:cNvPr id="1843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For a 1</a:t>
            </a:r>
            <a:r>
              <a:rPr lang="en-CA" baseline="30000" smtClean="0">
                <a:latin typeface="Arial" charset="0"/>
                <a:cs typeface="Arial" charset="0"/>
              </a:rPr>
              <a:t>st</a:t>
            </a:r>
            <a:r>
              <a:rPr lang="en-CA" smtClean="0">
                <a:latin typeface="Arial" charset="0"/>
                <a:cs typeface="Arial" charset="0"/>
              </a:rPr>
              <a:t>-order ODE, we require a single initial condition</a:t>
            </a:r>
          </a:p>
        </p:txBody>
      </p:sp>
      <p:graphicFrame>
        <p:nvGraphicFramePr>
          <p:cNvPr id="18434" name="Object 6"/>
          <p:cNvGraphicFramePr>
            <a:graphicFrameLocks noChangeAspect="1"/>
          </p:cNvGraphicFramePr>
          <p:nvPr/>
        </p:nvGraphicFramePr>
        <p:xfrm>
          <a:off x="3405188" y="2160588"/>
          <a:ext cx="2192048" cy="969761"/>
        </p:xfrm>
        <a:graphic>
          <a:graphicData uri="http://schemas.openxmlformats.org/presentationml/2006/ole">
            <p:oleObj spid="_x0000_s374790" name="Equation" r:id="rId3" imgW="1205977" imgH="533169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Initial and Boundary Conditions</a:t>
            </a:r>
          </a:p>
        </p:txBody>
      </p:sp>
      <p:sp>
        <p:nvSpPr>
          <p:cNvPr id="1946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For a 2</a:t>
            </a:r>
            <a:r>
              <a:rPr lang="en-CA" baseline="30000" smtClean="0">
                <a:latin typeface="Arial" charset="0"/>
                <a:cs typeface="Arial" charset="0"/>
              </a:rPr>
              <a:t>nd</a:t>
            </a:r>
            <a:r>
              <a:rPr lang="en-CA" smtClean="0">
                <a:latin typeface="Arial" charset="0"/>
                <a:cs typeface="Arial" charset="0"/>
              </a:rPr>
              <a:t>-order ODE, we require either two initial conditions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or a boundary condition:</a:t>
            </a:r>
          </a:p>
        </p:txBody>
      </p:sp>
      <p:graphicFrame>
        <p:nvGraphicFramePr>
          <p:cNvPr id="19458" name="Object 6"/>
          <p:cNvGraphicFramePr>
            <a:graphicFrameLocks noChangeAspect="1"/>
          </p:cNvGraphicFramePr>
          <p:nvPr/>
        </p:nvGraphicFramePr>
        <p:xfrm>
          <a:off x="2538413" y="4186692"/>
          <a:ext cx="3740150" cy="1254125"/>
        </p:xfrm>
        <a:graphic>
          <a:graphicData uri="http://schemas.openxmlformats.org/presentationml/2006/ole">
            <p:oleObj spid="_x0000_s375818" name="Equation" r:id="rId3" imgW="2273300" imgH="762000" progId="Equation.DSMT4">
              <p:embed/>
            </p:oleObj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2987675" y="2000250"/>
          <a:ext cx="2841625" cy="1316038"/>
        </p:xfrm>
        <a:graphic>
          <a:graphicData uri="http://schemas.openxmlformats.org/presentationml/2006/ole">
            <p:oleObj spid="_x0000_s375819" name="Equation" r:id="rId4" imgW="1727200" imgH="800100" progId="Equation.DSMT4">
              <p:embed/>
            </p:oleObj>
          </a:graphicData>
        </a:graphic>
      </p:graphicFrame>
      <p:sp>
        <p:nvSpPr>
          <p:cNvPr id="19462" name="TextBox 6"/>
          <p:cNvSpPr txBox="1">
            <a:spLocks noChangeArrowheads="1"/>
          </p:cNvSpPr>
          <p:nvPr/>
        </p:nvSpPr>
        <p:spPr bwMode="auto">
          <a:xfrm>
            <a:off x="4859338" y="2565400"/>
            <a:ext cx="34559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rgbClr val="00B0F0"/>
                </a:solidFill>
              </a:rPr>
              <a:t>Time variables are usually</a:t>
            </a:r>
          </a:p>
          <a:p>
            <a:r>
              <a:rPr lang="en-CA">
                <a:solidFill>
                  <a:srgbClr val="00B0F0"/>
                </a:solidFill>
              </a:rPr>
              <a:t>associated with initial conditions</a:t>
            </a:r>
          </a:p>
        </p:txBody>
      </p:sp>
      <p:sp>
        <p:nvSpPr>
          <p:cNvPr id="19463" name="TextBox 7"/>
          <p:cNvSpPr txBox="1">
            <a:spLocks noChangeArrowheads="1"/>
          </p:cNvSpPr>
          <p:nvPr/>
        </p:nvSpPr>
        <p:spPr bwMode="auto">
          <a:xfrm>
            <a:off x="971550" y="4508500"/>
            <a:ext cx="38909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rgbClr val="00B0F0"/>
                </a:solidFill>
              </a:rPr>
              <a:t>Space variables are usually</a:t>
            </a:r>
          </a:p>
          <a:p>
            <a:r>
              <a:rPr lang="en-CA">
                <a:solidFill>
                  <a:srgbClr val="00B0F0"/>
                </a:solidFill>
              </a:rPr>
              <a:t>associated with boundary conditions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43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/>
      <p:bldP spid="1946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Initial and Boundary Conditions</a:t>
            </a:r>
          </a:p>
        </p:txBody>
      </p:sp>
      <p:sp>
        <p:nvSpPr>
          <p:cNvPr id="2048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For the heat-conduction/diffusion equation,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we have: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A first-order partial derivative with respect to time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A second-order partial derivative with respect to space</a:t>
            </a:r>
          </a:p>
        </p:txBody>
      </p:sp>
      <p:graphicFrame>
        <p:nvGraphicFramePr>
          <p:cNvPr id="20482" name="Object 6"/>
          <p:cNvGraphicFramePr>
            <a:graphicFrameLocks noChangeAspect="1"/>
          </p:cNvGraphicFramePr>
          <p:nvPr/>
        </p:nvGraphicFramePr>
        <p:xfrm>
          <a:off x="3717925" y="2133600"/>
          <a:ext cx="1358900" cy="647700"/>
        </p:xfrm>
        <a:graphic>
          <a:graphicData uri="http://schemas.openxmlformats.org/presentationml/2006/ole">
            <p:oleObj spid="_x0000_s376838" name="Equation" r:id="rId3" imgW="825500" imgH="39370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Initial and Boundary Conditions</a:t>
            </a:r>
          </a:p>
        </p:txBody>
      </p:sp>
      <p:sp>
        <p:nvSpPr>
          <p:cNvPr id="2150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For the heat-conduction/diffusion equation,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we require: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For each space coordinate, we require an I.C. for the time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For each time coordinate, we require a B.C. for the space</a:t>
            </a:r>
          </a:p>
        </p:txBody>
      </p:sp>
      <p:graphicFrame>
        <p:nvGraphicFramePr>
          <p:cNvPr id="21506" name="Object 6"/>
          <p:cNvGraphicFramePr>
            <a:graphicFrameLocks noChangeAspect="1"/>
          </p:cNvGraphicFramePr>
          <p:nvPr/>
        </p:nvGraphicFramePr>
        <p:xfrm>
          <a:off x="3717925" y="2133600"/>
          <a:ext cx="1358900" cy="647700"/>
        </p:xfrm>
        <a:graphic>
          <a:graphicData uri="http://schemas.openxmlformats.org/presentationml/2006/ole">
            <p:oleObj spid="_x0000_s377862" name="Equation" r:id="rId3" imgW="825500" imgH="39370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Initial and Boundary Conditions</a:t>
            </a:r>
          </a:p>
        </p:txBody>
      </p:sp>
      <p:sp>
        <p:nvSpPr>
          <p:cNvPr id="645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In this case, we will require an initial value for each space coordinate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Keeping in the spirit of one dimension:</a:t>
            </a:r>
          </a:p>
          <a:p>
            <a:pPr lvl="2"/>
            <a:r>
              <a:rPr lang="en-CA" smtClean="0">
                <a:latin typeface="Arial" charset="0"/>
                <a:cs typeface="Arial" charset="0"/>
              </a:rPr>
              <a:t>If we were monitoring the progress of the temperature of a bar, we would know the initial temperature at each point of the bar at</a:t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>time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0</a:t>
            </a:r>
            <a:endParaRPr lang="en-CA" smtClean="0">
              <a:latin typeface="Arial" charset="0"/>
              <a:cs typeface="Arial" charset="0"/>
            </a:endParaRPr>
          </a:p>
          <a:p>
            <a:pPr lvl="2"/>
            <a:endParaRPr lang="en-CA" smtClean="0">
              <a:latin typeface="Arial" charset="0"/>
              <a:cs typeface="Arial" charset="0"/>
            </a:endParaRPr>
          </a:p>
          <a:p>
            <a:pPr lvl="2"/>
            <a:r>
              <a:rPr lang="en-CA" smtClean="0">
                <a:latin typeface="Arial" charset="0"/>
                <a:cs typeface="Arial" charset="0"/>
              </a:rPr>
              <a:t>If we were monitoring the diffusion of a gas , we would have to know the initial concentration of the gas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Initial and Boundary Conditions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Is a one-dimensional system restricted to bars and thin tubes?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Insulated wires, impermeable tubes, </a:t>
            </a:r>
            <a:r>
              <a:rPr lang="en-CA" i="1" smtClean="0">
                <a:latin typeface="Arial" charset="0"/>
                <a:cs typeface="Arial" charset="0"/>
              </a:rPr>
              <a:t>etc</a:t>
            </a:r>
            <a:r>
              <a:rPr lang="en-CA" smtClean="0">
                <a:latin typeface="Arial" charset="0"/>
                <a:cs typeface="Arial" charset="0"/>
              </a:rPr>
              <a:t>.</a:t>
            </a:r>
          </a:p>
          <a:p>
            <a:pPr>
              <a:buFont typeface="Arial" charset="0"/>
              <a:buNone/>
            </a:pPr>
            <a:endParaRPr lang="en-CA" sz="140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May systems have symmetries that allow us to simplify the model of the system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Consider the effect of a thin insulator between two</a:t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>materials that have approximately uniform</a:t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>temperature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Consider the diffusion of particles across a</a:t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>membrane separating liquids with different</a:t>
            </a:r>
            <a:br>
              <a:rPr lang="en-CA" smtClean="0">
                <a:latin typeface="Arial" charset="0"/>
                <a:cs typeface="Arial" charset="0"/>
              </a:rPr>
            </a:br>
            <a:r>
              <a:rPr lang="en-CA" smtClean="0">
                <a:latin typeface="Arial" charset="0"/>
                <a:cs typeface="Arial" charset="0"/>
              </a:rPr>
              <a:t>concentrations</a:t>
            </a:r>
          </a:p>
        </p:txBody>
      </p:sp>
      <p:pic>
        <p:nvPicPr>
          <p:cNvPr id="65540" name="Picture 2" descr="C:\Users\dwharder\Desktop\kk1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19925" y="3877355"/>
            <a:ext cx="1873250" cy="134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1" name="Picture 3" descr="C:\Users\dwharder\Desktop\kk2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16688" y="5360534"/>
            <a:ext cx="1871662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47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Just as we did with BVPs, we will divide the spacial interval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CA" smtClean="0">
                <a:latin typeface="Arial" charset="0"/>
                <a:cs typeface="Arial" charset="0"/>
              </a:rPr>
              <a:t> into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Arial" charset="0"/>
                <a:cs typeface="Arial" charset="0"/>
              </a:rPr>
              <a:t> points or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– 1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mtClean="0">
                <a:latin typeface="Arial" charset="0"/>
                <a:cs typeface="Arial" charset="0"/>
              </a:rPr>
              <a:t>sub-intervals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pic>
        <p:nvPicPr>
          <p:cNvPr id="66564" name="Picture 2" descr="C:\Users\dwharder\Desktop\r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300513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:\Users\dwharder\Desktop\r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300513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6758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Just as we did with BVPs, we will divide the spacial interval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CA" smtClean="0">
                <a:latin typeface="Arial" charset="0"/>
                <a:cs typeface="Arial" charset="0"/>
              </a:rPr>
              <a:t> into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Arial" charset="0"/>
                <a:cs typeface="Arial" charset="0"/>
              </a:rPr>
              <a:t> points or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– 1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mtClean="0">
                <a:latin typeface="Arial" charset="0"/>
                <a:cs typeface="Arial" charset="0"/>
              </a:rPr>
              <a:t>sub-intervals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The initial state at time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CA" smtClean="0">
                <a:latin typeface="Arial" charset="0"/>
                <a:cs typeface="Arial" charset="0"/>
              </a:rPr>
              <a:t> would be defined by a function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err="1" smtClean="0">
                <a:latin typeface="Times New Roman" pitchFamily="18" charset="0"/>
                <a:cs typeface="Times New Roman" pitchFamily="18" charset="0"/>
              </a:rPr>
              <a:t>init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smtClean="0">
                <a:latin typeface="Arial" charset="0"/>
                <a:cs typeface="Arial" charset="0"/>
              </a:rPr>
              <a:t> where</a:t>
            </a:r>
          </a:p>
          <a:p>
            <a:pPr lvl="1" algn="ctr">
              <a:buFont typeface="Arial" charset="0"/>
              <a:buNone/>
            </a:pP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err="1" smtClean="0">
                <a:latin typeface="Times New Roman" pitchFamily="18" charset="0"/>
                <a:cs typeface="Times New Roman" pitchFamily="18" charset="0"/>
              </a:rPr>
              <a:t>init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:[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CA" smtClean="0">
                <a:latin typeface="Arial" charset="0"/>
                <a:cs typeface="Arial" charset="0"/>
              </a:rPr>
              <a:t> → </a:t>
            </a:r>
            <a:r>
              <a:rPr lang="en-CA" b="1" smtClean="0">
                <a:latin typeface="Times New Roman" pitchFamily="18" charset="0"/>
                <a:cs typeface="Times New Roman" pitchFamily="18" charset="0"/>
              </a:rPr>
              <a:t>R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C:\Users\dwharder\Desktop\r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97075" y="300513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67588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45286" cy="4616450"/>
          </a:xfrm>
        </p:spPr>
        <p:txBody>
          <a:bodyPr/>
          <a:lstStyle/>
          <a:p>
            <a:pPr>
              <a:buNone/>
            </a:pPr>
            <a:r>
              <a:rPr lang="en-CA" smtClean="0">
                <a:latin typeface="Arial" charset="0"/>
                <a:cs typeface="Arial" charset="0"/>
              </a:rPr>
              <a:t>	As with Euler’s method and other IVP solvers, we divide the time interval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err="1" smtClean="0">
                <a:latin typeface="Times New Roman" pitchFamily="18" charset="0"/>
                <a:cs typeface="Times New Roman" pitchFamily="18" charset="0"/>
              </a:rPr>
              <a:t>final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]</a:t>
            </a:r>
            <a:r>
              <a:rPr lang="en-CA" smtClean="0">
                <a:latin typeface="Arial" charset="0"/>
                <a:cs typeface="Arial" charset="0"/>
              </a:rPr>
              <a:t> into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Arial" charset="0"/>
                <a:cs typeface="Arial" charset="0"/>
              </a:rPr>
              <a:t> points or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– 1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mtClean="0">
                <a:latin typeface="Arial" charset="0"/>
                <a:cs typeface="Arial" charset="0"/>
              </a:rPr>
              <a:t>sub-intervals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Thus, our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Arial" charset="0"/>
                <a:cs typeface="Arial" charset="0"/>
              </a:rPr>
              <a:t>-values will be  </a:t>
            </a:r>
            <a:r>
              <a:rPr lang="en-CA" b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= 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 ...,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i="1" baseline="-25000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CA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graphicFrame>
        <p:nvGraphicFramePr>
          <p:cNvPr id="475138" name="Object 6"/>
          <p:cNvGraphicFramePr>
            <a:graphicFrameLocks noChangeAspect="1"/>
          </p:cNvGraphicFramePr>
          <p:nvPr/>
        </p:nvGraphicFramePr>
        <p:xfrm>
          <a:off x="5630862" y="3195638"/>
          <a:ext cx="1516063" cy="792162"/>
        </p:xfrm>
        <a:graphic>
          <a:graphicData uri="http://schemas.openxmlformats.org/presentationml/2006/ole">
            <p:oleObj spid="_x0000_s475146" name="Equation" r:id="rId4" imgW="825500" imgH="431800" progId="Equation.DSMT4">
              <p:embed/>
            </p:oleObj>
          </a:graphicData>
        </a:graphic>
      </p:graphicFrame>
      <p:graphicFrame>
        <p:nvGraphicFramePr>
          <p:cNvPr id="475139" name="Object 3"/>
          <p:cNvGraphicFramePr>
            <a:graphicFrameLocks noChangeAspect="1"/>
          </p:cNvGraphicFramePr>
          <p:nvPr/>
        </p:nvGraphicFramePr>
        <p:xfrm>
          <a:off x="5630862" y="4181022"/>
          <a:ext cx="1973263" cy="463550"/>
        </p:xfrm>
        <a:graphic>
          <a:graphicData uri="http://schemas.openxmlformats.org/presentationml/2006/ole">
            <p:oleObj spid="_x0000_s475147" name="Equation" r:id="rId5" imgW="1079032" imgH="253890" progId="Equation.DSMT4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902887" y="2464525"/>
            <a:ext cx="2279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As with Euler’s method, we will attempt to approximate the solution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smtClean="0">
                <a:latin typeface="Arial" charset="0"/>
                <a:cs typeface="Arial" charset="0"/>
              </a:rPr>
              <a:t> at discrete times in the future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Given the state at time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smtClean="0">
                <a:latin typeface="Arial" charset="0"/>
                <a:cs typeface="Arial" charset="0"/>
              </a:rPr>
              <a:t>, approximate the solution at time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CA" smtClean="0">
              <a:latin typeface="Arial" charset="0"/>
              <a:cs typeface="Arial" charset="0"/>
            </a:endParaRPr>
          </a:p>
        </p:txBody>
      </p:sp>
      <p:pic>
        <p:nvPicPr>
          <p:cNvPr id="68612" name="Picture 3" descr="C:\Users\dwharder\Desktop\r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300513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C:\Users\dwharder\Desktop\r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97075" y="300513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2253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Never-the-less, we must still determine the 2</a:t>
            </a:r>
            <a:r>
              <a:rPr lang="en-CA" baseline="30000" smtClean="0">
                <a:latin typeface="Arial" charset="0"/>
                <a:cs typeface="Arial" charset="0"/>
              </a:rPr>
              <a:t>nd</a:t>
            </a:r>
            <a:r>
              <a:rPr lang="en-CA" smtClean="0">
                <a:latin typeface="Arial" charset="0"/>
                <a:cs typeface="Arial" charset="0"/>
              </a:rPr>
              <a:t>-order </a:t>
            </a:r>
          </a:p>
          <a:p>
            <a:pPr>
              <a:buFont typeface="Arial" charset="0"/>
              <a:buNone/>
            </a:pPr>
            <a:endParaRPr lang="en-CA" sz="60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component</a:t>
            </a:r>
          </a:p>
          <a:p>
            <a:pPr>
              <a:buNone/>
            </a:pPr>
            <a:endParaRPr lang="en-CA" sz="400" smtClean="0">
              <a:latin typeface="Arial" charset="0"/>
              <a:cs typeface="Arial" charset="0"/>
            </a:endParaRP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This requires two boundary values at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smtClean="0">
                <a:latin typeface="Arial" charset="0"/>
                <a:cs typeface="Arial" charset="0"/>
              </a:rPr>
              <a:t> and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CA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graphicFrame>
        <p:nvGraphicFramePr>
          <p:cNvPr id="22530" name="Object 6"/>
          <p:cNvGraphicFramePr>
            <a:graphicFrameLocks noChangeAspect="1"/>
          </p:cNvGraphicFramePr>
          <p:nvPr/>
        </p:nvGraphicFramePr>
        <p:xfrm>
          <a:off x="2570161" y="2001379"/>
          <a:ext cx="1358900" cy="647700"/>
        </p:xfrm>
        <a:graphic>
          <a:graphicData uri="http://schemas.openxmlformats.org/presentationml/2006/ole">
            <p:oleObj spid="_x0000_s378886" name="Equation" r:id="rId4" imgW="825500" imgH="39370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52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Indeed, at each subsequent point, we will require the boundary values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Over time, the boundary values could change</a:t>
            </a:r>
          </a:p>
        </p:txBody>
      </p:sp>
      <p:pic>
        <p:nvPicPr>
          <p:cNvPr id="69636" name="Picture 4" descr="C:\Users\dwharder\Desktop\r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300513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706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Therefore, we will need two functions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bndry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smtClean="0">
                <a:latin typeface="Arial" charset="0"/>
                <a:cs typeface="Arial" charset="0"/>
              </a:rPr>
              <a:t> and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bndry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At each step, we would evaluate and determine two the boundary conditions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pic>
        <p:nvPicPr>
          <p:cNvPr id="70660" name="Picture 5" descr="C:\Users\dwharder\Desktop\r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300513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Therefore, we will need two functions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baseline="-25000" err="1" smtClean="0">
                <a:latin typeface="Times New Roman" pitchFamily="18" charset="0"/>
                <a:cs typeface="Times New Roman" pitchFamily="18" charset="0"/>
              </a:rPr>
              <a:t>bndry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smtClean="0">
                <a:latin typeface="Arial" charset="0"/>
                <a:cs typeface="Arial" charset="0"/>
              </a:rPr>
              <a:t> and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baseline="-25000" err="1" smtClean="0">
                <a:latin typeface="Times New Roman" pitchFamily="18" charset="0"/>
                <a:cs typeface="Times New Roman" pitchFamily="18" charset="0"/>
              </a:rPr>
              <a:t>bndry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We would continue from our initial time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CA" smtClean="0">
                <a:latin typeface="Arial" charset="0"/>
                <a:cs typeface="Arial" charset="0"/>
              </a:rPr>
              <a:t> and continue to a final time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err="1" smtClean="0">
                <a:latin typeface="Times New Roman" pitchFamily="18" charset="0"/>
                <a:cs typeface="Times New Roman" pitchFamily="18" charset="0"/>
              </a:rPr>
              <a:t>final</a:t>
            </a:r>
            <a:endParaRPr lang="en-CA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pic>
        <p:nvPicPr>
          <p:cNvPr id="71684" name="Picture 6" descr="C:\Users\dwharder\Desktop\r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300513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Therefore, we will need two functions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baseline="-25000" err="1" smtClean="0">
                <a:latin typeface="Times New Roman" pitchFamily="18" charset="0"/>
                <a:cs typeface="Times New Roman" pitchFamily="18" charset="0"/>
              </a:rPr>
              <a:t>bndry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smtClean="0">
                <a:latin typeface="Arial" charset="0"/>
                <a:cs typeface="Arial" charset="0"/>
              </a:rPr>
              <a:t> and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baseline="-25000" err="1" smtClean="0">
                <a:latin typeface="Times New Roman" pitchFamily="18" charset="0"/>
                <a:cs typeface="Times New Roman" pitchFamily="18" charset="0"/>
              </a:rPr>
              <a:t>bndry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We would continue from our initial time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CA" smtClean="0">
                <a:latin typeface="Arial" charset="0"/>
                <a:cs typeface="Arial" charset="0"/>
              </a:rPr>
              <a:t> and continue to a final time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i="1" baseline="-25000" err="1" smtClean="0">
                <a:latin typeface="Times New Roman" pitchFamily="18" charset="0"/>
                <a:cs typeface="Times New Roman" pitchFamily="18" charset="0"/>
              </a:rPr>
              <a:t>f</a:t>
            </a:r>
            <a:endParaRPr lang="en-CA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pic>
        <p:nvPicPr>
          <p:cNvPr id="72708" name="Picture 7" descr="C:\Users\dwharder\Desktop\r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300513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737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Now that we have functions that define both the initial conditions and the boundary conditions, we must solve how the heat conducts or the material diffuses</a:t>
            </a:r>
          </a:p>
        </p:txBody>
      </p:sp>
      <p:pic>
        <p:nvPicPr>
          <p:cNvPr id="73732" name="Picture 8" descr="C:\Users\dwharder\Desktop\r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300513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  <a:r>
              <a:rPr lang="en-CA" sz="2400" smtClean="0">
                <a:latin typeface="Arial" charset="0"/>
                <a:cs typeface="Arial" charset="0"/>
              </a:rPr>
              <a:t>Given the state at time </a:t>
            </a:r>
            <a:r>
              <a:rPr lang="en-CA" sz="24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400" baseline="-2500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sz="2400" smtClean="0">
                <a:latin typeface="Arial" charset="0"/>
                <a:cs typeface="Arial" charset="0"/>
              </a:rPr>
              <a:t>, we approximate the state at time </a:t>
            </a:r>
            <a:r>
              <a:rPr lang="en-CA" sz="24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400" baseline="-2500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CA" sz="2400" smtClean="0">
              <a:latin typeface="Arial" charset="0"/>
              <a:cs typeface="Arial" charset="0"/>
            </a:endParaRPr>
          </a:p>
        </p:txBody>
      </p:sp>
      <p:pic>
        <p:nvPicPr>
          <p:cNvPr id="74756" name="Picture 9" descr="C:\Users\dwharder\Desktop\r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300513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  <a:r>
              <a:rPr lang="en-CA" sz="2400" smtClean="0">
                <a:latin typeface="Arial" charset="0"/>
                <a:cs typeface="Arial" charset="0"/>
              </a:rPr>
              <a:t>Given the state at time </a:t>
            </a:r>
            <a:r>
              <a:rPr lang="en-CA" sz="24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400" baseline="-25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sz="2400" smtClean="0">
                <a:latin typeface="Arial" charset="0"/>
                <a:cs typeface="Arial" charset="0"/>
              </a:rPr>
              <a:t>, we approximate the state at time </a:t>
            </a:r>
            <a:r>
              <a:rPr lang="en-CA" sz="24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400" baseline="-25000" smtClean="0">
                <a:latin typeface="Times New Roman" pitchFamily="18" charset="0"/>
                <a:cs typeface="Times New Roman" pitchFamily="18" charset="0"/>
              </a:rPr>
              <a:t>3</a:t>
            </a:r>
            <a:endParaRPr lang="en-CA" sz="2400" smtClean="0">
              <a:latin typeface="Arial" charset="0"/>
              <a:cs typeface="Arial" charset="0"/>
            </a:endParaRPr>
          </a:p>
        </p:txBody>
      </p:sp>
      <p:pic>
        <p:nvPicPr>
          <p:cNvPr id="75780" name="Picture 10" descr="C:\Users\dwharder\Desktop\r9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300513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768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  <a:r>
              <a:rPr lang="en-CA" sz="2400" smtClean="0">
                <a:latin typeface="Arial" charset="0"/>
                <a:cs typeface="Arial" charset="0"/>
              </a:rPr>
              <a:t>Given the state at time </a:t>
            </a:r>
            <a:r>
              <a:rPr lang="en-CA" sz="24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400" baseline="-25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CA" sz="2400" smtClean="0">
                <a:latin typeface="Arial" charset="0"/>
                <a:cs typeface="Arial" charset="0"/>
              </a:rPr>
              <a:t>, we approximate the state at time </a:t>
            </a:r>
            <a:r>
              <a:rPr lang="en-CA" sz="2400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400" baseline="-25000" smtClean="0">
                <a:latin typeface="Times New Roman" pitchFamily="18" charset="0"/>
                <a:cs typeface="Times New Roman" pitchFamily="18" charset="0"/>
              </a:rPr>
              <a:t>4</a:t>
            </a:r>
            <a:endParaRPr lang="en-CA" sz="2400" smtClean="0">
              <a:latin typeface="Arial" charset="0"/>
              <a:cs typeface="Arial" charset="0"/>
            </a:endParaRPr>
          </a:p>
        </p:txBody>
      </p:sp>
      <p:pic>
        <p:nvPicPr>
          <p:cNvPr id="76804" name="Picture 11" descr="C:\Users\dwharder\Desktop\r10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300513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We continue this process until we have approximated the solution at each of the desired times</a:t>
            </a:r>
          </a:p>
        </p:txBody>
      </p:sp>
      <p:pic>
        <p:nvPicPr>
          <p:cNvPr id="77828" name="Picture 13" descr="C:\Users\dwharder\Desktop\r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7075" y="3005138"/>
            <a:ext cx="5149850" cy="3852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Approximating the Solution</a:t>
            </a:r>
          </a:p>
        </p:txBody>
      </p:sp>
      <p:sp>
        <p:nvSpPr>
          <p:cNvPr id="245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This last image suggests strongly that our solution will be a matrix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Given the heat-conduction/diffusion equation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we will approximate the solution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smtClean="0">
                <a:latin typeface="Arial" charset="0"/>
                <a:cs typeface="Arial" charset="0"/>
              </a:rPr>
              <a:t> where</a:t>
            </a:r>
          </a:p>
          <a:p>
            <a:pPr lvl="1" algn="ctr">
              <a:buFont typeface="Arial" charset="0"/>
              <a:buNone/>
            </a:pP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&lt;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&lt;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mtClean="0">
                <a:latin typeface="Arial" charset="0"/>
                <a:cs typeface="Arial" charset="0"/>
              </a:rPr>
              <a:t>and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&lt;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≤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err="1" smtClean="0">
                <a:latin typeface="Times New Roman" pitchFamily="18" charset="0"/>
                <a:cs typeface="Times New Roman" pitchFamily="18" charset="0"/>
              </a:rPr>
              <a:t>final</a:t>
            </a:r>
            <a:endParaRPr lang="en-CA" smtClean="0">
              <a:latin typeface="Arial" charset="0"/>
              <a:cs typeface="Arial" charset="0"/>
            </a:endParaRPr>
          </a:p>
          <a:p>
            <a:pPr lvl="1">
              <a:buNone/>
            </a:pPr>
            <a:r>
              <a:rPr lang="en-CA" smtClean="0">
                <a:latin typeface="Arial" charset="0"/>
                <a:cs typeface="Arial" charset="0"/>
              </a:rPr>
              <a:t>	by finding an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mtClean="0">
                <a:latin typeface="Arial" charset="0"/>
                <a:cs typeface="Arial" charset="0"/>
              </a:rPr>
              <a:t>matrix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U</a:t>
            </a:r>
            <a:r>
              <a:rPr lang="en-CA" smtClean="0">
                <a:latin typeface="Arial" charset="0"/>
                <a:cs typeface="Arial" charset="0"/>
              </a:rPr>
              <a:t> where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U(</a:t>
            </a:r>
            <a:r>
              <a:rPr lang="en-CA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, k) </a:t>
            </a:r>
            <a:r>
              <a:rPr lang="en-CA" smtClean="0">
                <a:latin typeface="Arial" charset="0"/>
                <a:cs typeface="Arial" charset="0"/>
              </a:rPr>
              <a:t>(that is,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, k</a:t>
            </a:r>
            <a:r>
              <a:rPr lang="en-CA" smtClean="0">
                <a:latin typeface="Arial" charset="0"/>
                <a:cs typeface="Arial" charset="0"/>
              </a:rPr>
              <a:t>)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mtClean="0">
                <a:latin typeface="Arial" charset="0"/>
                <a:cs typeface="Arial" charset="0"/>
              </a:rPr>
              <a:t> will approximate the solution at time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i="1" baseline="-2500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smtClean="0">
                <a:latin typeface="Arial" charset="0"/>
                <a:cs typeface="Arial" charset="0"/>
              </a:rPr>
              <a:t> with</a:t>
            </a:r>
            <a:endParaRPr lang="en-CA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				x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+ (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– 1)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h</a:t>
            </a:r>
          </a:p>
          <a:p>
            <a:pPr>
              <a:buFont typeface="Arial" charset="0"/>
              <a:buNone/>
            </a:pPr>
            <a:endParaRPr lang="en-CA" i="1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i="1" baseline="-2500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+ 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– 1)</a:t>
            </a:r>
            <a:r>
              <a:rPr lang="en-CA" err="1" smtClean="0">
                <a:latin typeface="Symbol" pitchFamily="18" charset="2"/>
                <a:cs typeface="Times New Roman" pitchFamily="18" charset="0"/>
              </a:rPr>
              <a:t>D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t</a:t>
            </a:r>
            <a:endParaRPr lang="en-CA" i="1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graphicFrame>
        <p:nvGraphicFramePr>
          <p:cNvPr id="24578" name="Object 6"/>
          <p:cNvGraphicFramePr>
            <a:graphicFrameLocks noChangeAspect="1"/>
          </p:cNvGraphicFramePr>
          <p:nvPr/>
        </p:nvGraphicFramePr>
        <p:xfrm>
          <a:off x="4087586" y="2763698"/>
          <a:ext cx="1358900" cy="647700"/>
        </p:xfrm>
        <a:graphic>
          <a:graphicData uri="http://schemas.openxmlformats.org/presentationml/2006/ole">
            <p:oleObj spid="_x0000_s380942" name="Equation" r:id="rId3" imgW="825500" imgH="393700" progId="Equation.DSMT4">
              <p:embed/>
            </p:oleObj>
          </a:graphicData>
        </a:graphic>
      </p:graphicFrame>
      <p:graphicFrame>
        <p:nvGraphicFramePr>
          <p:cNvPr id="24579" name="Object 4"/>
          <p:cNvGraphicFramePr>
            <a:graphicFrameLocks noChangeAspect="1"/>
          </p:cNvGraphicFramePr>
          <p:nvPr/>
        </p:nvGraphicFramePr>
        <p:xfrm>
          <a:off x="6527318" y="5736556"/>
          <a:ext cx="1711325" cy="893762"/>
        </p:xfrm>
        <a:graphic>
          <a:graphicData uri="http://schemas.openxmlformats.org/presentationml/2006/ole">
            <p:oleObj spid="_x0000_s380943" name="Equation" r:id="rId4" imgW="825500" imgH="431800" progId="Equation.DSMT4">
              <p:embed/>
            </p:oleObj>
          </a:graphicData>
        </a:graphic>
      </p:graphicFrame>
      <p:graphicFrame>
        <p:nvGraphicFramePr>
          <p:cNvPr id="24580" name="Object 5"/>
          <p:cNvGraphicFramePr>
            <a:graphicFrameLocks noChangeAspect="1"/>
          </p:cNvGraphicFramePr>
          <p:nvPr/>
        </p:nvGraphicFramePr>
        <p:xfrm>
          <a:off x="6737818" y="4821472"/>
          <a:ext cx="1291332" cy="893537"/>
        </p:xfrm>
        <a:graphic>
          <a:graphicData uri="http://schemas.openxmlformats.org/presentationml/2006/ole">
            <p:oleObj spid="_x0000_s380944" name="Equation" r:id="rId5" imgW="622030" imgH="431613" progId="Equation.DSMT4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62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Arial" charset="0"/>
                <a:cs typeface="Arial" charset="0"/>
              </a:rPr>
              <a:t>The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diffusion1d</a:t>
            </a:r>
            <a:r>
              <a:rPr lang="en-CA" dirty="0" smtClean="0">
                <a:latin typeface="Arial" charset="0"/>
                <a:cs typeface="Arial" charset="0"/>
              </a:rPr>
              <a:t> Function</a:t>
            </a: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01743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signature will be</a:t>
            </a:r>
          </a:p>
          <a:p>
            <a:pPr lvl="1">
              <a:buNone/>
            </a:pP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function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 [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x_out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t_out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U_out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] = ...</a:t>
            </a:r>
          </a:p>
          <a:p>
            <a:pPr lvl="1">
              <a:buNone/>
            </a:pP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           diffusion1d( kappa,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x_rng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t_rng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, nt,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u_init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u_bndry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 )</a:t>
            </a:r>
            <a:endParaRPr lang="fr-FR" sz="1800" dirty="0" smtClean="0">
              <a:latin typeface="Consolas" pitchFamily="49" charset="0"/>
              <a:cs typeface="Consolas" pitchFamily="49" charset="0"/>
            </a:endParaRPr>
          </a:p>
          <a:p>
            <a:pPr lvl="0">
              <a:buNone/>
            </a:pPr>
            <a:r>
              <a:rPr lang="en-CA" sz="14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</a:t>
            </a:r>
            <a:r>
              <a:rPr lang="en-CA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where</a:t>
            </a:r>
          </a:p>
          <a:p>
            <a:pPr lvl="0">
              <a:buNone/>
            </a:pPr>
            <a:r>
              <a:rPr lang="en-CA" sz="20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			</a:t>
            </a:r>
            <a:r>
              <a:rPr lang="en-CA" sz="18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kappa 		</a:t>
            </a:r>
            <a: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  <a:t>the diffusivity coefficient</a:t>
            </a:r>
          </a:p>
          <a:p>
            <a:pPr>
              <a:buNone/>
            </a:pPr>
            <a:r>
              <a:rPr lang="en-CA" sz="1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			</a:t>
            </a:r>
            <a:r>
              <a:rPr lang="en-CA" sz="1800" dirty="0" err="1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x_rng</a:t>
            </a:r>
            <a:r>
              <a:rPr lang="en-CA" sz="18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sz="18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	</a:t>
            </a:r>
            <a: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  <a:t>the space range 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[</a:t>
            </a:r>
            <a:r>
              <a:rPr lang="en-CA" sz="1800" i="1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a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CA" sz="1800" i="1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b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]</a:t>
            </a:r>
          </a:p>
          <a:p>
            <a:pPr>
              <a:buNone/>
            </a:pPr>
            <a:r>
              <a:rPr lang="en-CA" sz="1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			</a:t>
            </a:r>
            <a:r>
              <a:rPr lang="en-CA" sz="1800" dirty="0" err="1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nx</a:t>
            </a:r>
            <a:r>
              <a:rPr lang="en-CA" sz="18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		</a:t>
            </a:r>
            <a: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  <a:t>the number of points into which we will divide 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[</a:t>
            </a:r>
            <a:r>
              <a:rPr lang="en-CA" sz="1800" i="1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a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CA" sz="1800" i="1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b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]</a:t>
            </a:r>
            <a:endParaRPr lang="en-CA" sz="1800" dirty="0" smtClean="0">
              <a:solidFill>
                <a:prstClr val="black"/>
              </a:solidFill>
              <a:cs typeface="Consolas" pitchFamily="49" charset="0"/>
            </a:endParaRPr>
          </a:p>
          <a:p>
            <a:pPr>
              <a:buNone/>
            </a:pPr>
            <a:r>
              <a:rPr lang="en-CA" sz="1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			</a:t>
            </a:r>
            <a:r>
              <a:rPr lang="en-CA" sz="1800" dirty="0" err="1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t_rng</a:t>
            </a:r>
            <a:r>
              <a:rPr lang="en-CA" sz="18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	</a:t>
            </a:r>
            <a: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  <a:t>the time interval 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[</a:t>
            </a:r>
            <a:r>
              <a:rPr lang="en-CA" sz="1800" i="1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t</a:t>
            </a:r>
            <a:r>
              <a:rPr lang="en-CA" sz="1800" baseline="-250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0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CA" sz="1800" i="1" dirty="0" err="1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t</a:t>
            </a:r>
            <a:r>
              <a:rPr lang="en-CA" sz="1800" baseline="-25000" dirty="0" err="1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final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] </a:t>
            </a:r>
          </a:p>
          <a:p>
            <a:pPr>
              <a:buNone/>
            </a:pPr>
            <a:r>
              <a:rPr lang="en-CA" sz="1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			</a:t>
            </a:r>
            <a:r>
              <a:rPr lang="en-CA" sz="1800" dirty="0" err="1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nt</a:t>
            </a:r>
            <a:r>
              <a:rPr lang="en-CA" sz="18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			</a:t>
            </a:r>
            <a: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  <a:t>the number of points into which we will divide 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[</a:t>
            </a:r>
            <a:r>
              <a:rPr lang="en-CA" sz="1800" i="1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t</a:t>
            </a:r>
            <a:r>
              <a:rPr lang="en-CA" sz="1800" baseline="-250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0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CA" sz="1800" i="1" dirty="0" err="1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t</a:t>
            </a:r>
            <a:r>
              <a:rPr lang="en-CA" sz="1800" baseline="-25000" dirty="0" err="1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final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]</a:t>
            </a:r>
          </a:p>
          <a:p>
            <a:pPr>
              <a:buNone/>
            </a:pP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	</a:t>
            </a:r>
            <a:r>
              <a:rPr lang="en-CA" sz="1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		</a:t>
            </a:r>
            <a:r>
              <a:rPr lang="en-CA" sz="1800" dirty="0" err="1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u_init</a:t>
            </a:r>
            <a:r>
              <a:rPr lang="en-CA" sz="18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		</a:t>
            </a:r>
            <a: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  <a:t>a function handle giving the initial state </a:t>
            </a:r>
            <a:r>
              <a:rPr lang="en-CA" sz="18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800" baseline="-25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init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[</a:t>
            </a:r>
            <a:r>
              <a:rPr lang="en-CA" sz="1800" i="1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a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CA" sz="1800" i="1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b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] </a:t>
            </a:r>
            <a:r>
              <a:rPr lang="en-CA" sz="1800" dirty="0" smtClean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n-CA" sz="18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endParaRPr lang="en-CA" sz="18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CA" sz="1800" dirty="0" smtClean="0">
                <a:solidFill>
                  <a:prstClr val="black"/>
                </a:solidFill>
                <a:latin typeface="Arial" charset="0"/>
                <a:cs typeface="Arial" charset="0"/>
              </a:rPr>
              <a:t>			</a:t>
            </a:r>
            <a:r>
              <a:rPr lang="en-CA" sz="1800" dirty="0" err="1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u_bndry</a:t>
            </a:r>
            <a:r>
              <a:rPr lang="en-CA" sz="1800" dirty="0" smtClean="0">
                <a:solidFill>
                  <a:prstClr val="black"/>
                </a:solidFill>
                <a:latin typeface="Consolas" pitchFamily="49" charset="0"/>
                <a:cs typeface="Consolas" pitchFamily="49" charset="0"/>
              </a:rPr>
              <a:t> 	</a:t>
            </a:r>
            <a: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  <a:t>a function handle giving the two boundary conditions</a:t>
            </a:r>
            <a:b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</a:br>
            <a: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  <a:t/>
            </a:r>
            <a:b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</a:br>
            <a: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  <a:t>					</a:t>
            </a:r>
            <a:r>
              <a:rPr lang="en-CA" sz="18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1800" i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800" baseline="-25000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bndry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[</a:t>
            </a:r>
            <a:r>
              <a:rPr lang="en-CA" sz="1800" i="1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t</a:t>
            </a:r>
            <a:r>
              <a:rPr lang="en-CA" sz="1800" baseline="-250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0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</a:t>
            </a:r>
            <a:r>
              <a:rPr lang="en-CA" sz="1800" i="1" dirty="0" err="1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t</a:t>
            </a:r>
            <a:r>
              <a:rPr lang="en-CA" sz="1800" baseline="-25000" dirty="0" err="1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final</a:t>
            </a:r>
            <a:r>
              <a:rPr lang="en-CA" sz="1800" dirty="0" smtClean="0">
                <a:solidFill>
                  <a:prstClr val="black"/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] </a:t>
            </a:r>
            <a:r>
              <a:rPr lang="en-CA" sz="1800" dirty="0" smtClean="0">
                <a:latin typeface="Times New Roman" pitchFamily="18" charset="0"/>
                <a:cs typeface="Times New Roman" pitchFamily="18" charset="0"/>
              </a:rPr>
              <a:t>→ </a:t>
            </a:r>
            <a:r>
              <a:rPr lang="en-CA" sz="1800" b="1" dirty="0" smtClean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CA" sz="1800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sz="1800" dirty="0" smtClean="0">
                <a:solidFill>
                  <a:prstClr val="black"/>
                </a:solidFill>
                <a:cs typeface="Consolas" pitchFamily="49" charset="0"/>
              </a:rPr>
              <a:t> where </a:t>
            </a: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5525403" y="5936341"/>
          <a:ext cx="2226669" cy="867229"/>
        </p:xfrm>
        <a:graphic>
          <a:graphicData uri="http://schemas.openxmlformats.org/presentationml/2006/ole">
            <p:oleObj spid="_x0000_s668674" name="Equation" r:id="rId3" imgW="1206500" imgH="469900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1:  Error Checking</a:t>
            </a:r>
          </a:p>
        </p:txBody>
      </p:sp>
      <p:sp>
        <p:nvSpPr>
          <p:cNvPr id="2560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As with the previous laboratories, you will have to validate the types and the values of the arguments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Recall, however, that we also asked: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What happens if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is too large?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A large coefficient could magnify any error in our approximation:</a:t>
            </a:r>
          </a:p>
        </p:txBody>
      </p:sp>
      <p:graphicFrame>
        <p:nvGraphicFramePr>
          <p:cNvPr id="25602" name="Object 5"/>
          <p:cNvGraphicFramePr>
            <a:graphicFrameLocks noChangeAspect="1"/>
          </p:cNvGraphicFramePr>
          <p:nvPr/>
        </p:nvGraphicFramePr>
        <p:xfrm>
          <a:off x="4332651" y="3610769"/>
          <a:ext cx="542925" cy="763588"/>
        </p:xfrm>
        <a:graphic>
          <a:graphicData uri="http://schemas.openxmlformats.org/presentationml/2006/ole">
            <p:oleObj spid="_x0000_s381962" name="Equation" r:id="rId3" imgW="279279" imgH="393529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886749" y="5296178"/>
            <a:ext cx="504825" cy="7921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graphicFrame>
        <p:nvGraphicFramePr>
          <p:cNvPr id="8" name="Object 5"/>
          <p:cNvGraphicFramePr>
            <a:graphicFrameLocks noChangeAspect="1"/>
          </p:cNvGraphicFramePr>
          <p:nvPr/>
        </p:nvGraphicFramePr>
        <p:xfrm>
          <a:off x="2572418" y="5357046"/>
          <a:ext cx="3982748" cy="687437"/>
        </p:xfrm>
        <a:graphic>
          <a:graphicData uri="http://schemas.openxmlformats.org/presentationml/2006/ole">
            <p:oleObj spid="_x0000_s381963" name="Equation" r:id="rId4" imgW="2273300" imgH="393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1:  Error Checking</a:t>
            </a:r>
          </a:p>
        </p:txBody>
      </p:sp>
      <p:sp>
        <p:nvSpPr>
          <p:cNvPr id="174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To analyze this, consider the total sum: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  <a:p>
            <a:pPr lvl="1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The two approximations of the slope have an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O(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smtClean="0">
                <a:latin typeface="Arial" charset="0"/>
                <a:cs typeface="Arial" charset="0"/>
              </a:rPr>
              <a:t> error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To eliminate the contribution from both these errors, we will therefore require that</a:t>
            </a:r>
          </a:p>
        </p:txBody>
      </p:sp>
      <p:graphicFrame>
        <p:nvGraphicFramePr>
          <p:cNvPr id="17411" name="Object 6"/>
          <p:cNvGraphicFramePr>
            <a:graphicFrameLocks noChangeAspect="1"/>
          </p:cNvGraphicFramePr>
          <p:nvPr/>
        </p:nvGraphicFramePr>
        <p:xfrm>
          <a:off x="1868295" y="2012950"/>
          <a:ext cx="5819775" cy="1709738"/>
        </p:xfrm>
        <a:graphic>
          <a:graphicData uri="http://schemas.openxmlformats.org/presentationml/2006/ole">
            <p:oleObj spid="_x0000_s567307" name="Equation" r:id="rId3" imgW="3187700" imgH="939800" progId="Equation.DSMT4">
              <p:embed/>
            </p:oleObj>
          </a:graphicData>
        </a:graphic>
      </p:graphicFrame>
      <p:graphicFrame>
        <p:nvGraphicFramePr>
          <p:cNvPr id="17412" name="Object 4"/>
          <p:cNvGraphicFramePr>
            <a:graphicFrameLocks noChangeAspect="1"/>
          </p:cNvGraphicFramePr>
          <p:nvPr/>
        </p:nvGraphicFramePr>
        <p:xfrm>
          <a:off x="3941351" y="4930644"/>
          <a:ext cx="1022350" cy="646113"/>
        </p:xfrm>
        <a:graphic>
          <a:graphicData uri="http://schemas.openxmlformats.org/presentationml/2006/ole">
            <p:oleObj spid="_x0000_s567308" name="Equation" r:id="rId4" imgW="622030" imgH="393529" progId="Equation.DSMT4">
              <p:embed/>
            </p:oleObj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1:  Error Checking</a:t>
            </a:r>
          </a:p>
        </p:txBody>
      </p:sp>
      <p:sp>
        <p:nvSpPr>
          <p:cNvPr id="2560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Once the parameters are validated, the next step is to ensure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If this condition is not met, we should exit and provide a useful error message to the user: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For example,</a:t>
            </a:r>
          </a:p>
          <a:p>
            <a:pPr lvl="1"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	</a:t>
            </a:r>
            <a:r>
              <a:rPr lang="en-CA" sz="1600" smtClean="0">
                <a:latin typeface="Consolas" pitchFamily="49" charset="0"/>
                <a:cs typeface="Consolas" pitchFamily="49" charset="0"/>
              </a:rPr>
              <a:t>The ratio kappa*</a:t>
            </a:r>
            <a:r>
              <a:rPr lang="en-CA" sz="1600" err="1" smtClean="0">
                <a:latin typeface="Consolas" pitchFamily="49" charset="0"/>
                <a:cs typeface="Consolas" pitchFamily="49" charset="0"/>
              </a:rPr>
              <a:t>dt</a:t>
            </a:r>
            <a:r>
              <a:rPr lang="en-CA" sz="1600" smtClean="0">
                <a:latin typeface="Consolas" pitchFamily="49" charset="0"/>
                <a:cs typeface="Consolas" pitchFamily="49" charset="0"/>
              </a:rPr>
              <a:t>/h^2 = ??? &gt;= 0.5, consider using </a:t>
            </a:r>
            <a:r>
              <a:rPr lang="en-CA" sz="1600" err="1" smtClean="0">
                <a:latin typeface="Consolas" pitchFamily="49" charset="0"/>
                <a:cs typeface="Consolas" pitchFamily="49" charset="0"/>
              </a:rPr>
              <a:t>n_t</a:t>
            </a:r>
            <a:r>
              <a:rPr lang="en-CA" sz="1600" smtClean="0">
                <a:latin typeface="Consolas" pitchFamily="49" charset="0"/>
                <a:cs typeface="Consolas" pitchFamily="49" charset="0"/>
              </a:rPr>
              <a:t> = ???</a:t>
            </a:r>
            <a:endParaRPr lang="en-CA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where</a:t>
            </a:r>
          </a:p>
          <a:p>
            <a:pPr lvl="2"/>
            <a:r>
              <a:rPr lang="en-CA" smtClean="0">
                <a:latin typeface="Arial" charset="0"/>
                <a:cs typeface="Arial" charset="0"/>
              </a:rPr>
              <a:t>The first 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???</a:t>
            </a:r>
            <a:r>
              <a:rPr lang="en-CA" smtClean="0">
                <a:latin typeface="Arial" charset="0"/>
                <a:cs typeface="Arial" charset="0"/>
              </a:rPr>
              <a:t> is replaced by the calculated ratio, and</a:t>
            </a:r>
          </a:p>
          <a:p>
            <a:pPr lvl="2"/>
            <a:r>
              <a:rPr lang="en-CA" smtClean="0">
                <a:latin typeface="Arial" charset="0"/>
                <a:cs typeface="Arial" charset="0"/>
              </a:rPr>
              <a:t>The second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???</a:t>
            </a:r>
            <a:r>
              <a:rPr lang="en-CA" smtClean="0">
                <a:latin typeface="Arial" charset="0"/>
                <a:cs typeface="Arial" charset="0"/>
              </a:rPr>
              <a:t> is found by calculating the smallest integer for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Arial" charset="0"/>
                <a:cs typeface="Arial" charset="0"/>
              </a:rPr>
              <a:t> that would be acceptable to bring this ratio under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0.5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You may wish to read up on the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floor</a:t>
            </a:r>
            <a:r>
              <a:rPr lang="en-CA" smtClean="0">
                <a:latin typeface="Arial" charset="0"/>
                <a:cs typeface="Arial" charset="0"/>
              </a:rPr>
              <a:t> and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ceil</a:t>
            </a:r>
            <a:r>
              <a:rPr lang="en-CA" smtClean="0">
                <a:latin typeface="Arial" charset="0"/>
                <a:cs typeface="Arial" charset="0"/>
              </a:rPr>
              <a:t> commands</a:t>
            </a:r>
            <a:endParaRPr lang="en-CA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5602" name="Object 5"/>
          <p:cNvGraphicFramePr>
            <a:graphicFrameLocks noChangeAspect="1"/>
          </p:cNvGraphicFramePr>
          <p:nvPr/>
        </p:nvGraphicFramePr>
        <p:xfrm>
          <a:off x="4140199" y="2115995"/>
          <a:ext cx="1207655" cy="763224"/>
        </p:xfrm>
        <a:graphic>
          <a:graphicData uri="http://schemas.openxmlformats.org/presentationml/2006/ole">
            <p:oleObj spid="_x0000_s565254" name="Equation" r:id="rId3" imgW="622030" imgH="393529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66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1:  Error Checking</a:t>
            </a:r>
          </a:p>
        </p:txBody>
      </p:sp>
      <p:sp>
        <p:nvSpPr>
          <p:cNvPr id="2662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Essentially, given </a:t>
            </a:r>
            <a:r>
              <a:rPr lang="en-CA" i="1" smtClean="0">
                <a:latin typeface="Symbol" pitchFamily="18" charset="2"/>
                <a:cs typeface="Arial" charset="0"/>
              </a:rPr>
              <a:t>k</a:t>
            </a:r>
            <a:r>
              <a:rPr lang="en-CA" smtClean="0">
                <a:latin typeface="Arial" charset="0"/>
                <a:cs typeface="Arial" charset="0"/>
              </a:rPr>
              <a:t>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CA" smtClean="0">
                <a:latin typeface="Arial" charset="0"/>
                <a:cs typeface="Arial" charset="0"/>
              </a:rPr>
              <a:t>,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baseline="-25000" err="1" smtClean="0">
                <a:latin typeface="Times New Roman" pitchFamily="18" charset="0"/>
                <a:cs typeface="Times New Roman" pitchFamily="18" charset="0"/>
              </a:rPr>
              <a:t>final</a:t>
            </a:r>
            <a:r>
              <a:rPr lang="en-CA" smtClean="0">
                <a:latin typeface="Arial" charset="0"/>
                <a:cs typeface="Arial" charset="0"/>
              </a:rPr>
              <a:t> and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smtClean="0">
                <a:latin typeface="Arial" charset="0"/>
                <a:cs typeface="Arial" charset="0"/>
              </a:rPr>
              <a:t>, find an appropriate value (that is, the smallest integer value) of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i="1" baseline="3000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CA" smtClean="0">
                <a:latin typeface="Arial" charset="0"/>
                <a:cs typeface="Arial" charset="0"/>
              </a:rPr>
              <a:t> to ensure that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Hint:  solve for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i="1" baseline="3000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CA" smtClean="0">
                <a:latin typeface="Arial" charset="0"/>
                <a:cs typeface="Arial" charset="0"/>
              </a:rPr>
              <a:t> and choose the next largest integer...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You may wish to review the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floor</a:t>
            </a:r>
            <a:r>
              <a:rPr lang="en-CA" smtClean="0">
                <a:latin typeface="Arial" charset="0"/>
                <a:cs typeface="Arial" charset="0"/>
              </a:rPr>
              <a:t> and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ceil</a:t>
            </a:r>
            <a:r>
              <a:rPr lang="en-CA" smtClean="0">
                <a:latin typeface="Arial" charset="0"/>
                <a:cs typeface="Arial" charset="0"/>
              </a:rPr>
              <a:t> commands</a:t>
            </a:r>
            <a:endParaRPr lang="en-CA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6626" name="Object 5"/>
          <p:cNvGraphicFramePr>
            <a:graphicFrameLocks noChangeAspect="1"/>
          </p:cNvGraphicFramePr>
          <p:nvPr/>
        </p:nvGraphicFramePr>
        <p:xfrm>
          <a:off x="3836988" y="2357438"/>
          <a:ext cx="1627187" cy="1000125"/>
        </p:xfrm>
        <a:graphic>
          <a:graphicData uri="http://schemas.openxmlformats.org/presentationml/2006/ole">
            <p:oleObj spid="_x0000_s382982" name="Equation" r:id="rId3" imgW="990170" imgH="609336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2:  Initialization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In order to calculate both the initial and boundary values, we will require two vectors: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A column vector of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Arial" charset="0"/>
                <a:cs typeface="Arial" charset="0"/>
              </a:rPr>
              <a:t> values, and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A row vector of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Arial" charset="0"/>
                <a:cs typeface="Arial" charset="0"/>
              </a:rPr>
              <a:t> values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Both of these can be constructed using </a:t>
            </a:r>
            <a:r>
              <a:rPr lang="en-CA" err="1" smtClean="0">
                <a:latin typeface="Consolas" pitchFamily="49" charset="0"/>
                <a:cs typeface="Consolas" pitchFamily="49" charset="0"/>
              </a:rPr>
              <a:t>linspace</a:t>
            </a:r>
            <a:endParaRPr lang="en-CA" smtClean="0">
              <a:latin typeface="Arial" charset="0"/>
              <a:cs typeface="Arial" charset="0"/>
            </a:endParaRP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Both of these will be returned to the user</a:t>
            </a: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CA" smtClean="0">
                <a:latin typeface="Arial" charset="0"/>
                <a:cs typeface="Arial" charset="0"/>
              </a:rPr>
              <a:t>	We will begin by creating the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mtClean="0">
                <a:latin typeface="Arial" charset="0"/>
                <a:cs typeface="Arial" charset="0"/>
              </a:rPr>
              <a:t>matrix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The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zeros</a:t>
            </a:r>
            <a:r>
              <a:rPr lang="en-CA" smtClean="0">
                <a:latin typeface="Arial" charset="0"/>
                <a:cs typeface="Arial" charset="0"/>
              </a:rPr>
              <a:t> command is as good as any</a:t>
            </a:r>
          </a:p>
          <a:p>
            <a:pPr lvl="1"/>
            <a:endParaRPr lang="en-CA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2:  Initialization</a:t>
            </a:r>
          </a:p>
        </p:txBody>
      </p:sp>
      <p:sp>
        <p:nvSpPr>
          <p:cNvPr id="2765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Next, we assign the initial values to the first column</a:t>
            </a: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 lvl="1"/>
            <a:endParaRPr lang="en-CA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graphicFrame>
        <p:nvGraphicFramePr>
          <p:cNvPr id="27650" name="Object 3"/>
          <p:cNvGraphicFramePr>
            <a:graphicFrameLocks noChangeAspect="1"/>
          </p:cNvGraphicFramePr>
          <p:nvPr/>
        </p:nvGraphicFramePr>
        <p:xfrm>
          <a:off x="684213" y="3317875"/>
          <a:ext cx="8459787" cy="2171700"/>
        </p:xfrm>
        <a:graphic>
          <a:graphicData uri="http://schemas.openxmlformats.org/presentationml/2006/ole">
            <p:oleObj spid="_x0000_s384006" name="Equation" r:id="rId3" imgW="8077200" imgH="2082800" progId="Equation.DSMT4">
              <p:embed/>
            </p:oleObj>
          </a:graphicData>
        </a:graphic>
      </p:graphicFrame>
      <p:sp>
        <p:nvSpPr>
          <p:cNvPr id="6" name="Rectangle 5"/>
          <p:cNvSpPr/>
          <p:nvPr/>
        </p:nvSpPr>
        <p:spPr>
          <a:xfrm>
            <a:off x="1312863" y="2781300"/>
            <a:ext cx="7812087" cy="29511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-575468" y="4401344"/>
            <a:ext cx="1943100" cy="1587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655" name="TextBox 8"/>
          <p:cNvSpPr txBox="1">
            <a:spLocks noChangeArrowheads="1"/>
          </p:cNvSpPr>
          <p:nvPr/>
        </p:nvSpPr>
        <p:spPr bwMode="auto">
          <a:xfrm>
            <a:off x="77788" y="4149725"/>
            <a:ext cx="368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latin typeface="Times New Roman" pitchFamily="18" charset="0"/>
                <a:cs typeface="Times New Roman" pitchFamily="18" charset="0"/>
              </a:rPr>
              <a:t>x</a:t>
            </a:r>
            <a:endParaRPr lang="en-CA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69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4" name="Object 3"/>
          <p:cNvGraphicFramePr>
            <a:graphicFrameLocks noChangeAspect="1"/>
          </p:cNvGraphicFramePr>
          <p:nvPr/>
        </p:nvGraphicFramePr>
        <p:xfrm>
          <a:off x="684213" y="3317875"/>
          <a:ext cx="8459787" cy="2171700"/>
        </p:xfrm>
        <a:graphic>
          <a:graphicData uri="http://schemas.openxmlformats.org/presentationml/2006/ole">
            <p:oleObj spid="_x0000_s385030" name="Equation" r:id="rId3" imgW="8077200" imgH="2082800" progId="Equation.DSMT4">
              <p:embed/>
            </p:oleObj>
          </a:graphicData>
        </a:graphic>
      </p:graphicFrame>
      <p:sp>
        <p:nvSpPr>
          <p:cNvPr id="286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2:  Initialization</a:t>
            </a:r>
          </a:p>
        </p:txBody>
      </p:sp>
      <p:sp>
        <p:nvSpPr>
          <p:cNvPr id="2867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Next, assign the boundary values in the first and last rows</a:t>
            </a:r>
          </a:p>
        </p:txBody>
      </p:sp>
      <p:sp>
        <p:nvSpPr>
          <p:cNvPr id="5" name="Rectangle 4"/>
          <p:cNvSpPr/>
          <p:nvPr/>
        </p:nvSpPr>
        <p:spPr>
          <a:xfrm>
            <a:off x="1301750" y="3585440"/>
            <a:ext cx="7812088" cy="15525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-575468" y="4401344"/>
            <a:ext cx="1943100" cy="1587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9" name="TextBox 7"/>
          <p:cNvSpPr txBox="1">
            <a:spLocks noChangeArrowheads="1"/>
          </p:cNvSpPr>
          <p:nvPr/>
        </p:nvSpPr>
        <p:spPr bwMode="auto">
          <a:xfrm>
            <a:off x="77788" y="4149725"/>
            <a:ext cx="368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latin typeface="Times New Roman" pitchFamily="18" charset="0"/>
                <a:cs typeface="Times New Roman" pitchFamily="18" charset="0"/>
              </a:rPr>
              <a:t>x</a:t>
            </a:r>
            <a:endParaRPr lang="en-CA" i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900113" y="3141663"/>
            <a:ext cx="7993062" cy="1587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1" name="TextBox 11"/>
          <p:cNvSpPr txBox="1">
            <a:spLocks noChangeArrowheads="1"/>
          </p:cNvSpPr>
          <p:nvPr/>
        </p:nvSpPr>
        <p:spPr bwMode="auto">
          <a:xfrm>
            <a:off x="4562475" y="2781300"/>
            <a:ext cx="3444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latin typeface="Times New Roman" pitchFamily="18" charset="0"/>
                <a:cs typeface="Times New Roman" pitchFamily="18" charset="0"/>
              </a:rPr>
              <a:t>t</a:t>
            </a:r>
            <a:endParaRPr lang="en-CA" i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1547813" y="5654675"/>
            <a:ext cx="7345362" cy="6350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3" name="TextBox 11"/>
          <p:cNvSpPr txBox="1">
            <a:spLocks noChangeArrowheads="1"/>
          </p:cNvSpPr>
          <p:nvPr/>
        </p:nvSpPr>
        <p:spPr bwMode="auto">
          <a:xfrm>
            <a:off x="4562475" y="5589588"/>
            <a:ext cx="746125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 – 1 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70</a:t>
            </a:fld>
            <a:endParaRPr lang="en-C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3:  Solving</a:t>
            </a:r>
          </a:p>
        </p:txBody>
      </p:sp>
      <p:sp>
        <p:nvSpPr>
          <p:cNvPr id="2970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We still have to calculate the interior values</a:t>
            </a:r>
          </a:p>
        </p:txBody>
      </p:sp>
      <p:graphicFrame>
        <p:nvGraphicFramePr>
          <p:cNvPr id="29698" name="Object 3"/>
          <p:cNvGraphicFramePr>
            <a:graphicFrameLocks noChangeAspect="1"/>
          </p:cNvGraphicFramePr>
          <p:nvPr/>
        </p:nvGraphicFramePr>
        <p:xfrm>
          <a:off x="684213" y="3317875"/>
          <a:ext cx="8459787" cy="2171700"/>
        </p:xfrm>
        <a:graphic>
          <a:graphicData uri="http://schemas.openxmlformats.org/presentationml/2006/ole">
            <p:oleObj spid="_x0000_s386054" name="Equation" r:id="rId3" imgW="8077200" imgH="2082800" progId="Equation.DSMT4">
              <p:embed/>
            </p:oleObj>
          </a:graphicData>
        </a:graphic>
      </p:graphicFrame>
      <p:cxnSp>
        <p:nvCxnSpPr>
          <p:cNvPr id="6" name="Straight Arrow Connector 5"/>
          <p:cNvCxnSpPr/>
          <p:nvPr/>
        </p:nvCxnSpPr>
        <p:spPr>
          <a:xfrm rot="5400000">
            <a:off x="-575468" y="4401344"/>
            <a:ext cx="1943100" cy="1587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2" name="TextBox 6"/>
          <p:cNvSpPr txBox="1">
            <a:spLocks noChangeArrowheads="1"/>
          </p:cNvSpPr>
          <p:nvPr/>
        </p:nvSpPr>
        <p:spPr bwMode="auto">
          <a:xfrm>
            <a:off x="77788" y="4149725"/>
            <a:ext cx="3683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latin typeface="Times New Roman" pitchFamily="18" charset="0"/>
                <a:cs typeface="Times New Roman" pitchFamily="18" charset="0"/>
              </a:rPr>
              <a:t>x</a:t>
            </a:r>
            <a:endParaRPr lang="en-CA" i="1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900113" y="3141663"/>
            <a:ext cx="7993062" cy="1587"/>
          </a:xfrm>
          <a:prstGeom prst="straightConnector1">
            <a:avLst/>
          </a:prstGeom>
          <a:ln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704" name="TextBox 11"/>
          <p:cNvSpPr txBox="1">
            <a:spLocks noChangeArrowheads="1"/>
          </p:cNvSpPr>
          <p:nvPr/>
        </p:nvSpPr>
        <p:spPr bwMode="auto">
          <a:xfrm>
            <a:off x="4562475" y="2781300"/>
            <a:ext cx="34448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i="1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latin typeface="Times New Roman" pitchFamily="18" charset="0"/>
                <a:cs typeface="Times New Roman" pitchFamily="18" charset="0"/>
              </a:rPr>
              <a:t>t</a:t>
            </a:r>
            <a:endParaRPr lang="en-CA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71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3:  Solving</a:t>
            </a:r>
          </a:p>
        </p:txBody>
      </p:sp>
      <p:sp>
        <p:nvSpPr>
          <p:cNvPr id="3072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For this, we go back to our formula:</a:t>
            </a:r>
          </a:p>
        </p:txBody>
      </p:sp>
      <p:graphicFrame>
        <p:nvGraphicFramePr>
          <p:cNvPr id="30722" name="Object 3"/>
          <p:cNvGraphicFramePr>
            <a:graphicFrameLocks noChangeAspect="1"/>
          </p:cNvGraphicFramePr>
          <p:nvPr/>
        </p:nvGraphicFramePr>
        <p:xfrm>
          <a:off x="0" y="3141663"/>
          <a:ext cx="9144000" cy="2347912"/>
        </p:xfrm>
        <a:graphic>
          <a:graphicData uri="http://schemas.openxmlformats.org/presentationml/2006/ole">
            <p:oleObj spid="_x0000_s387084" name="Equation" r:id="rId3" imgW="8077200" imgH="208280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72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  <p:graphicFrame>
        <p:nvGraphicFramePr>
          <p:cNvPr id="387077" name="Object 5"/>
          <p:cNvGraphicFramePr>
            <a:graphicFrameLocks noChangeAspect="1"/>
          </p:cNvGraphicFramePr>
          <p:nvPr/>
        </p:nvGraphicFramePr>
        <p:xfrm>
          <a:off x="2617788" y="1946275"/>
          <a:ext cx="3743325" cy="646113"/>
        </p:xfrm>
        <a:graphic>
          <a:graphicData uri="http://schemas.openxmlformats.org/presentationml/2006/ole">
            <p:oleObj spid="_x0000_s387085" name="Equation" r:id="rId4" imgW="2273300" imgH="393700" progId="Equation.DSMT4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818" name="Object 3"/>
          <p:cNvGraphicFramePr>
            <a:graphicFrameLocks noChangeAspect="1"/>
          </p:cNvGraphicFramePr>
          <p:nvPr/>
        </p:nvGraphicFramePr>
        <p:xfrm>
          <a:off x="0" y="3598875"/>
          <a:ext cx="9144000" cy="2347912"/>
        </p:xfrm>
        <a:graphic>
          <a:graphicData uri="http://schemas.openxmlformats.org/presentationml/2006/ole">
            <p:oleObj spid="_x0000_s391178" name="Equation" r:id="rId3" imgW="8077200" imgH="2082800" progId="Equation.DSMT4">
              <p:embed/>
            </p:oleObj>
          </a:graphicData>
        </a:graphic>
      </p:graphicFrame>
      <p:sp>
        <p:nvSpPr>
          <p:cNvPr id="3482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3:  Solving</a:t>
            </a:r>
          </a:p>
        </p:txBody>
      </p:sp>
      <p:sp>
        <p:nvSpPr>
          <p:cNvPr id="3482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Using this formula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we can first calculate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2,2</a:t>
            </a:r>
            <a:r>
              <a:rPr lang="en-CA" smtClean="0">
                <a:latin typeface="Arial" charset="0"/>
                <a:cs typeface="Arial" charset="0"/>
              </a:rPr>
              <a:t> through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n  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 – 1,2</a:t>
            </a:r>
            <a:endParaRPr lang="en-CA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graphicFrame>
        <p:nvGraphicFramePr>
          <p:cNvPr id="34819" name="Object 5"/>
          <p:cNvGraphicFramePr>
            <a:graphicFrameLocks noChangeAspect="1"/>
          </p:cNvGraphicFramePr>
          <p:nvPr/>
        </p:nvGraphicFramePr>
        <p:xfrm>
          <a:off x="2617788" y="1945822"/>
          <a:ext cx="3743325" cy="646113"/>
        </p:xfrm>
        <a:graphic>
          <a:graphicData uri="http://schemas.openxmlformats.org/presentationml/2006/ole">
            <p:oleObj spid="_x0000_s391179" name="Equation" r:id="rId4" imgW="2273300" imgH="393700" progId="Equation.DSMT4">
              <p:embed/>
            </p:oleObj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73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563828" y="2762020"/>
            <a:ext cx="24765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050" i="1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3"/>
          <p:cNvGraphicFramePr>
            <a:graphicFrameLocks noChangeAspect="1"/>
          </p:cNvGraphicFramePr>
          <p:nvPr/>
        </p:nvGraphicFramePr>
        <p:xfrm>
          <a:off x="0" y="3598875"/>
          <a:ext cx="9144000" cy="2347912"/>
        </p:xfrm>
        <a:graphic>
          <a:graphicData uri="http://schemas.openxmlformats.org/presentationml/2006/ole">
            <p:oleObj spid="_x0000_s392202" name="Equation" r:id="rId3" imgW="8077200" imgH="2082800" progId="Equation.DSMT4">
              <p:embed/>
            </p:oleObj>
          </a:graphicData>
        </a:graphic>
      </p:graphicFrame>
      <p:sp>
        <p:nvSpPr>
          <p:cNvPr id="3584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Step 3:  Solving</a:t>
            </a:r>
          </a:p>
        </p:txBody>
      </p:sp>
      <p:sp>
        <p:nvSpPr>
          <p:cNvPr id="3584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Using this formula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and then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2, 3</a:t>
            </a:r>
            <a:r>
              <a:rPr lang="en-CA" smtClean="0">
                <a:latin typeface="Arial" charset="0"/>
                <a:cs typeface="Arial" charset="0"/>
              </a:rPr>
              <a:t> through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n  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 – 1, 3</a:t>
            </a:r>
            <a:r>
              <a:rPr lang="en-CA" smtClean="0">
                <a:latin typeface="Arial" charset="0"/>
                <a:cs typeface="Arial" charset="0"/>
              </a:rPr>
              <a:t> and so on</a:t>
            </a:r>
            <a:endParaRPr lang="en-CA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 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graphicFrame>
        <p:nvGraphicFramePr>
          <p:cNvPr id="35843" name="Object 5"/>
          <p:cNvGraphicFramePr>
            <a:graphicFrameLocks noChangeAspect="1"/>
          </p:cNvGraphicFramePr>
          <p:nvPr/>
        </p:nvGraphicFramePr>
        <p:xfrm>
          <a:off x="2617788" y="1945594"/>
          <a:ext cx="3743325" cy="646112"/>
        </p:xfrm>
        <a:graphic>
          <a:graphicData uri="http://schemas.openxmlformats.org/presentationml/2006/ole">
            <p:oleObj spid="_x0000_s392203" name="Equation" r:id="rId4" imgW="2273300" imgH="393700" progId="Equation.DSMT4">
              <p:embed/>
            </p:oleObj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52663" y="2762020"/>
            <a:ext cx="247650" cy="2619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CA" sz="1050" i="1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Recall that you can both access and assign to sub-matrices of a given matrix: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&gt;&gt; U = [1 2 3 4 5; 6 7 8 9 10; 11 12 13 14 15; 16 17 18 19 20]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U =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1     2     3     4     5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6     7     8     9    10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11    12    13    14    15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16    17    18    19    20</a:t>
            </a:r>
          </a:p>
          <a:p>
            <a:pPr lvl="2">
              <a:buFont typeface="Arial" charset="0"/>
              <a:buNone/>
            </a:pPr>
            <a:endParaRPr lang="en-CA" sz="14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&gt;&gt; U(:,1) = [</a:t>
            </a:r>
            <a:r>
              <a:rPr lang="en-CA" sz="14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0 0 0 0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]';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&gt;&gt; U(1,2:end) = [</a:t>
            </a:r>
            <a:r>
              <a:rPr lang="en-CA" sz="14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42 42 42 42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];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&gt;&gt; U(2:end - 1,3) = [</a:t>
            </a:r>
            <a:r>
              <a:rPr lang="en-CA" sz="140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91 91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]'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U =</a:t>
            </a:r>
          </a:p>
          <a:p>
            <a:pPr lvl="2">
              <a:buFont typeface="Arial" charset="0"/>
              <a:buNone/>
            </a:pPr>
            <a:endParaRPr lang="en-CA" sz="14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4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0 </a:t>
            </a:r>
            <a:r>
              <a:rPr lang="en-CA" sz="1400" b="1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en-CA" sz="1400" b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42    42    42    42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4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0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     7    </a:t>
            </a:r>
            <a:r>
              <a:rPr lang="en-CA" sz="1400" b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91</a:t>
            </a:r>
            <a:r>
              <a:rPr lang="en-CA" sz="140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    9    10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</a:t>
            </a:r>
            <a:r>
              <a:rPr lang="en-CA" sz="14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0</a:t>
            </a:r>
            <a:r>
              <a:rPr lang="en-CA" sz="1400" b="1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  12    </a:t>
            </a:r>
            <a:r>
              <a:rPr lang="en-CA" sz="1400" b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91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    14    15</a:t>
            </a:r>
          </a:p>
          <a:p>
            <a:pPr lvl="2">
              <a:buFont typeface="Arial" charset="0"/>
              <a:buNone/>
            </a:pPr>
            <a:r>
              <a:rPr lang="en-CA" sz="14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0    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17    18    19    20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Matlab actually gives you a lot of power when it comes to assigning entries by row or by column: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&gt;&gt; U = [1 2 3 4 5; 6 7 8 9 10; 11 12 13 14 15; 16 17 18 19 20]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U =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1     2     3     4     5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6     7     8     9    10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11    12    13    14    15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16    17    18    19    20</a:t>
            </a:r>
          </a:p>
          <a:p>
            <a:pPr lvl="2">
              <a:buFont typeface="Arial" charset="0"/>
              <a:buNone/>
            </a:pPr>
            <a:endParaRPr lang="en-CA" sz="14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&gt;&gt; U([1, 3], 2:end) = [</a:t>
            </a:r>
            <a:r>
              <a:rPr lang="en-CA" sz="1400" b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42 42 42 42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;</a:t>
            </a:r>
            <a:r>
              <a:rPr lang="en-CA" sz="14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CA" sz="14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91 91 91 91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]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U =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1    </a:t>
            </a:r>
            <a:r>
              <a:rPr lang="en-CA" sz="1400" b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42    42    42    42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6     7     8     9    10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11    </a:t>
            </a:r>
            <a:r>
              <a:rPr lang="en-CA" sz="14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91    91    91    91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16    17    18    19    20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throw</a:t>
            </a:r>
            <a:r>
              <a:rPr lang="en-CA" smtClean="0">
                <a:latin typeface="Arial" charset="0"/>
                <a:cs typeface="Arial" charset="0"/>
              </a:rPr>
              <a:t> command in </a:t>
            </a:r>
            <a:r>
              <a:rPr lang="en-CA" err="1" smtClean="0">
                <a:latin typeface="Arial" charset="0"/>
                <a:cs typeface="Arial" charset="0"/>
              </a:rPr>
              <a:t>Matlab</a:t>
            </a:r>
            <a:r>
              <a:rPr lang="en-CA" smtClean="0">
                <a:latin typeface="Arial" charset="0"/>
                <a:cs typeface="Arial" charset="0"/>
              </a:rPr>
              <a:t> allows the user to format its message in a manner similar to the </a:t>
            </a:r>
            <a:r>
              <a:rPr lang="en-CA" err="1" smtClean="0">
                <a:latin typeface="Consolas" pitchFamily="49" charset="0"/>
                <a:cs typeface="Consolas" pitchFamily="49" charset="0"/>
              </a:rPr>
              <a:t>sprintf</a:t>
            </a:r>
            <a:r>
              <a:rPr lang="en-CA" smtClean="0">
                <a:latin typeface="Arial" charset="0"/>
                <a:cs typeface="Arial" charset="0"/>
              </a:rPr>
              <a:t> command in </a:t>
            </a:r>
            <a:r>
              <a:rPr lang="en-CA" err="1" smtClean="0">
                <a:latin typeface="Arial" charset="0"/>
                <a:cs typeface="Arial" charset="0"/>
              </a:rPr>
              <a:t>Matlab</a:t>
            </a:r>
            <a:r>
              <a:rPr lang="en-CA" smtClean="0">
                <a:latin typeface="Arial" charset="0"/>
                <a:cs typeface="Arial" charset="0"/>
              </a:rPr>
              <a:t> (and C)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	function [] = </a:t>
            </a:r>
            <a:r>
              <a:rPr lang="en-CA" sz="1400" err="1" smtClean="0">
                <a:latin typeface="Consolas" pitchFamily="49" charset="0"/>
                <a:cs typeface="Consolas" pitchFamily="49" charset="0"/>
              </a:rPr>
              <a:t>error_example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( a, b )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	    throw( </a:t>
            </a:r>
            <a:r>
              <a:rPr lang="en-CA" sz="1400" err="1" smtClean="0">
                <a:latin typeface="Consolas" pitchFamily="49" charset="0"/>
                <a:cs typeface="Consolas" pitchFamily="49" charset="0"/>
              </a:rPr>
              <a:t>MException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( '</a:t>
            </a:r>
            <a:r>
              <a:rPr lang="en-CA" sz="1400" err="1" smtClean="0">
                <a:latin typeface="Consolas" pitchFamily="49" charset="0"/>
                <a:cs typeface="Consolas" pitchFamily="49" charset="0"/>
              </a:rPr>
              <a:t>MATLAB:invalid_argument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', ...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         'the argument </a:t>
            </a:r>
            <a:r>
              <a:rPr lang="en-CA" sz="14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%f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sz="14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%d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) and </a:t>
            </a:r>
            <a:r>
              <a:rPr lang="en-CA" sz="1400" smtClean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%f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 (</a:t>
            </a:r>
            <a:r>
              <a:rPr lang="en-CA" sz="1400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%d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) were passed', ...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	            a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, round(</a:t>
            </a:r>
            <a:r>
              <a:rPr lang="en-CA" sz="14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a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), </a:t>
            </a:r>
            <a:r>
              <a:rPr lang="en-CA" sz="1400" smtClean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b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, round(</a:t>
            </a:r>
            <a:r>
              <a:rPr lang="en-CA" sz="1400" b="1" smtClean="0">
                <a:solidFill>
                  <a:srgbClr val="002060"/>
                </a:solidFill>
                <a:latin typeface="Consolas" pitchFamily="49" charset="0"/>
                <a:cs typeface="Consolas" pitchFamily="49" charset="0"/>
              </a:rPr>
              <a:t>b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) ) );</a:t>
            </a:r>
          </a:p>
          <a:p>
            <a:pPr lvl="1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	end</a:t>
            </a:r>
            <a:endParaRPr lang="en-CA" sz="140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When run, the output is: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&gt;&gt; </a:t>
            </a:r>
            <a:r>
              <a:rPr lang="en-CA" sz="1400" err="1" smtClean="0">
                <a:latin typeface="Consolas" pitchFamily="49" charset="0"/>
                <a:cs typeface="Consolas" pitchFamily="49" charset="0"/>
              </a:rPr>
              <a:t>error_example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( 3, pi )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??? Error using ==&gt; ff at 2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the argument 3.000000 (3) and 3.141593 (3) were passed</a:t>
            </a:r>
          </a:p>
          <a:p>
            <a:pPr lvl="2">
              <a:buFont typeface="Arial" charset="0"/>
              <a:buNone/>
            </a:pPr>
            <a:endParaRPr lang="en-CA" sz="120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CA" smtClean="0"/>
              <a:t>	You can, of course, modify this:</a:t>
            </a:r>
          </a:p>
          <a:p>
            <a:pPr lvl="1">
              <a:buFont typeface="Arial" charset="0"/>
              <a:buNone/>
              <a:defRPr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	function [] = </a:t>
            </a:r>
            <a:r>
              <a:rPr lang="en-CA" sz="1400" err="1" smtClean="0">
                <a:latin typeface="Consolas" pitchFamily="49" charset="0"/>
                <a:cs typeface="Consolas" pitchFamily="49" charset="0"/>
              </a:rPr>
              <a:t>error_example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( a, b )</a:t>
            </a:r>
          </a:p>
          <a:p>
            <a:pPr lvl="1">
              <a:buFont typeface="Arial" charset="0"/>
              <a:buNone/>
              <a:defRPr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	    throw( MException( '</a:t>
            </a:r>
            <a:r>
              <a:rPr lang="en-CA" sz="1400" err="1" smtClean="0">
                <a:latin typeface="Consolas" pitchFamily="49" charset="0"/>
                <a:cs typeface="Consolas" pitchFamily="49" charset="0"/>
              </a:rPr>
              <a:t>MATLAB:invalid_argument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', ...</a:t>
            </a:r>
          </a:p>
          <a:p>
            <a:pPr lvl="1">
              <a:buFont typeface="Arial" charset="0"/>
              <a:buNone/>
              <a:defRPr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         'the ratio of </a:t>
            </a:r>
            <a:r>
              <a:rPr lang="en-CA" sz="14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%d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 and </a:t>
            </a:r>
            <a:r>
              <a:rPr lang="en-CA" sz="14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%d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 is </a:t>
            </a:r>
            <a:r>
              <a:rPr lang="en-CA" sz="1400" smtClean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%f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', </a:t>
            </a:r>
            <a:r>
              <a:rPr lang="en-CA" sz="14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a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b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1400" smtClean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a/b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 ) );</a:t>
            </a:r>
          </a:p>
          <a:p>
            <a:pPr lvl="1">
              <a:buFont typeface="Arial" charset="0"/>
              <a:buNone/>
              <a:defRPr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	end</a:t>
            </a:r>
            <a:endParaRPr lang="en-CA" sz="1400" smtClean="0"/>
          </a:p>
          <a:p>
            <a:pPr>
              <a:buFont typeface="Arial" charset="0"/>
              <a:buNone/>
              <a:defRPr/>
            </a:pPr>
            <a:endParaRPr lang="en-CA" smtClean="0"/>
          </a:p>
          <a:p>
            <a:pPr>
              <a:buFont typeface="Arial" charset="0"/>
              <a:buNone/>
              <a:defRPr/>
            </a:pPr>
            <a:r>
              <a:rPr lang="en-CA" smtClean="0"/>
              <a:t>	When run, the output is:</a:t>
            </a:r>
          </a:p>
          <a:p>
            <a:pPr lvl="2">
              <a:buFont typeface="Arial" charset="0"/>
              <a:buNone/>
              <a:defRPr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&gt;&gt; </a:t>
            </a:r>
            <a:r>
              <a:rPr lang="en-CA" sz="1400" err="1" smtClean="0">
                <a:latin typeface="Consolas" pitchFamily="49" charset="0"/>
                <a:cs typeface="Consolas" pitchFamily="49" charset="0"/>
              </a:rPr>
              <a:t>error_example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( 3, 5 )</a:t>
            </a:r>
          </a:p>
          <a:p>
            <a:pPr lvl="2">
              <a:buFont typeface="Arial" charset="0"/>
              <a:buNone/>
              <a:defRPr/>
            </a:pPr>
            <a:r>
              <a:rPr lang="en-CA" sz="14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??? Error using ==&gt; </a:t>
            </a:r>
            <a:r>
              <a:rPr lang="en-CA" sz="140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error_example</a:t>
            </a:r>
            <a:r>
              <a:rPr lang="en-CA" sz="14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at 2</a:t>
            </a:r>
          </a:p>
          <a:p>
            <a:pPr lvl="2">
              <a:buFont typeface="Arial" charset="0"/>
              <a:buNone/>
              <a:defRPr/>
            </a:pPr>
            <a:r>
              <a:rPr lang="en-CA" sz="14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the ratio of 3 and 5 is 0.600000</a:t>
            </a:r>
          </a:p>
          <a:p>
            <a:pPr>
              <a:buFont typeface="Arial" charset="0"/>
              <a:buNone/>
              <a:defRPr/>
            </a:pPr>
            <a:endParaRPr lang="en-CA" smtClean="0">
              <a:solidFill>
                <a:prstClr val="black"/>
              </a:solidFill>
            </a:endParaRPr>
          </a:p>
          <a:p>
            <a:pPr>
              <a:buFont typeface="Arial" charset="0"/>
              <a:buNone/>
              <a:defRPr/>
            </a:pPr>
            <a:r>
              <a:rPr lang="en-CA" smtClean="0">
                <a:solidFill>
                  <a:prstClr val="black"/>
                </a:solidFill>
              </a:rPr>
              <a:t>	See</a:t>
            </a:r>
          </a:p>
          <a:p>
            <a:pPr marL="342900" lvl="2" indent="-342900">
              <a:buFont typeface="Arial" charset="0"/>
              <a:buNone/>
              <a:defRPr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			&gt;&gt; help </a:t>
            </a:r>
            <a:r>
              <a:rPr lang="en-CA" sz="1400" err="1" smtClean="0">
                <a:latin typeface="Consolas" pitchFamily="49" charset="0"/>
                <a:cs typeface="Consolas" pitchFamily="49" charset="0"/>
              </a:rPr>
              <a:t>sprintf</a:t>
            </a:r>
            <a:endParaRPr lang="en-CA" sz="140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  <a:defRPr/>
            </a:pPr>
            <a:endParaRPr lang="en-CA" smtClean="0">
              <a:solidFill>
                <a:prstClr val="black"/>
              </a:solidFill>
            </a:endParaRPr>
          </a:p>
          <a:p>
            <a:pPr>
              <a:buFont typeface="Arial" charset="0"/>
              <a:buNone/>
              <a:defRPr/>
            </a:pPr>
            <a:endParaRPr lang="en-CA" sz="1400" smtClean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 very useful command is the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diff</a:t>
            </a:r>
            <a:r>
              <a:rPr lang="en-CA" smtClean="0">
                <a:latin typeface="Arial" charset="0"/>
                <a:cs typeface="Arial" charset="0"/>
              </a:rPr>
              <a:t> command: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&gt;&gt; v = [1 3 6 7 5 4 2 0]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v =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1     3     6     7     5     4     2     0</a:t>
            </a:r>
          </a:p>
          <a:p>
            <a:pPr lvl="2">
              <a:buFont typeface="Arial" charset="0"/>
              <a:buNone/>
            </a:pPr>
            <a:endParaRPr lang="en-CA" sz="14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&gt;&gt; diff( v )</a:t>
            </a:r>
          </a:p>
          <a:p>
            <a:pPr lvl="2">
              <a:buFont typeface="Arial" charset="0"/>
              <a:buNone/>
            </a:pPr>
            <a:r>
              <a:rPr lang="en-CA" sz="1400" err="1" smtClean="0">
                <a:latin typeface="Consolas" pitchFamily="49" charset="0"/>
                <a:cs typeface="Consolas" pitchFamily="49" charset="0"/>
              </a:rPr>
              <a:t>ans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 =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2     3     1    -2    -1    -2    -2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&gt;&gt; v(2:end) - v(1:end - 1)</a:t>
            </a:r>
          </a:p>
          <a:p>
            <a:pPr lvl="2">
              <a:buFont typeface="Arial" charset="0"/>
              <a:buNone/>
            </a:pPr>
            <a:r>
              <a:rPr lang="en-CA" sz="1400" err="1" smtClean="0">
                <a:latin typeface="Consolas" pitchFamily="49" charset="0"/>
                <a:cs typeface="Consolas" pitchFamily="49" charset="0"/>
              </a:rPr>
              <a:t>ans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 =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2     3     1    -2    -1    -2    -2</a:t>
            </a:r>
          </a:p>
          <a:p>
            <a:pPr lvl="2">
              <a:buFont typeface="Arial" charset="0"/>
              <a:buNone/>
            </a:pPr>
            <a:endParaRPr lang="en-CA" sz="14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&gt;&gt; diff( v, 2 )</a:t>
            </a:r>
          </a:p>
          <a:p>
            <a:pPr lvl="2">
              <a:buFont typeface="Arial" charset="0"/>
              <a:buNone/>
            </a:pPr>
            <a:r>
              <a:rPr lang="en-CA" sz="1400" err="1" smtClean="0">
                <a:latin typeface="Consolas" pitchFamily="49" charset="0"/>
                <a:cs typeface="Consolas" pitchFamily="49" charset="0"/>
              </a:rPr>
              <a:t>ans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 =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1    -2    -3     1    -1     0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&gt;&gt; v(3:end) - 2*v(2:end - 1) + v(1:end - 2)</a:t>
            </a:r>
          </a:p>
          <a:p>
            <a:pPr lvl="2">
              <a:buFont typeface="Arial" charset="0"/>
              <a:buNone/>
            </a:pPr>
            <a:r>
              <a:rPr lang="en-CA" sz="1400" err="1" smtClean="0">
                <a:latin typeface="Consolas" pitchFamily="49" charset="0"/>
                <a:cs typeface="Consolas" pitchFamily="49" charset="0"/>
              </a:rPr>
              <a:t>ans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 =</a:t>
            </a:r>
          </a:p>
          <a:p>
            <a:pPr lvl="2">
              <a:buFont typeface="Arial" charset="0"/>
              <a:buNone/>
            </a:pPr>
            <a:endParaRPr lang="en-CA" sz="14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1    -2    -3     1    -1     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Why use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diff</a:t>
            </a:r>
            <a:r>
              <a:rPr lang="en-CA" smtClean="0">
                <a:latin typeface="Arial" charset="0"/>
                <a:cs typeface="Arial" charset="0"/>
              </a:rPr>
              <a:t> instead of a for loop?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We could simply use two nested for loops: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&gt;&gt; for k = 2:nt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  for ix = 2:(</a:t>
            </a:r>
            <a:r>
              <a:rPr lang="en-CA" sz="140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 - 1)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      % calculate U(</a:t>
            </a:r>
            <a:r>
              <a:rPr lang="en-CA" sz="140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, k)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  end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end</a:t>
            </a:r>
          </a:p>
          <a:p>
            <a:pPr lvl="1"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however, it would be better to use: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&gt;&gt; for k = 2:nt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  % calculate U(2:(</a:t>
            </a:r>
            <a:r>
              <a:rPr lang="en-CA" sz="1400" err="1" smtClean="0">
                <a:latin typeface="Consolas" pitchFamily="49" charset="0"/>
                <a:cs typeface="Consolas" pitchFamily="49" charset="0"/>
              </a:rPr>
              <a:t>nx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 – 1), k) using diff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end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In Matlab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Most commands call compiled C code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For loops and while loops are interpreted</a:t>
            </a:r>
            <a:endParaRPr lang="en-CA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How slow is interpreted code?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This function implements matrix-matrix-multiplication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function [</a:t>
            </a:r>
            <a:r>
              <a:rPr lang="en-CA" sz="1400" err="1" smtClean="0">
                <a:latin typeface="Consolas" pitchFamily="49" charset="0"/>
                <a:cs typeface="Consolas" pitchFamily="49" charset="0"/>
              </a:rPr>
              <a:t>M_out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] = multiplication( M1, M2 )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[m, n1] = size( M1 );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[n2, p] = size( M2 );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if n1 ~= n; error( 'dimensions must agree' ); end;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400" err="1" smtClean="0">
                <a:latin typeface="Consolas" pitchFamily="49" charset="0"/>
                <a:cs typeface="Consolas" pitchFamily="49" charset="0"/>
              </a:rPr>
              <a:t>M_out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 = zeros( m, p );</a:t>
            </a:r>
          </a:p>
          <a:p>
            <a:pPr lvl="2">
              <a:buFont typeface="Arial" charset="0"/>
              <a:buNone/>
            </a:pPr>
            <a:endParaRPr lang="en-CA" sz="14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for </a:t>
            </a:r>
            <a:r>
              <a:rPr lang="en-CA" sz="140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=1:m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   for j=1:n1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       for k = 1:p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           </a:t>
            </a:r>
            <a:r>
              <a:rPr lang="en-CA" sz="1400" err="1" smtClean="0">
                <a:latin typeface="Consolas" pitchFamily="49" charset="0"/>
                <a:cs typeface="Consolas" pitchFamily="49" charset="0"/>
              </a:rPr>
              <a:t>M_out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CA" sz="140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, k) = M12(</a:t>
            </a:r>
            <a:r>
              <a:rPr lang="en-CA" sz="140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, k) + M1(</a:t>
            </a:r>
            <a:r>
              <a:rPr lang="en-CA" sz="1400" err="1" smtClean="0">
                <a:latin typeface="Consolas" pitchFamily="49" charset="0"/>
                <a:cs typeface="Consolas" pitchFamily="49" charset="0"/>
              </a:rPr>
              <a:t>i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, j)*M2(j, k);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       end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   end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end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end</a:t>
            </a:r>
          </a:p>
          <a:p>
            <a:pPr lvl="1"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  <a:endParaRPr lang="en-CA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47314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Now, consider:</a:t>
            </a:r>
          </a:p>
          <a:p>
            <a:pPr lvl="2">
              <a:buFont typeface="Arial" charset="0"/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&gt;&gt; M = rand( 1300, 1000 );</a:t>
            </a:r>
          </a:p>
          <a:p>
            <a:pPr lvl="2">
              <a:buFont typeface="Arial" charset="0"/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&gt;&gt; N = rand( 1000, 1007 ); </a:t>
            </a:r>
          </a:p>
          <a:p>
            <a:pPr lvl="2">
              <a:buFont typeface="Arial" charset="0"/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&gt;&gt; tic; M*N; 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toc</a:t>
            </a:r>
            <a:endParaRPr lang="en-CA" sz="16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Elapsed time is </a:t>
            </a:r>
            <a:r>
              <a:rPr lang="en-CA" sz="1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onsolas" pitchFamily="49" charset="0"/>
                <a:cs typeface="Consolas" pitchFamily="49" charset="0"/>
              </a:rPr>
              <a:t>0.196247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seconds.</a:t>
            </a:r>
          </a:p>
          <a:p>
            <a:pPr lvl="2">
              <a:buFont typeface="Arial" charset="0"/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&gt;&gt; tic; multiplication( M, N ); 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toc</a:t>
            </a:r>
            <a:endParaRPr lang="en-CA" sz="16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Elapsed time is </a:t>
            </a:r>
            <a:r>
              <a:rPr lang="en-CA" sz="16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35.530549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seconds.</a:t>
            </a:r>
          </a:p>
          <a:p>
            <a:pPr lvl="2">
              <a:buFont typeface="Arial" charset="0"/>
              <a:buNone/>
            </a:pPr>
            <a:endParaRPr lang="en-CA" sz="16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&gt;&gt; 35.530549/0.196247</a:t>
            </a:r>
          </a:p>
          <a:p>
            <a:pPr lvl="2">
              <a:buFont typeface="Arial" charset="0"/>
              <a:buNone/>
            </a:pP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ans</a:t>
            </a: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=</a:t>
            </a:r>
          </a:p>
          <a:p>
            <a:pPr lvl="2">
              <a:buFont typeface="Arial" charset="0"/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  181.0502</a:t>
            </a:r>
            <a:endParaRPr lang="en-CA" sz="1400" dirty="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What’s </a:t>
            </a:r>
            <a:r>
              <a:rPr lang="en-CA" dirty="0" smtClean="0">
                <a:latin typeface="Arial" charset="0"/>
                <a:cs typeface="Arial" charset="0"/>
              </a:rPr>
              <a:t>two orders of magnitude between you and your employer?</a:t>
            </a:r>
          </a:p>
          <a:p>
            <a:pPr>
              <a:buFont typeface="Arial" charset="0"/>
              <a:buNone/>
            </a:pPr>
            <a:endParaRPr lang="en-CA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Also, what is faster?  Using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diff</a:t>
            </a:r>
            <a:r>
              <a:rPr lang="en-CA" dirty="0" smtClean="0">
                <a:latin typeface="Arial" charset="0"/>
                <a:cs typeface="Arial" charset="0"/>
              </a:rPr>
              <a:t> or calculating it explicitly?</a:t>
            </a:r>
            <a:endParaRPr lang="en-CA" dirty="0" smtClean="0">
              <a:latin typeface="Arial" charset="0"/>
              <a:cs typeface="Arial" charset="0"/>
            </a:endParaRPr>
          </a:p>
          <a:p>
            <a:pPr lvl="2"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&gt;&gt; v = rand( 1, 1000000 );</a:t>
            </a:r>
          </a:p>
          <a:p>
            <a:pPr lvl="2"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&gt;&gt; tic; diff( v, 2 ); 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toc</a:t>
            </a:r>
            <a:endParaRPr lang="en-CA" sz="16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Elapsed time is 0.009948 seconds.</a:t>
            </a:r>
          </a:p>
          <a:p>
            <a:pPr lvl="2"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&gt;&gt; tic; v(3:end) - 2*v(2:end - 1) + v(1:end - 2); </a:t>
            </a:r>
            <a:r>
              <a:rPr lang="en-CA" sz="1600" dirty="0" err="1" smtClean="0">
                <a:latin typeface="Consolas" pitchFamily="49" charset="0"/>
                <a:cs typeface="Consolas" pitchFamily="49" charset="0"/>
              </a:rPr>
              <a:t>toc</a:t>
            </a:r>
            <a:endParaRPr lang="en-CA" sz="1600" dirty="0" smtClean="0">
              <a:latin typeface="Consolas" pitchFamily="49" charset="0"/>
              <a:cs typeface="Consolas" pitchFamily="49" charset="0"/>
            </a:endParaRPr>
          </a:p>
          <a:p>
            <a:pPr lvl="2">
              <a:buNone/>
            </a:pPr>
            <a:r>
              <a:rPr lang="en-CA" sz="1600" dirty="0" smtClean="0">
                <a:latin typeface="Consolas" pitchFamily="49" charset="0"/>
                <a:cs typeface="Consolas" pitchFamily="49" charset="0"/>
              </a:rPr>
              <a:t>Elapsed time is 0.039661 seconds.</a:t>
            </a:r>
            <a:endParaRPr lang="en-CA" sz="2000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At this point, it’s only a factor of four...</a:t>
            </a: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2428564"/>
            <a:ext cx="5124450" cy="146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890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Suppose we want to implement a function which is only turned on for, say, one period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In </a:t>
            </a:r>
            <a:r>
              <a:rPr lang="en-CA" err="1" smtClean="0">
                <a:latin typeface="Arial" charset="0"/>
                <a:cs typeface="Arial" charset="0"/>
              </a:rPr>
              <a:t>Matlab</a:t>
            </a:r>
            <a:r>
              <a:rPr lang="en-CA" smtClean="0">
                <a:latin typeface="Arial" charset="0"/>
                <a:cs typeface="Arial" charset="0"/>
              </a:rPr>
              <a:t>, you could use the following:</a:t>
            </a:r>
          </a:p>
          <a:p>
            <a:pPr lvl="2">
              <a:buFont typeface="Arial" charset="0"/>
              <a:buNone/>
            </a:pPr>
            <a:r>
              <a:rPr lang="en-CA" sz="1600" smtClean="0">
                <a:latin typeface="Consolas" pitchFamily="49" charset="0"/>
                <a:cs typeface="Consolas" pitchFamily="49" charset="0"/>
              </a:rPr>
              <a:t>function [y] = f( x )</a:t>
            </a:r>
          </a:p>
          <a:p>
            <a:pPr lvl="2">
              <a:buFont typeface="Arial" charset="0"/>
              <a:buNone/>
            </a:pPr>
            <a:r>
              <a:rPr lang="en-CA" sz="1600" smtClean="0">
                <a:latin typeface="Consolas" pitchFamily="49" charset="0"/>
                <a:cs typeface="Consolas" pitchFamily="49" charset="0"/>
              </a:rPr>
              <a:t>    y = -</a:t>
            </a:r>
            <a:r>
              <a:rPr lang="en-CA" sz="1600" err="1" smtClean="0">
                <a:latin typeface="Consolas" pitchFamily="49" charset="0"/>
                <a:cs typeface="Consolas" pitchFamily="49" charset="0"/>
              </a:rPr>
              <a:t>cos</a:t>
            </a:r>
            <a:r>
              <a:rPr lang="en-CA" sz="1600" smtClean="0">
                <a:latin typeface="Consolas" pitchFamily="49" charset="0"/>
                <a:cs typeface="Consolas" pitchFamily="49" charset="0"/>
              </a:rPr>
              <a:t>(x) .* ((x &gt;= 0.5*pi) &amp; (x &lt;= 2.5*pi ));</a:t>
            </a:r>
          </a:p>
          <a:p>
            <a:pPr lvl="2">
              <a:buFont typeface="Arial" charset="0"/>
              <a:buNone/>
            </a:pPr>
            <a:r>
              <a:rPr lang="en-CA" sz="1600" smtClean="0">
                <a:latin typeface="Consolas" pitchFamily="49" charset="0"/>
                <a:cs typeface="Consolas" pitchFamily="49" charset="0"/>
              </a:rPr>
              <a:t>end</a:t>
            </a:r>
            <a:endParaRPr lang="en-CA" sz="200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3" descr="C:\Users\dwharder\Desktop\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25" y="1089025"/>
            <a:ext cx="3600450" cy="270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011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9011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output of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&gt;&gt; x = </a:t>
            </a:r>
            <a:r>
              <a:rPr lang="en-CA" sz="1400" err="1" smtClean="0">
                <a:latin typeface="Consolas" pitchFamily="49" charset="0"/>
                <a:cs typeface="Consolas" pitchFamily="49" charset="0"/>
              </a:rPr>
              <a:t>linspace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( 0, 10, 101 );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&gt;&gt; </a:t>
            </a:r>
            <a:r>
              <a:rPr lang="pl-PL" sz="1400" smtClean="0">
                <a:latin typeface="Consolas" pitchFamily="49" charset="0"/>
                <a:cs typeface="Consolas" pitchFamily="49" charset="0"/>
              </a:rPr>
              <a:t>plot( x, f( x ), '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r</a:t>
            </a:r>
            <a:r>
              <a:rPr lang="pl-PL" sz="1400" smtClean="0">
                <a:latin typeface="Consolas" pitchFamily="49" charset="0"/>
                <a:cs typeface="Consolas" pitchFamily="49" charset="0"/>
              </a:rPr>
              <a:t>o' )</a:t>
            </a:r>
            <a:endParaRPr lang="en-CA" sz="140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In order to understand the output, consider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&gt;&gt; 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x = </a:t>
            </a:r>
            <a:r>
              <a:rPr lang="fr-FR" sz="1400" err="1" smtClean="0">
                <a:latin typeface="Consolas" pitchFamily="49" charset="0"/>
                <a:cs typeface="Consolas" pitchFamily="49" charset="0"/>
              </a:rPr>
              <a:t>linspace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( 0, 10, 11 );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x &gt;= 0.5*pi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 0     0     1     1     1     1     1     1     1     1     1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x &lt;= 2.5*pi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 1     1     1     1     1     1     1     1     0     0     0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(x &gt;= 0.5*pi) &amp; (x &lt;= 2.5*pi)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 0     0     1     1     1     1     1     1     0     0     0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911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Functions may be defined in one of two ways</a:t>
            </a:r>
          </a:p>
          <a:p>
            <a:pPr marL="1257300" lvl="2" indent="-457200">
              <a:buFont typeface="Calibri" pitchFamily="34" charset="0"/>
              <a:buAutoNum type="arabicPeriod"/>
            </a:pPr>
            <a:r>
              <a:rPr lang="en-CA" smtClean="0">
                <a:latin typeface="Arial" charset="0"/>
                <a:cs typeface="Arial" charset="0"/>
              </a:rPr>
              <a:t>Functions, and</a:t>
            </a:r>
          </a:p>
          <a:p>
            <a:pPr marL="1257300" lvl="2" indent="-457200">
              <a:buFont typeface="Calibri" pitchFamily="34" charset="0"/>
              <a:buAutoNum type="arabicPeriod"/>
            </a:pPr>
            <a:r>
              <a:rPr lang="en-CA" smtClean="0">
                <a:latin typeface="Arial" charset="0"/>
                <a:cs typeface="Arial" charset="0"/>
              </a:rPr>
              <a:t>Anonymous functions</a:t>
            </a: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Create a new file with </a:t>
            </a:r>
            <a:r>
              <a:rPr lang="en-CA" err="1" smtClean="0">
                <a:latin typeface="Arial" charset="0"/>
                <a:cs typeface="Arial" charset="0"/>
              </a:rPr>
              <a:t>File→New→Function</a:t>
            </a:r>
            <a:r>
              <a:rPr lang="en-CA" smtClean="0">
                <a:latin typeface="Arial" charset="0"/>
                <a:cs typeface="Arial" charset="0"/>
              </a:rPr>
              <a:t>: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function [u] = u2a_init( x )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u = (x &gt;= 0.5).*(1 + 0*x);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end</a:t>
            </a:r>
          </a:p>
          <a:p>
            <a:pPr>
              <a:buFont typeface="Arial" charset="0"/>
              <a:buNone/>
            </a:pPr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	Saving this function to a file </a:t>
            </a:r>
            <a:r>
              <a:rPr lang="en-CA" smtClean="0">
                <a:solidFill>
                  <a:srgbClr val="000000"/>
                </a:solidFill>
                <a:latin typeface="Consolas" pitchFamily="49" charset="0"/>
                <a:cs typeface="Consolas" pitchFamily="49" charset="0"/>
              </a:rPr>
              <a:t>u2a_init.m</a:t>
            </a:r>
            <a:r>
              <a:rPr lang="en-CA" smtClean="0">
                <a:solidFill>
                  <a:srgbClr val="000000"/>
                </a:solidFill>
                <a:latin typeface="Arial" charset="0"/>
                <a:cs typeface="Arial" charset="0"/>
              </a:rPr>
              <a:t>:</a:t>
            </a:r>
            <a:endParaRPr lang="en-CA" sz="180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x = </a:t>
            </a:r>
            <a:r>
              <a:rPr lang="fr-FR" sz="1400" err="1" smtClean="0">
                <a:latin typeface="Consolas" pitchFamily="49" charset="0"/>
                <a:cs typeface="Consolas" pitchFamily="49" charset="0"/>
              </a:rPr>
              <a:t>linspace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( 0, 1, 11 )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x =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     0   0.1   0.2   0.3   0.4   </a:t>
            </a:r>
            <a:r>
              <a:rPr lang="fr-FR" sz="14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0.5   0.6   0.7   0.8   0.9   1.0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u2a_init ( x )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 0     0     0     0     0     </a:t>
            </a:r>
            <a:r>
              <a:rPr lang="fr-FR" sz="14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1     1     1     1     1     1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</a:t>
            </a:r>
            <a:r>
              <a:rPr lang="fr-FR" sz="1400" err="1" smtClean="0">
                <a:latin typeface="Consolas" pitchFamily="49" charset="0"/>
                <a:cs typeface="Consolas" pitchFamily="49" charset="0"/>
              </a:rPr>
              <a:t>isa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( @u2a_init, '</a:t>
            </a:r>
            <a:r>
              <a:rPr lang="fr-FR" sz="1400" err="1" smtClean="0">
                <a:latin typeface="Consolas" pitchFamily="49" charset="0"/>
                <a:cs typeface="Consolas" pitchFamily="49" charset="0"/>
              </a:rPr>
              <a:t>function_handle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' );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 1</a:t>
            </a:r>
            <a:endParaRPr lang="en-CA" sz="1400" b="1" smtClean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lvl="2">
              <a:buFont typeface="Arial" charset="0"/>
              <a:buNone/>
            </a:pPr>
            <a:endParaRPr lang="en-CA" b="1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Useful Matlab Commands</a:t>
            </a:r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Functions may be defined in one of two ways</a:t>
            </a:r>
          </a:p>
          <a:p>
            <a:pPr marL="1257300" lvl="2" indent="-457200">
              <a:buFont typeface="Calibri" pitchFamily="34" charset="0"/>
              <a:buAutoNum type="arabicPeriod"/>
            </a:pPr>
            <a:r>
              <a:rPr lang="en-CA" smtClean="0">
                <a:latin typeface="Arial" charset="0"/>
                <a:cs typeface="Arial" charset="0"/>
              </a:rPr>
              <a:t>Functions, and</a:t>
            </a:r>
          </a:p>
          <a:p>
            <a:pPr marL="1257300" lvl="2" indent="-457200">
              <a:buFont typeface="Calibri" pitchFamily="34" charset="0"/>
              <a:buAutoNum type="arabicPeriod"/>
            </a:pPr>
            <a:r>
              <a:rPr lang="en-CA" smtClean="0">
                <a:latin typeface="Arial" charset="0"/>
                <a:cs typeface="Arial" charset="0"/>
              </a:rPr>
              <a:t>Anonymous functions</a:t>
            </a: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Anonymous functions may be defined as follows: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&gt;&gt; u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2b</a:t>
            </a:r>
            <a:r>
              <a:rPr lang="en-CA" sz="1400" smtClean="0">
                <a:latin typeface="Consolas" pitchFamily="49" charset="0"/>
                <a:cs typeface="Consolas" pitchFamily="49" charset="0"/>
              </a:rPr>
              <a:t>_init = @(x)((x &gt;= 0.5).*(1 + 0*x))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u2b_init = </a:t>
            </a:r>
          </a:p>
          <a:p>
            <a:pPr lvl="2">
              <a:buFont typeface="Arial" charset="0"/>
              <a:buNone/>
            </a:pPr>
            <a:r>
              <a:rPr lang="en-CA" sz="1400" smtClean="0">
                <a:latin typeface="Consolas" pitchFamily="49" charset="0"/>
                <a:cs typeface="Consolas" pitchFamily="49" charset="0"/>
              </a:rPr>
              <a:t>      @(x)((x&gt;=0.5).*(1+0*x))</a:t>
            </a:r>
          </a:p>
          <a:p>
            <a:pPr>
              <a:buFont typeface="Arial" charset="0"/>
              <a:buNone/>
            </a:pPr>
            <a:r>
              <a:rPr lang="en-CA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t>			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&gt;&gt; x = </a:t>
            </a:r>
            <a:r>
              <a:rPr lang="fr-FR" sz="1400" err="1" smtClean="0">
                <a:latin typeface="Consolas" pitchFamily="49" charset="0"/>
                <a:cs typeface="Consolas" pitchFamily="49" charset="0"/>
              </a:rPr>
              <a:t>linspace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( 0, 1, 11 )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x =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   0   0.1   0.2   0.3   0.4   </a:t>
            </a:r>
            <a:r>
              <a:rPr lang="fr-FR" sz="14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0.5   0.6   0.7   0.8   0.9   1.0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u2b_init ( x )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ans =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   0     0     0     0     0     </a:t>
            </a:r>
            <a:r>
              <a:rPr lang="fr-FR" sz="14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1     1     1     1     1     1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</a:t>
            </a:r>
            <a:r>
              <a:rPr lang="fr-FR" sz="1400" err="1" smtClean="0">
                <a:latin typeface="Consolas" pitchFamily="49" charset="0"/>
                <a:cs typeface="Consolas" pitchFamily="49" charset="0"/>
              </a:rPr>
              <a:t>isa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( u2b_init, '</a:t>
            </a:r>
            <a:r>
              <a:rPr lang="fr-FR" sz="1400" err="1" smtClean="0">
                <a:latin typeface="Consolas" pitchFamily="49" charset="0"/>
                <a:cs typeface="Consolas" pitchFamily="49" charset="0"/>
              </a:rPr>
              <a:t>function_handle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' );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ans =</a:t>
            </a:r>
          </a:p>
          <a:p>
            <a:pPr lvl="2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   1</a:t>
            </a:r>
            <a:endParaRPr lang="en-CA" sz="1400" b="1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 1</a:t>
            </a:r>
          </a:p>
        </p:txBody>
      </p:sp>
      <p:sp>
        <p:nvSpPr>
          <p:cNvPr id="9318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As a first example: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&gt;&gt; [x1, t1, U1] = diffusion1d( </a:t>
            </a:r>
            <a:r>
              <a:rPr lang="fr-FR" sz="120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0.1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z="12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[0,1]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,   </a:t>
            </a:r>
            <a:r>
              <a:rPr lang="fr-FR" sz="1200" smtClean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6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z="12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[1, 3]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,   </a:t>
            </a:r>
            <a:r>
              <a:rPr lang="fr-FR" sz="120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12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, @u2a_init, @u2a_bndry );</a:t>
            </a:r>
          </a:p>
          <a:p>
            <a:pPr lvl="1"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</a:t>
            </a:r>
            <a:r>
              <a:rPr lang="fr-FR" sz="1400" err="1" smtClean="0">
                <a:latin typeface="Consolas" pitchFamily="49" charset="0"/>
                <a:cs typeface="Consolas" pitchFamily="49" charset="0"/>
              </a:rPr>
              <a:t>mesh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( t1, x1, U1 )</a:t>
            </a:r>
            <a:endParaRPr lang="en-CA" sz="140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endParaRPr lang="fr-FR" sz="140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size(x1)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 6     1</a:t>
            </a:r>
          </a:p>
          <a:p>
            <a:pPr lvl="1">
              <a:buFont typeface="Arial" charset="0"/>
              <a:buNone/>
            </a:pPr>
            <a:endParaRPr lang="fr-FR" sz="140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size(t1)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 1    12</a:t>
            </a:r>
          </a:p>
          <a:p>
            <a:pPr lvl="1">
              <a:buFont typeface="Arial" charset="0"/>
              <a:buNone/>
            </a:pPr>
            <a:endParaRPr lang="fr-FR" sz="140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size(U1)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 6    12</a:t>
            </a:r>
          </a:p>
          <a:p>
            <a:pPr lvl="1">
              <a:buFont typeface="Arial" charset="0"/>
              <a:buNone/>
            </a:pPr>
            <a:endParaRPr lang="fr-FR" sz="140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93188" name="Picture 4" descr="C:\Users\dwharder\Desktop\M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6100" y="2708275"/>
            <a:ext cx="3603625" cy="270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3189" name="TextBox 5"/>
          <p:cNvSpPr txBox="1">
            <a:spLocks noChangeArrowheads="1"/>
          </p:cNvSpPr>
          <p:nvPr/>
        </p:nvSpPr>
        <p:spPr bwMode="auto">
          <a:xfrm>
            <a:off x="4795838" y="4941888"/>
            <a:ext cx="298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93190" name="TextBox 6"/>
          <p:cNvSpPr txBox="1">
            <a:spLocks noChangeArrowheads="1"/>
          </p:cNvSpPr>
          <p:nvPr/>
        </p:nvSpPr>
        <p:spPr bwMode="auto">
          <a:xfrm>
            <a:off x="6954838" y="5094288"/>
            <a:ext cx="2555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93191" name="TextBox 7"/>
          <p:cNvSpPr txBox="1">
            <a:spLocks noChangeArrowheads="1"/>
          </p:cNvSpPr>
          <p:nvPr/>
        </p:nvSpPr>
        <p:spPr bwMode="auto">
          <a:xfrm>
            <a:off x="4075113" y="4508500"/>
            <a:ext cx="7127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z="2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1</a:t>
            </a:r>
            <a:endParaRPr lang="en-CA" sz="2000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192" name="TextBox 8"/>
          <p:cNvSpPr txBox="1">
            <a:spLocks noChangeArrowheads="1"/>
          </p:cNvSpPr>
          <p:nvPr/>
        </p:nvSpPr>
        <p:spPr bwMode="auto">
          <a:xfrm>
            <a:off x="5326063" y="5084763"/>
            <a:ext cx="7127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sz="2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0</a:t>
            </a:r>
            <a:endParaRPr lang="en-CA" sz="2000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193" name="TextBox 9"/>
          <p:cNvSpPr txBox="1">
            <a:spLocks noChangeArrowheads="1"/>
          </p:cNvSpPr>
          <p:nvPr/>
        </p:nvSpPr>
        <p:spPr bwMode="auto">
          <a:xfrm>
            <a:off x="5940425" y="5229225"/>
            <a:ext cx="7409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 baseline="-250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CA" sz="20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00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= 1</a:t>
            </a:r>
            <a:endParaRPr lang="en-CA" sz="2000" i="1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194" name="TextBox 10"/>
          <p:cNvSpPr txBox="1">
            <a:spLocks noChangeArrowheads="1"/>
          </p:cNvSpPr>
          <p:nvPr/>
        </p:nvSpPr>
        <p:spPr bwMode="auto">
          <a:xfrm>
            <a:off x="7639050" y="4724400"/>
            <a:ext cx="969963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 baseline="-2500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final</a:t>
            </a:r>
            <a:r>
              <a:rPr lang="en-CA" sz="200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= 3</a:t>
            </a:r>
            <a:endParaRPr lang="en-CA" sz="2000" i="1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195" name="TextBox 11"/>
          <p:cNvSpPr txBox="1">
            <a:spLocks noChangeArrowheads="1"/>
          </p:cNvSpPr>
          <p:nvPr/>
        </p:nvSpPr>
        <p:spPr bwMode="auto">
          <a:xfrm>
            <a:off x="3419475" y="4005263"/>
            <a:ext cx="14620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000" baseline="-25000">
                <a:latin typeface="Times New Roman" pitchFamily="18" charset="0"/>
                <a:cs typeface="Times New Roman" pitchFamily="18" charset="0"/>
              </a:rPr>
              <a:t>init 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0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) = 0.9</a:t>
            </a:r>
            <a:endParaRPr lang="en-CA" sz="20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196" name="TextBox 13"/>
          <p:cNvSpPr txBox="1">
            <a:spLocks noChangeArrowheads="1"/>
          </p:cNvSpPr>
          <p:nvPr/>
        </p:nvSpPr>
        <p:spPr bwMode="auto">
          <a:xfrm>
            <a:off x="4875213" y="2860675"/>
            <a:ext cx="1587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z="2000" baseline="-25000">
                <a:latin typeface="Times New Roman" pitchFamily="18" charset="0"/>
                <a:cs typeface="Times New Roman" pitchFamily="18" charset="0"/>
              </a:rPr>
              <a:t>bndry 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0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) = 4.1</a:t>
            </a:r>
            <a:endParaRPr lang="en-CA" sz="20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197" name="TextBox 14"/>
          <p:cNvSpPr txBox="1">
            <a:spLocks noChangeArrowheads="1"/>
          </p:cNvSpPr>
          <p:nvPr/>
        </p:nvSpPr>
        <p:spPr bwMode="auto">
          <a:xfrm>
            <a:off x="7031038" y="3860800"/>
            <a:ext cx="1587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sz="2000" baseline="-25000">
                <a:latin typeface="Times New Roman" pitchFamily="18" charset="0"/>
                <a:cs typeface="Times New Roman" pitchFamily="18" charset="0"/>
              </a:rPr>
              <a:t>bndry 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0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) = 1.7</a:t>
            </a:r>
            <a:endParaRPr lang="en-CA" sz="20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198" name="TextBox 19"/>
          <p:cNvSpPr txBox="1">
            <a:spLocks noChangeArrowheads="1"/>
          </p:cNvSpPr>
          <p:nvPr/>
        </p:nvSpPr>
        <p:spPr bwMode="auto">
          <a:xfrm>
            <a:off x="7380288" y="5435600"/>
            <a:ext cx="8905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z="2000" i="1" baseline="-250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12</a:t>
            </a:r>
            <a:endParaRPr lang="en-CA" sz="2000" i="1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199" name="TextBox 20"/>
          <p:cNvSpPr txBox="1">
            <a:spLocks noChangeArrowheads="1"/>
          </p:cNvSpPr>
          <p:nvPr/>
        </p:nvSpPr>
        <p:spPr bwMode="auto">
          <a:xfrm>
            <a:off x="3851275" y="5084763"/>
            <a:ext cx="7889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z="2000" i="1" baseline="-2500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z="200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 = 6</a:t>
            </a:r>
            <a:endParaRPr lang="en-CA" sz="2000" i="1">
              <a:solidFill>
                <a:srgbClr val="FF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3200" name="TextBox 21"/>
          <p:cNvSpPr txBox="1">
            <a:spLocks noChangeArrowheads="1"/>
          </p:cNvSpPr>
          <p:nvPr/>
        </p:nvSpPr>
        <p:spPr bwMode="auto">
          <a:xfrm>
            <a:off x="3365500" y="2276475"/>
            <a:ext cx="9191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00B050"/>
                </a:solidFill>
                <a:latin typeface="Symbol" pitchFamily="18" charset="2"/>
                <a:cs typeface="Times New Roman" pitchFamily="18" charset="0"/>
              </a:rPr>
              <a:t>k </a:t>
            </a:r>
            <a:r>
              <a:rPr lang="en-CA" sz="20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= 0.1</a:t>
            </a:r>
            <a:endParaRPr lang="en-CA" sz="2000" i="1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88</a:t>
            </a:fld>
            <a:endParaRPr lang="en-CA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 1</a:t>
            </a:r>
          </a:p>
        </p:txBody>
      </p:sp>
      <p:sp>
        <p:nvSpPr>
          <p:cNvPr id="942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smtClean="0">
                <a:latin typeface="Arial" charset="0"/>
                <a:cs typeface="Arial" charset="0"/>
              </a:rPr>
              <a:t>	The boundary conditions are specified by functions: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&gt;&gt; [x1, t1, U1] = diffusion1d( </a:t>
            </a:r>
            <a:r>
              <a:rPr lang="fr-FR" sz="120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0.1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z="12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[0,1]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,   </a:t>
            </a:r>
            <a:r>
              <a:rPr lang="fr-FR" sz="1200" smtClean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6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z="12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[1, 3]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,   </a:t>
            </a:r>
            <a:r>
              <a:rPr lang="fr-FR" sz="120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12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, @u2a_init, @u2a_bndry );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	</a:t>
            </a:r>
            <a:r>
              <a:rPr lang="fr-FR" sz="1400" err="1" smtClean="0">
                <a:latin typeface="Consolas" pitchFamily="49" charset="0"/>
                <a:cs typeface="Consolas" pitchFamily="49" charset="0"/>
              </a:rPr>
              <a:t>function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 [u] = u2a_init ( x )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	u = x*0 + 0.9;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end</a:t>
            </a:r>
          </a:p>
          <a:p>
            <a:pPr lvl="1">
              <a:buFont typeface="Arial" charset="0"/>
              <a:buNone/>
            </a:pPr>
            <a:endParaRPr lang="fr-FR" sz="140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endParaRPr lang="fr-FR" sz="140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endParaRPr lang="fr-FR" sz="140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endParaRPr lang="fr-FR" sz="140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fr-FR" sz="1400" err="1" smtClean="0">
                <a:latin typeface="Consolas" pitchFamily="49" charset="0"/>
                <a:cs typeface="Consolas" pitchFamily="49" charset="0"/>
              </a:rPr>
              <a:t>function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 [u] = u2a_bndry ( t )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	u = [t*0 + 1.7;  t*0 + 4.1];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end</a:t>
            </a:r>
          </a:p>
        </p:txBody>
      </p:sp>
      <p:pic>
        <p:nvPicPr>
          <p:cNvPr id="94212" name="Picture 4" descr="C:\Users\dwharder\Desktop\ML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6100" y="2708275"/>
            <a:ext cx="3603625" cy="270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4213" name="TextBox 5"/>
          <p:cNvSpPr txBox="1">
            <a:spLocks noChangeArrowheads="1"/>
          </p:cNvSpPr>
          <p:nvPr/>
        </p:nvSpPr>
        <p:spPr bwMode="auto">
          <a:xfrm>
            <a:off x="4795838" y="4941888"/>
            <a:ext cx="298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94214" name="TextBox 6"/>
          <p:cNvSpPr txBox="1">
            <a:spLocks noChangeArrowheads="1"/>
          </p:cNvSpPr>
          <p:nvPr/>
        </p:nvSpPr>
        <p:spPr bwMode="auto">
          <a:xfrm>
            <a:off x="6954838" y="5094288"/>
            <a:ext cx="2555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94215" name="TextBox 7"/>
          <p:cNvSpPr txBox="1">
            <a:spLocks noChangeArrowheads="1"/>
          </p:cNvSpPr>
          <p:nvPr/>
        </p:nvSpPr>
        <p:spPr bwMode="auto">
          <a:xfrm>
            <a:off x="4075113" y="4508500"/>
            <a:ext cx="7127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z="2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1</a:t>
            </a:r>
            <a:endParaRPr lang="en-CA" sz="2000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216" name="TextBox 8"/>
          <p:cNvSpPr txBox="1">
            <a:spLocks noChangeArrowheads="1"/>
          </p:cNvSpPr>
          <p:nvPr/>
        </p:nvSpPr>
        <p:spPr bwMode="auto">
          <a:xfrm>
            <a:off x="5326063" y="5084763"/>
            <a:ext cx="7127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sz="2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0</a:t>
            </a:r>
            <a:endParaRPr lang="en-CA" sz="2000" i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217" name="TextBox 9"/>
          <p:cNvSpPr txBox="1">
            <a:spLocks noChangeArrowheads="1"/>
          </p:cNvSpPr>
          <p:nvPr/>
        </p:nvSpPr>
        <p:spPr bwMode="auto">
          <a:xfrm>
            <a:off x="5940425" y="5229225"/>
            <a:ext cx="74090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 baseline="-250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en-CA" sz="20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z="200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= 1</a:t>
            </a:r>
            <a:endParaRPr lang="en-CA" sz="2000" i="1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218" name="TextBox 10"/>
          <p:cNvSpPr txBox="1">
            <a:spLocks noChangeArrowheads="1"/>
          </p:cNvSpPr>
          <p:nvPr/>
        </p:nvSpPr>
        <p:spPr bwMode="auto">
          <a:xfrm>
            <a:off x="7639050" y="4724400"/>
            <a:ext cx="969963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 baseline="-2500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final</a:t>
            </a:r>
            <a:r>
              <a:rPr lang="en-CA" sz="200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= 3</a:t>
            </a:r>
            <a:endParaRPr lang="en-CA" sz="2000" i="1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219" name="TextBox 11"/>
          <p:cNvSpPr txBox="1">
            <a:spLocks noChangeArrowheads="1"/>
          </p:cNvSpPr>
          <p:nvPr/>
        </p:nvSpPr>
        <p:spPr bwMode="auto">
          <a:xfrm>
            <a:off x="3419475" y="4005263"/>
            <a:ext cx="14620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2000" baseline="-25000">
                <a:latin typeface="Times New Roman" pitchFamily="18" charset="0"/>
                <a:cs typeface="Times New Roman" pitchFamily="18" charset="0"/>
              </a:rPr>
              <a:t>init 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000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) = 0.9</a:t>
            </a:r>
            <a:endParaRPr lang="en-CA" sz="20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220" name="TextBox 13"/>
          <p:cNvSpPr txBox="1">
            <a:spLocks noChangeArrowheads="1"/>
          </p:cNvSpPr>
          <p:nvPr/>
        </p:nvSpPr>
        <p:spPr bwMode="auto">
          <a:xfrm>
            <a:off x="4875213" y="2860675"/>
            <a:ext cx="1587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CA" sz="2000" baseline="-25000">
                <a:latin typeface="Times New Roman" pitchFamily="18" charset="0"/>
                <a:cs typeface="Times New Roman" pitchFamily="18" charset="0"/>
              </a:rPr>
              <a:t>bndry 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0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) = 4.1</a:t>
            </a:r>
            <a:endParaRPr lang="en-CA" sz="20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221" name="TextBox 14"/>
          <p:cNvSpPr txBox="1">
            <a:spLocks noChangeArrowheads="1"/>
          </p:cNvSpPr>
          <p:nvPr/>
        </p:nvSpPr>
        <p:spPr bwMode="auto">
          <a:xfrm>
            <a:off x="7031038" y="3860800"/>
            <a:ext cx="1587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sz="2000" baseline="-25000">
                <a:latin typeface="Times New Roman" pitchFamily="18" charset="0"/>
                <a:cs typeface="Times New Roman" pitchFamily="18" charset="0"/>
              </a:rPr>
              <a:t>bndry 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sz="20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) = 1.7</a:t>
            </a:r>
            <a:endParaRPr lang="en-CA" sz="20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222" name="TextBox 19"/>
          <p:cNvSpPr txBox="1">
            <a:spLocks noChangeArrowheads="1"/>
          </p:cNvSpPr>
          <p:nvPr/>
        </p:nvSpPr>
        <p:spPr bwMode="auto">
          <a:xfrm>
            <a:off x="7380288" y="5435600"/>
            <a:ext cx="8905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z="2000" i="1" baseline="-250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= 12</a:t>
            </a:r>
            <a:endParaRPr lang="en-CA" sz="2000" i="1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223" name="TextBox 20"/>
          <p:cNvSpPr txBox="1">
            <a:spLocks noChangeArrowheads="1"/>
          </p:cNvSpPr>
          <p:nvPr/>
        </p:nvSpPr>
        <p:spPr bwMode="auto">
          <a:xfrm>
            <a:off x="3851275" y="5084763"/>
            <a:ext cx="7889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z="2000" i="1" baseline="-2500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z="2000">
                <a:solidFill>
                  <a:srgbClr val="FF9900"/>
                </a:solidFill>
                <a:latin typeface="Times New Roman" pitchFamily="18" charset="0"/>
                <a:cs typeface="Times New Roman" pitchFamily="18" charset="0"/>
              </a:rPr>
              <a:t> = 6</a:t>
            </a:r>
            <a:endParaRPr lang="en-CA" sz="2000" i="1">
              <a:solidFill>
                <a:srgbClr val="FF99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4224" name="TextBox 21"/>
          <p:cNvSpPr txBox="1">
            <a:spLocks noChangeArrowheads="1"/>
          </p:cNvSpPr>
          <p:nvPr/>
        </p:nvSpPr>
        <p:spPr bwMode="auto">
          <a:xfrm>
            <a:off x="3365500" y="2276475"/>
            <a:ext cx="9191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solidFill>
                  <a:srgbClr val="00B050"/>
                </a:solidFill>
                <a:latin typeface="Symbol" pitchFamily="18" charset="2"/>
                <a:cs typeface="Times New Roman" pitchFamily="18" charset="0"/>
              </a:rPr>
              <a:t>k </a:t>
            </a:r>
            <a:r>
              <a:rPr lang="en-CA" sz="200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= 0.1</a:t>
            </a:r>
            <a:endParaRPr lang="en-CA" sz="2000" i="1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89</a:t>
            </a:fld>
            <a:endParaRPr lang="en-CA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 1</a:t>
            </a:r>
          </a:p>
        </p:txBody>
      </p:sp>
      <p:sp>
        <p:nvSpPr>
          <p:cNvPr id="952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boundary conditions are specified by functions: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&gt;&gt; [x1, t1, U1] = diffusion1d( </a:t>
            </a:r>
            <a:r>
              <a:rPr lang="fr-FR" sz="1200" smtClean="0">
                <a:solidFill>
                  <a:srgbClr val="00B050"/>
                </a:solidFill>
                <a:latin typeface="Consolas" pitchFamily="49" charset="0"/>
                <a:cs typeface="Consolas" pitchFamily="49" charset="0"/>
              </a:rPr>
              <a:t>0.1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z="12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[0,1]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,   </a:t>
            </a:r>
            <a:r>
              <a:rPr lang="fr-FR" sz="1200" smtClean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6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z="12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[1, 3]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,   </a:t>
            </a:r>
            <a:r>
              <a:rPr lang="fr-FR" sz="1200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12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, @u2a_init, @u2a_bndry );</a:t>
            </a:r>
          </a:p>
          <a:p>
            <a:pPr lvl="1">
              <a:buFont typeface="Arial" charset="0"/>
              <a:buNone/>
            </a:pPr>
            <a:endParaRPr lang="fr-FR" sz="120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x = </a:t>
            </a:r>
            <a:r>
              <a:rPr lang="fr-FR" sz="1400" err="1" smtClean="0">
                <a:latin typeface="Consolas" pitchFamily="49" charset="0"/>
                <a:cs typeface="Consolas" pitchFamily="49" charset="0"/>
              </a:rPr>
              <a:t>linspace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( </a:t>
            </a:r>
            <a:r>
              <a:rPr lang="fr-FR" sz="14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0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z="1400" b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z="1400" b="1" smtClean="0">
                <a:solidFill>
                  <a:srgbClr val="FF9900"/>
                </a:solidFill>
                <a:latin typeface="Consolas" pitchFamily="49" charset="0"/>
                <a:cs typeface="Consolas" pitchFamily="49" charset="0"/>
              </a:rPr>
              <a:t>6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 )';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u2a_init ( x )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0.9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0.9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0.9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0.9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0.9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0.9</a:t>
            </a:r>
          </a:p>
          <a:p>
            <a:pPr lvl="1">
              <a:buFont typeface="Arial" charset="0"/>
              <a:buNone/>
            </a:pPr>
            <a:endParaRPr lang="fr-FR" sz="140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t = </a:t>
            </a:r>
            <a:r>
              <a:rPr lang="fr-FR" sz="1400" err="1" smtClean="0">
                <a:latin typeface="Consolas" pitchFamily="49" charset="0"/>
                <a:cs typeface="Consolas" pitchFamily="49" charset="0"/>
              </a:rPr>
              <a:t>linspace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( </a:t>
            </a:r>
            <a:r>
              <a:rPr lang="fr-FR" sz="1400" b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z="1400" b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3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z="1400" b="1" smtClean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12</a:t>
            </a:r>
            <a:r>
              <a:rPr lang="fr-FR" sz="1400" smtClean="0">
                <a:latin typeface="Consolas" pitchFamily="49" charset="0"/>
                <a:cs typeface="Consolas" pitchFamily="49" charset="0"/>
              </a:rPr>
              <a:t> );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&gt;&gt; u2a_bndry( t(2:end) )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1.7    1.7    1.7    1.7    1.7    1.7    1.7    1.7    1.7    1.7    1.7</a:t>
            </a:r>
          </a:p>
          <a:p>
            <a:pPr lvl="1">
              <a:buFont typeface="Arial" charset="0"/>
              <a:buNone/>
            </a:pPr>
            <a:r>
              <a:rPr lang="fr-FR" sz="1400" smtClean="0">
                <a:latin typeface="Consolas" pitchFamily="49" charset="0"/>
                <a:cs typeface="Consolas" pitchFamily="49" charset="0"/>
              </a:rPr>
              <a:t>    4.1    4.1    4.1    4.1    4.1    4.1    4.1    4.1    4.1    4.1    4.1 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4" descr="C:\Users\dwharder\Desktop\M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6100" y="2708275"/>
            <a:ext cx="3603625" cy="270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 1</a:t>
            </a:r>
          </a:p>
        </p:txBody>
      </p:sp>
      <p:sp>
        <p:nvSpPr>
          <p:cNvPr id="3686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Because the large size of both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smtClean="0">
                <a:latin typeface="Arial" charset="0"/>
                <a:cs typeface="Arial" charset="0"/>
              </a:rPr>
              <a:t> and </a:t>
            </a:r>
            <a:r>
              <a:rPr lang="en-CA" smtClean="0">
                <a:latin typeface="Symbol" pitchFamily="18" charset="2"/>
                <a:cs typeface="Arial" charset="0"/>
              </a:rPr>
              <a:t>D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Arial" charset="0"/>
                <a:cs typeface="Arial" charset="0"/>
              </a:rPr>
              <a:t>, there is still some numeric fluctuations</a:t>
            </a:r>
          </a:p>
        </p:txBody>
      </p:sp>
      <p:graphicFrame>
        <p:nvGraphicFramePr>
          <p:cNvPr id="36866" name="Object 5"/>
          <p:cNvGraphicFramePr>
            <a:graphicFrameLocks noChangeAspect="1"/>
          </p:cNvGraphicFramePr>
          <p:nvPr/>
        </p:nvGraphicFramePr>
        <p:xfrm>
          <a:off x="7092950" y="2565400"/>
          <a:ext cx="1397000" cy="646113"/>
        </p:xfrm>
        <a:graphic>
          <a:graphicData uri="http://schemas.openxmlformats.org/presentationml/2006/ole">
            <p:oleObj spid="_x0000_s393222" name="Equation" r:id="rId4" imgW="850531" imgH="393529" progId="Equation.DSMT4">
              <p:embed/>
            </p:oleObj>
          </a:graphicData>
        </a:graphic>
      </p:graphicFrame>
      <p:sp>
        <p:nvSpPr>
          <p:cNvPr id="6" name="Oval 5"/>
          <p:cNvSpPr/>
          <p:nvPr/>
        </p:nvSpPr>
        <p:spPr>
          <a:xfrm>
            <a:off x="4859338" y="3357563"/>
            <a:ext cx="1368425" cy="863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36871" name="TextBox 17"/>
          <p:cNvSpPr txBox="1">
            <a:spLocks noChangeArrowheads="1"/>
          </p:cNvSpPr>
          <p:nvPr/>
        </p:nvSpPr>
        <p:spPr bwMode="auto">
          <a:xfrm>
            <a:off x="4795838" y="4941888"/>
            <a:ext cx="298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36872" name="TextBox 18"/>
          <p:cNvSpPr txBox="1">
            <a:spLocks noChangeArrowheads="1"/>
          </p:cNvSpPr>
          <p:nvPr/>
        </p:nvSpPr>
        <p:spPr bwMode="auto">
          <a:xfrm>
            <a:off x="6954838" y="5094288"/>
            <a:ext cx="2555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91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 2</a:t>
            </a:r>
          </a:p>
        </p:txBody>
      </p:sp>
      <p:sp>
        <p:nvSpPr>
          <p:cNvPr id="3789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Decreasing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smtClean="0">
                <a:latin typeface="Arial" charset="0"/>
                <a:cs typeface="Arial" charset="0"/>
              </a:rPr>
              <a:t> and </a:t>
            </a:r>
            <a:r>
              <a:rPr lang="en-CA" err="1" smtClean="0">
                <a:latin typeface="Symbol" pitchFamily="18" charset="2"/>
                <a:cs typeface="Arial" charset="0"/>
              </a:rPr>
              <a:t>D</a:t>
            </a:r>
            <a:r>
              <a:rPr lang="en-CA" i="1" err="1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mtClean="0">
                <a:latin typeface="Arial" charset="0"/>
                <a:cs typeface="Arial" charset="0"/>
              </a:rPr>
              <a:t> produces a better result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&gt;&gt; [x2, t2, U2] = diffusion1d( 0.1, [0,1], 100, [1, 3], 4000, @u2a_init, @u2a_bndry );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&gt;&gt; size(x2)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   100     1</a:t>
            </a:r>
          </a:p>
          <a:p>
            <a:pPr lvl="1">
              <a:buFont typeface="Arial" charset="0"/>
              <a:buNone/>
            </a:pPr>
            <a:endParaRPr lang="fr-FR" sz="120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&gt;&gt; size(t2)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           1        4000</a:t>
            </a:r>
          </a:p>
          <a:p>
            <a:pPr lvl="1">
              <a:buFont typeface="Arial" charset="0"/>
              <a:buNone/>
            </a:pPr>
            <a:endParaRPr lang="fr-FR" sz="120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&gt;&gt; size(U2)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         100        4000</a:t>
            </a:r>
          </a:p>
          <a:p>
            <a:pPr lvl="1">
              <a:buFont typeface="Arial" charset="0"/>
              <a:buNone/>
            </a:pPr>
            <a:endParaRPr lang="fr-FR" sz="1200" smtClean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&gt;&gt; </a:t>
            </a:r>
            <a:r>
              <a:rPr lang="fr-FR" sz="1200" err="1" smtClean="0">
                <a:latin typeface="Consolas" pitchFamily="49" charset="0"/>
                <a:cs typeface="Consolas" pitchFamily="49" charset="0"/>
              </a:rPr>
              <a:t>mesh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( t2, x2, U2 )</a:t>
            </a:r>
          </a:p>
        </p:txBody>
      </p:sp>
      <p:pic>
        <p:nvPicPr>
          <p:cNvPr id="37893" name="Picture 2" descr="C:\Users\dwharder\Desktop\M2L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2925" y="2698750"/>
            <a:ext cx="3605213" cy="270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4" name="TextBox 4"/>
          <p:cNvSpPr txBox="1">
            <a:spLocks noChangeArrowheads="1"/>
          </p:cNvSpPr>
          <p:nvPr/>
        </p:nvSpPr>
        <p:spPr bwMode="auto">
          <a:xfrm>
            <a:off x="4795838" y="4941888"/>
            <a:ext cx="298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37895" name="TextBox 5"/>
          <p:cNvSpPr txBox="1">
            <a:spLocks noChangeArrowheads="1"/>
          </p:cNvSpPr>
          <p:nvPr/>
        </p:nvSpPr>
        <p:spPr bwMode="auto">
          <a:xfrm>
            <a:off x="6954838" y="5094288"/>
            <a:ext cx="2555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graphicFrame>
        <p:nvGraphicFramePr>
          <p:cNvPr id="37890" name="Object 5"/>
          <p:cNvGraphicFramePr>
            <a:graphicFrameLocks noChangeAspect="1"/>
          </p:cNvGraphicFramePr>
          <p:nvPr/>
        </p:nvGraphicFramePr>
        <p:xfrm>
          <a:off x="7092950" y="2565400"/>
          <a:ext cx="1397000" cy="646113"/>
        </p:xfrm>
        <a:graphic>
          <a:graphicData uri="http://schemas.openxmlformats.org/presentationml/2006/ole">
            <p:oleObj spid="_x0000_s394246" name="Equation" r:id="rId4" imgW="850531" imgH="393529" progId="Equation.DSMT4">
              <p:embed/>
            </p:oleObj>
          </a:graphicData>
        </a:graphic>
      </p:graphicFrame>
      <p:sp>
        <p:nvSpPr>
          <p:cNvPr id="37896" name="TextBox 7"/>
          <p:cNvSpPr txBox="1">
            <a:spLocks noChangeArrowheads="1"/>
          </p:cNvSpPr>
          <p:nvPr/>
        </p:nvSpPr>
        <p:spPr bwMode="auto">
          <a:xfrm>
            <a:off x="3630613" y="5084763"/>
            <a:ext cx="10350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 = 0.01</a:t>
            </a:r>
            <a:endParaRPr lang="en-CA" sz="20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7" name="TextBox 8"/>
          <p:cNvSpPr txBox="1">
            <a:spLocks noChangeArrowheads="1"/>
          </p:cNvSpPr>
          <p:nvPr/>
        </p:nvSpPr>
        <p:spPr bwMode="auto">
          <a:xfrm>
            <a:off x="3541713" y="5435600"/>
            <a:ext cx="13906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>
                <a:latin typeface="Symbol" pitchFamily="18" charset="2"/>
                <a:cs typeface="Times New Roman" pitchFamily="18" charset="0"/>
              </a:rPr>
              <a:t>D</a:t>
            </a:r>
            <a:r>
              <a:rPr lang="en-CA" sz="2000" i="1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sz="2000">
                <a:latin typeface="Times New Roman" pitchFamily="18" charset="0"/>
                <a:cs typeface="Times New Roman" pitchFamily="18" charset="0"/>
              </a:rPr>
              <a:t> = 0.0005</a:t>
            </a:r>
            <a:endParaRPr lang="en-CA" sz="2000" i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92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 descr="C:\Users\dwharder\Desktop\blah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2925" y="2698750"/>
            <a:ext cx="3603625" cy="270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 3</a:t>
            </a:r>
          </a:p>
        </p:txBody>
      </p:sp>
      <p:sp>
        <p:nvSpPr>
          <p:cNvPr id="3891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If we exceed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0.5</a:t>
            </a:r>
            <a:r>
              <a:rPr lang="en-CA" smtClean="0">
                <a:latin typeface="Arial" charset="0"/>
                <a:cs typeface="Arial" charset="0"/>
              </a:rPr>
              <a:t>, the approximation begins to fail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&gt;&gt; [x2, t2, U2] = diffusion1d( 0.1, [0,1], 100, [1, 3], 3916, @u2a_init, @u2a_bndry );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&gt;&gt; </a:t>
            </a:r>
            <a:r>
              <a:rPr lang="fr-FR" sz="1200" err="1" smtClean="0">
                <a:latin typeface="Consolas" pitchFamily="49" charset="0"/>
                <a:cs typeface="Consolas" pitchFamily="49" charset="0"/>
              </a:rPr>
              <a:t>mesh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( t2, x2, U2 )</a:t>
            </a:r>
          </a:p>
        </p:txBody>
      </p:sp>
      <p:sp>
        <p:nvSpPr>
          <p:cNvPr id="38918" name="TextBox 4"/>
          <p:cNvSpPr txBox="1">
            <a:spLocks noChangeArrowheads="1"/>
          </p:cNvSpPr>
          <p:nvPr/>
        </p:nvSpPr>
        <p:spPr bwMode="auto">
          <a:xfrm>
            <a:off x="4795838" y="4941888"/>
            <a:ext cx="298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38919" name="TextBox 5"/>
          <p:cNvSpPr txBox="1">
            <a:spLocks noChangeArrowheads="1"/>
          </p:cNvSpPr>
          <p:nvPr/>
        </p:nvSpPr>
        <p:spPr bwMode="auto">
          <a:xfrm>
            <a:off x="6954838" y="5094288"/>
            <a:ext cx="2555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graphicFrame>
        <p:nvGraphicFramePr>
          <p:cNvPr id="38914" name="Object 5"/>
          <p:cNvGraphicFramePr>
            <a:graphicFrameLocks noChangeAspect="1"/>
          </p:cNvGraphicFramePr>
          <p:nvPr/>
        </p:nvGraphicFramePr>
        <p:xfrm>
          <a:off x="7092950" y="2565400"/>
          <a:ext cx="1397000" cy="646113"/>
        </p:xfrm>
        <a:graphic>
          <a:graphicData uri="http://schemas.openxmlformats.org/presentationml/2006/ole">
            <p:oleObj spid="_x0000_s395270" name="Equation" r:id="rId4" imgW="850531" imgH="393529" progId="Equation.DSMT4">
              <p:embed/>
            </p:oleObj>
          </a:graphicData>
        </a:graphic>
      </p:graphicFrame>
      <p:sp>
        <p:nvSpPr>
          <p:cNvPr id="10" name="Oval 9"/>
          <p:cNvSpPr/>
          <p:nvPr/>
        </p:nvSpPr>
        <p:spPr>
          <a:xfrm>
            <a:off x="5638802" y="1918382"/>
            <a:ext cx="515711" cy="3889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38921" name="TextBox 10"/>
          <p:cNvSpPr txBox="1">
            <a:spLocks noChangeArrowheads="1"/>
          </p:cNvSpPr>
          <p:nvPr/>
        </p:nvSpPr>
        <p:spPr bwMode="auto">
          <a:xfrm>
            <a:off x="6516688" y="1331913"/>
            <a:ext cx="23828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rgbClr val="FF0000"/>
                </a:solidFill>
              </a:rPr>
              <a:t>Stable when </a:t>
            </a:r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4000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93</a:t>
            </a:fld>
            <a:endParaRPr lang="en-CA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9" name="Picture 4" descr="C:\Users\dwharder\Desktop\blah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2925" y="2703513"/>
            <a:ext cx="3603625" cy="270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4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 4</a:t>
            </a:r>
          </a:p>
        </p:txBody>
      </p:sp>
      <p:sp>
        <p:nvSpPr>
          <p:cNvPr id="3994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As the ratio exceeds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0.5</a:t>
            </a:r>
            <a:r>
              <a:rPr lang="en-CA" smtClean="0">
                <a:latin typeface="Arial" charset="0"/>
                <a:cs typeface="Arial" charset="0"/>
              </a:rPr>
              <a:t>, it quickly breaks down: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&gt;&gt; [x2, t2, U2] = diffusion1d( 0.1, [0,1], 100, [1, 3], 3900, @u2a_init, @u2a_bndry );</a:t>
            </a:r>
          </a:p>
          <a:p>
            <a:pPr lvl="1">
              <a:buFont typeface="Arial" charset="0"/>
              <a:buNone/>
            </a:pPr>
            <a:r>
              <a:rPr lang="fr-FR" sz="1200" smtClean="0">
                <a:latin typeface="Consolas" pitchFamily="49" charset="0"/>
                <a:cs typeface="Consolas" pitchFamily="49" charset="0"/>
              </a:rPr>
              <a:t>&gt;&gt; </a:t>
            </a:r>
            <a:r>
              <a:rPr lang="fr-FR" sz="1200" err="1" smtClean="0">
                <a:latin typeface="Consolas" pitchFamily="49" charset="0"/>
                <a:cs typeface="Consolas" pitchFamily="49" charset="0"/>
              </a:rPr>
              <a:t>mesh</a:t>
            </a:r>
            <a:r>
              <a:rPr lang="fr-FR" sz="1200" smtClean="0">
                <a:latin typeface="Consolas" pitchFamily="49" charset="0"/>
                <a:cs typeface="Consolas" pitchFamily="49" charset="0"/>
              </a:rPr>
              <a:t>( t2, x2, U2 )</a:t>
            </a:r>
          </a:p>
        </p:txBody>
      </p:sp>
      <p:sp>
        <p:nvSpPr>
          <p:cNvPr id="39942" name="TextBox 4"/>
          <p:cNvSpPr txBox="1">
            <a:spLocks noChangeArrowheads="1"/>
          </p:cNvSpPr>
          <p:nvPr/>
        </p:nvSpPr>
        <p:spPr bwMode="auto">
          <a:xfrm>
            <a:off x="4795838" y="4941888"/>
            <a:ext cx="2984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39943" name="TextBox 5"/>
          <p:cNvSpPr txBox="1">
            <a:spLocks noChangeArrowheads="1"/>
          </p:cNvSpPr>
          <p:nvPr/>
        </p:nvSpPr>
        <p:spPr bwMode="auto">
          <a:xfrm>
            <a:off x="6954838" y="5094288"/>
            <a:ext cx="2555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i="1">
                <a:latin typeface="Times New Roman" pitchFamily="18" charset="0"/>
                <a:cs typeface="Times New Roman" pitchFamily="18" charset="0"/>
              </a:rPr>
              <a:t>t</a:t>
            </a:r>
          </a:p>
        </p:txBody>
      </p:sp>
      <p:graphicFrame>
        <p:nvGraphicFramePr>
          <p:cNvPr id="39938" name="Object 5"/>
          <p:cNvGraphicFramePr>
            <a:graphicFrameLocks noChangeAspect="1"/>
          </p:cNvGraphicFramePr>
          <p:nvPr/>
        </p:nvGraphicFramePr>
        <p:xfrm>
          <a:off x="7092950" y="2565400"/>
          <a:ext cx="1397000" cy="646113"/>
        </p:xfrm>
        <a:graphic>
          <a:graphicData uri="http://schemas.openxmlformats.org/presentationml/2006/ole">
            <p:oleObj spid="_x0000_s396294" name="Equation" r:id="rId4" imgW="850531" imgH="393529" progId="Equation.DSMT4">
              <p:embed/>
            </p:oleObj>
          </a:graphicData>
        </a:graphic>
      </p:graphicFrame>
      <p:sp>
        <p:nvSpPr>
          <p:cNvPr id="9" name="Oval 8"/>
          <p:cNvSpPr/>
          <p:nvPr/>
        </p:nvSpPr>
        <p:spPr>
          <a:xfrm>
            <a:off x="4500563" y="2852738"/>
            <a:ext cx="647700" cy="5762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39945" name="TextBox 9"/>
          <p:cNvSpPr txBox="1">
            <a:spLocks noChangeArrowheads="1"/>
          </p:cNvSpPr>
          <p:nvPr/>
        </p:nvSpPr>
        <p:spPr bwMode="auto">
          <a:xfrm>
            <a:off x="6516688" y="1331913"/>
            <a:ext cx="23828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rgbClr val="FF0000"/>
                </a:solidFill>
              </a:rPr>
              <a:t>Stable when </a:t>
            </a:r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i="1" baseline="-25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= 4000</a:t>
            </a:r>
          </a:p>
        </p:txBody>
      </p:sp>
      <p:sp>
        <p:nvSpPr>
          <p:cNvPr id="39946" name="TextBox 10"/>
          <p:cNvSpPr txBox="1">
            <a:spLocks noChangeArrowheads="1"/>
          </p:cNvSpPr>
          <p:nvPr/>
        </p:nvSpPr>
        <p:spPr bwMode="auto">
          <a:xfrm>
            <a:off x="3487738" y="2708275"/>
            <a:ext cx="112562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CA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×</a:t>
            </a:r>
            <a:r>
              <a:rPr lang="en-CA" sz="2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10</a:t>
            </a:r>
            <a:r>
              <a:rPr lang="en-CA" sz="2000" baseline="30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en-CA" sz="200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638802" y="1918382"/>
            <a:ext cx="515711" cy="3889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94</a:t>
            </a:fld>
            <a:endParaRPr lang="en-CA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Animations</a:t>
            </a:r>
          </a:p>
        </p:txBody>
      </p:sp>
      <p:sp>
        <p:nvSpPr>
          <p:cNvPr id="3994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Now, these images show us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dirty="0" smtClean="0">
                <a:latin typeface="Arial" charset="0"/>
                <a:cs typeface="Arial" charset="0"/>
              </a:rPr>
              <a:t>, but what about visualizing how the temperature changes over time?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In the source directory of the laboratory, you will find:</a:t>
            </a:r>
          </a:p>
          <a:p>
            <a:pPr lvl="1" algn="ctr">
              <a:buNone/>
            </a:pPr>
            <a:r>
              <a:rPr lang="fr-FR" sz="1800" dirty="0" err="1" smtClean="0">
                <a:latin typeface="Consolas" pitchFamily="49" charset="0"/>
                <a:cs typeface="Consolas" pitchFamily="49" charset="0"/>
              </a:rPr>
              <a:t>animate.m</a:t>
            </a:r>
            <a:r>
              <a:rPr lang="fr-FR" sz="1800" dirty="0" smtClean="0">
                <a:latin typeface="Consolas" pitchFamily="49" charset="0"/>
                <a:cs typeface="Consolas" pitchFamily="49" charset="0"/>
              </a:rPr>
              <a:t>   frames2gif.m   </a:t>
            </a:r>
            <a:r>
              <a:rPr lang="fr-FR" sz="1800" i="1" dirty="0" err="1" smtClean="0">
                <a:latin typeface="Consolas" pitchFamily="49" charset="0"/>
                <a:cs typeface="Consolas" pitchFamily="49" charset="0"/>
              </a:rPr>
              <a:t>isosurf.m</a:t>
            </a:r>
            <a:r>
              <a:rPr lang="fr-FR" sz="1800" i="1" dirty="0" smtClean="0">
                <a:latin typeface="Consolas" pitchFamily="49" charset="0"/>
                <a:cs typeface="Consolas" pitchFamily="49" charset="0"/>
              </a:rPr>
              <a:t>   rgb2gif8bit.m</a:t>
            </a:r>
          </a:p>
          <a:p>
            <a:pPr lvl="1" algn="ctr">
              <a:buNone/>
            </a:pPr>
            <a:endParaRPr lang="fr-FR" sz="1800" i="1" dirty="0" smtClean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&gt;&gt; [x3, t3, U3] = diffusion1d( 0.1, [0,1], 20, [1, 3], 150, ...</a:t>
            </a:r>
          </a:p>
          <a:p>
            <a:pPr lvl="1">
              <a:buNone/>
            </a:pP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                               @u2a_init, @u2a_bndry );</a:t>
            </a:r>
          </a:p>
          <a:p>
            <a:pPr lvl="1">
              <a:buNone/>
            </a:pPr>
            <a:endParaRPr lang="fr-FR" sz="1600" dirty="0" smtClean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&gt;&gt; frames =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animate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( U3 );           %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Animate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 the output file</a:t>
            </a:r>
          </a:p>
          <a:p>
            <a:pPr lvl="1">
              <a:buNone/>
            </a:pPr>
            <a:endParaRPr lang="fr-FR" sz="1600" dirty="0" smtClean="0">
              <a:latin typeface="Consolas" pitchFamily="49" charset="0"/>
              <a:cs typeface="Consolas" pitchFamily="49" charset="0"/>
            </a:endParaRPr>
          </a:p>
          <a:p>
            <a:pPr lvl="1">
              <a:buNone/>
            </a:pP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&gt;&gt; frames2gif( frames, 'U3.gif' );   % Save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it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 as an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animated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gif</a:t>
            </a:r>
            <a:endParaRPr lang="fr-FR" sz="1600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95</a:t>
            </a:fld>
            <a:endParaRPr lang="en-CA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Animations</a:t>
            </a:r>
          </a:p>
        </p:txBody>
      </p:sp>
      <p:sp>
        <p:nvSpPr>
          <p:cNvPr id="3994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Now we can visualize the state as it changes over time:</a:t>
            </a:r>
            <a:endParaRPr lang="fr-FR" sz="1600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96</a:t>
            </a:fld>
            <a:endParaRPr lang="en-CA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  <p:pic>
        <p:nvPicPr>
          <p:cNvPr id="572418" name="Picture 2" descr="C:\Users\dwharder\Desktop\U3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80113" y="2454135"/>
            <a:ext cx="4143375" cy="3267075"/>
          </a:xfrm>
          <a:prstGeom prst="rect">
            <a:avLst/>
          </a:prstGeom>
          <a:noFill/>
        </p:spPr>
      </p:pic>
      <p:pic>
        <p:nvPicPr>
          <p:cNvPr id="57241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464" y="2302308"/>
            <a:ext cx="4441680" cy="3597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872108" y="5847318"/>
            <a:ext cx="25907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 smtClean="0">
                <a:latin typeface="Consolas" pitchFamily="49" charset="0"/>
                <a:cs typeface="Consolas" pitchFamily="49" charset="0"/>
              </a:rPr>
              <a:t>mesh</a:t>
            </a:r>
            <a:r>
              <a:rPr lang="fr-FR" dirty="0" smtClean="0">
                <a:latin typeface="Consolas" pitchFamily="49" charset="0"/>
                <a:cs typeface="Consolas" pitchFamily="49" charset="0"/>
              </a:rPr>
              <a:t>( t3, x3, U3 );</a:t>
            </a:r>
            <a:endParaRPr lang="en-CA" dirty="0"/>
          </a:p>
        </p:txBody>
      </p:sp>
      <p:sp>
        <p:nvSpPr>
          <p:cNvPr id="9" name="Rectangle 8"/>
          <p:cNvSpPr/>
          <p:nvPr/>
        </p:nvSpPr>
        <p:spPr>
          <a:xfrm>
            <a:off x="4767121" y="5877767"/>
            <a:ext cx="40593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600" dirty="0" smtClean="0">
                <a:latin typeface="Consolas" pitchFamily="49" charset="0"/>
                <a:cs typeface="Consolas" pitchFamily="49" charset="0"/>
              </a:rPr>
              <a:t>frames = </a:t>
            </a:r>
            <a:r>
              <a:rPr lang="fr-FR" sz="1600" dirty="0" err="1" smtClean="0">
                <a:latin typeface="Consolas" pitchFamily="49" charset="0"/>
                <a:cs typeface="Consolas" pitchFamily="49" charset="0"/>
              </a:rPr>
              <a:t>animate</a:t>
            </a:r>
            <a:r>
              <a:rPr lang="fr-FR" sz="1600" dirty="0" smtClean="0">
                <a:latin typeface="Consolas" pitchFamily="49" charset="0"/>
                <a:cs typeface="Consolas" pitchFamily="49" charset="0"/>
              </a:rPr>
              <a:t>( U3 );</a:t>
            </a:r>
          </a:p>
          <a:p>
            <a:r>
              <a:rPr lang="fr-FR" sz="1600" dirty="0" smtClean="0">
                <a:latin typeface="Consolas" pitchFamily="49" charset="0"/>
                <a:cs typeface="Consolas" pitchFamily="49" charset="0"/>
              </a:rPr>
              <a:t>frames2gif( frames, 'U3.gif' );   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Summary</a:t>
            </a:r>
          </a:p>
        </p:txBody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We have looked at the heat-conduction/diffusion equation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Considered the physical problem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Considered the effects in one dimension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Found a finite-difference equation approximating the PDE</a:t>
            </a:r>
          </a:p>
          <a:p>
            <a:pPr lvl="2"/>
            <a:endParaRPr lang="en-US" smtClean="0">
              <a:latin typeface="Arial" charset="0"/>
              <a:cs typeface="Arial" charset="0"/>
            </a:endParaRPr>
          </a:p>
          <a:p>
            <a:pPr lvl="2"/>
            <a:r>
              <a:rPr lang="en-US" smtClean="0">
                <a:latin typeface="Arial" charset="0"/>
                <a:cs typeface="Arial" charset="0"/>
              </a:rPr>
              <a:t>Saw that </a:t>
            </a:r>
          </a:p>
          <a:p>
            <a:pPr lvl="2"/>
            <a:endParaRPr lang="en-US" smtClean="0">
              <a:latin typeface="Arial" charset="0"/>
              <a:cs typeface="Arial" charset="0"/>
            </a:endParaRP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Examples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Animations</a:t>
            </a:r>
          </a:p>
        </p:txBody>
      </p:sp>
      <p:graphicFrame>
        <p:nvGraphicFramePr>
          <p:cNvPr id="40962" name="Object 5"/>
          <p:cNvGraphicFramePr>
            <a:graphicFrameLocks noChangeAspect="1"/>
          </p:cNvGraphicFramePr>
          <p:nvPr/>
        </p:nvGraphicFramePr>
        <p:xfrm>
          <a:off x="2736848" y="3697743"/>
          <a:ext cx="1022350" cy="646113"/>
        </p:xfrm>
        <a:graphic>
          <a:graphicData uri="http://schemas.openxmlformats.org/presentationml/2006/ole">
            <p:oleObj spid="_x0000_s397318" name="Equation" r:id="rId4" imgW="622030" imgH="393529" progId="Equation.DSMT4">
              <p:embed/>
            </p:oleObj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References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Tx/>
              <a:buNone/>
            </a:pPr>
            <a:r>
              <a:rPr lang="en-US" smtClean="0">
                <a:latin typeface="Arial" charset="0"/>
                <a:cs typeface="Arial" charset="0"/>
              </a:rPr>
              <a:t>[1]	Glyn James, Modern Engineering Mathematics, 4</a:t>
            </a:r>
            <a:r>
              <a:rPr lang="en-US" baseline="30000" smtClean="0">
                <a:latin typeface="Arial" charset="0"/>
                <a:cs typeface="Arial" charset="0"/>
              </a:rPr>
              <a:t>th</a:t>
            </a:r>
            <a:r>
              <a:rPr lang="en-US" smtClean="0">
                <a:latin typeface="Arial" charset="0"/>
                <a:cs typeface="Arial" charset="0"/>
              </a:rPr>
              <a:t> Ed., Prentice Hall, 2007, p.778.</a:t>
            </a:r>
          </a:p>
          <a:p>
            <a:pPr marL="533400" indent="-533400">
              <a:buFontTx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 marL="533400" indent="-533400"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[2]	Glyn James, Advanced Modern Engineering Mathematics, 4</a:t>
            </a:r>
            <a:r>
              <a:rPr lang="en-US" baseline="30000" smtClean="0">
                <a:latin typeface="Arial" charset="0"/>
                <a:cs typeface="Arial" charset="0"/>
              </a:rPr>
              <a:t>th</a:t>
            </a:r>
            <a:r>
              <a:rPr lang="en-US" smtClean="0">
                <a:latin typeface="Arial" charset="0"/>
                <a:cs typeface="Arial" charset="0"/>
              </a:rPr>
              <a:t> Ed., Prentice Hall, 2011, p.164.</a:t>
            </a:r>
          </a:p>
          <a:p>
            <a:pPr marL="533400" indent="-533400"/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Heat-conduction/Diffusion Equation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gineering_Colour">
  <a:themeElements>
    <a:clrScheme name="Waterloo 1">
      <a:dk1>
        <a:sysClr val="windowText" lastClr="000000"/>
      </a:dk1>
      <a:lt1>
        <a:srgbClr val="FFFFFF"/>
      </a:lt1>
      <a:dk2>
        <a:srgbClr val="57068C"/>
      </a:dk2>
      <a:lt2>
        <a:srgbClr val="FFFFFF"/>
      </a:lt2>
      <a:accent1>
        <a:srgbClr val="0073CF"/>
      </a:accent1>
      <a:accent2>
        <a:srgbClr val="E98300"/>
      </a:accent2>
      <a:accent3>
        <a:srgbClr val="E0249A"/>
      </a:accent3>
      <a:accent4>
        <a:srgbClr val="009AA6"/>
      </a:accent4>
      <a:accent5>
        <a:srgbClr val="B6BF00"/>
      </a:accent5>
      <a:accent6>
        <a:srgbClr val="96172E"/>
      </a:accent6>
      <a:hlink>
        <a:srgbClr val="FECB00"/>
      </a:hlink>
      <a:folHlink>
        <a:srgbClr val="FECB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45242</TotalTime>
  <Words>872</Words>
  <Application>Microsoft Office PowerPoint</Application>
  <PresentationFormat>On-screen Show (4:3)</PresentationFormat>
  <Paragraphs>1050</Paragraphs>
  <Slides>98</Slides>
  <Notes>30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98</vt:i4>
      </vt:variant>
    </vt:vector>
  </HeadingPairs>
  <TitlesOfParts>
    <vt:vector size="100" baseType="lpstr">
      <vt:lpstr>Engineering_Colour</vt:lpstr>
      <vt:lpstr>Equation</vt:lpstr>
      <vt:lpstr>Heat-conduction/Diffusion Equation</vt:lpstr>
      <vt:lpstr>Outline</vt:lpstr>
      <vt:lpstr>Outcomes Based Learning Objectives</vt:lpstr>
      <vt:lpstr>Background</vt:lpstr>
      <vt:lpstr>Background</vt:lpstr>
      <vt:lpstr>The Heat-conduction/Diffusion Equation</vt:lpstr>
      <vt:lpstr>Motivating Examples</vt:lpstr>
      <vt:lpstr>Motivating Examples</vt:lpstr>
      <vt:lpstr>Motivating Examples</vt:lpstr>
      <vt:lpstr>Motivating Examples</vt:lpstr>
      <vt:lpstr>Motivating Examples</vt:lpstr>
      <vt:lpstr>Motivating Examples</vt:lpstr>
      <vt:lpstr>Laplace’s Equation</vt:lpstr>
      <vt:lpstr>Laplace’s Equation</vt:lpstr>
      <vt:lpstr>Laplace’s Equation</vt:lpstr>
      <vt:lpstr>Rate of Change Proportional to Concavity</vt:lpstr>
      <vt:lpstr>Rate of Change Proportional to Concavity</vt:lpstr>
      <vt:lpstr>Rate of Change Proportional to Concavity</vt:lpstr>
      <vt:lpstr>Rate of Change Proportional to Concavity</vt:lpstr>
      <vt:lpstr>Examples</vt:lpstr>
      <vt:lpstr>Examples</vt:lpstr>
      <vt:lpstr>Examples</vt:lpstr>
      <vt:lpstr>Examples</vt:lpstr>
      <vt:lpstr>Examples</vt:lpstr>
      <vt:lpstr>Examples</vt:lpstr>
      <vt:lpstr>Rate of Change Proportional to Concavity</vt:lpstr>
      <vt:lpstr>The Problem</vt:lpstr>
      <vt:lpstr>The Problem</vt:lpstr>
      <vt:lpstr>Approximating the Solution</vt:lpstr>
      <vt:lpstr>Approximating the Solution</vt:lpstr>
      <vt:lpstr>Approximating Partial Derivatives</vt:lpstr>
      <vt:lpstr>Approximating Partial Derivatives</vt:lpstr>
      <vt:lpstr>Approximating Partial Derivatives</vt:lpstr>
      <vt:lpstr>Approximating Partial Derivatives</vt:lpstr>
      <vt:lpstr>Approximating Partial Derivatives</vt:lpstr>
      <vt:lpstr>Approximating Partial Derivatives</vt:lpstr>
      <vt:lpstr>Approximating Partial Derivatives</vt:lpstr>
      <vt:lpstr>Approximating Partial Derivatives</vt:lpstr>
      <vt:lpstr>Similarity with IVPs</vt:lpstr>
      <vt:lpstr>Approximating the Second Partial Derivative</vt:lpstr>
      <vt:lpstr>Approximating the Second Partial Derivative</vt:lpstr>
      <vt:lpstr>Initial and Boundary Conditions</vt:lpstr>
      <vt:lpstr>Initial and Boundary Conditions</vt:lpstr>
      <vt:lpstr>Initial and Boundary Conditions</vt:lpstr>
      <vt:lpstr>Initial and Boundary Conditions</vt:lpstr>
      <vt:lpstr>Initial and Boundary Conditions</vt:lpstr>
      <vt:lpstr>Initial and Boundary Conditions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Approximating the Solution</vt:lpstr>
      <vt:lpstr>The diffusion1d Function</vt:lpstr>
      <vt:lpstr>Step 1:  Error Checking</vt:lpstr>
      <vt:lpstr>Step 1:  Error Checking</vt:lpstr>
      <vt:lpstr>Step 1:  Error Checking</vt:lpstr>
      <vt:lpstr>Step 1:  Error Checking</vt:lpstr>
      <vt:lpstr>Step 2:  Initialization</vt:lpstr>
      <vt:lpstr>Step 2:  Initialization</vt:lpstr>
      <vt:lpstr>Step 2:  Initialization</vt:lpstr>
      <vt:lpstr>Step 3:  Solving</vt:lpstr>
      <vt:lpstr>Step 3:  Solving</vt:lpstr>
      <vt:lpstr>Step 3:  Solving</vt:lpstr>
      <vt:lpstr>Step 3:  Solving</vt:lpstr>
      <vt:lpstr>Useful Matlab Commands</vt:lpstr>
      <vt:lpstr>Useful Matlab Commands</vt:lpstr>
      <vt:lpstr>Useful Matlab Commands</vt:lpstr>
      <vt:lpstr>Useful Matlab Commands</vt:lpstr>
      <vt:lpstr>Useful Matlab Commands</vt:lpstr>
      <vt:lpstr>Useful Matlab Commands</vt:lpstr>
      <vt:lpstr>Useful Matlab Commands</vt:lpstr>
      <vt:lpstr>Useful Matlab Commands</vt:lpstr>
      <vt:lpstr>Useful Matlab Commands</vt:lpstr>
      <vt:lpstr>Useful Matlab Commands</vt:lpstr>
      <vt:lpstr>Useful Matlab Commands</vt:lpstr>
      <vt:lpstr>Useful Matlab Commands</vt:lpstr>
      <vt:lpstr>Useful Matlab Commands</vt:lpstr>
      <vt:lpstr>Example 1</vt:lpstr>
      <vt:lpstr>Example 1</vt:lpstr>
      <vt:lpstr>Example 1</vt:lpstr>
      <vt:lpstr>Example 1</vt:lpstr>
      <vt:lpstr>Example 2</vt:lpstr>
      <vt:lpstr>Example 3</vt:lpstr>
      <vt:lpstr>Example 4</vt:lpstr>
      <vt:lpstr>Animations</vt:lpstr>
      <vt:lpstr>Animations</vt:lpstr>
      <vt:lpstr>Summary</vt:lpstr>
      <vt:lpstr>References</vt:lpstr>
    </vt:vector>
  </TitlesOfParts>
  <Company>University of Waterloo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Heat-conduction/Diffusion Equation</dc:title>
  <dc:subject>The heat-conduction/diffusion equation</dc:subject>
  <dc:creator>Douglas Wilhelm Harder (dwharder@alumni.uwaterloo.ca)</dc:creator>
  <cp:lastModifiedBy>Douglas Wilhelm Harder</cp:lastModifiedBy>
  <cp:revision>3621</cp:revision>
  <cp:lastPrinted>2010-03-08T19:59:32Z</cp:lastPrinted>
  <dcterms:created xsi:type="dcterms:W3CDTF">2010-03-10T14:45:39Z</dcterms:created>
  <dcterms:modified xsi:type="dcterms:W3CDTF">2012-05-28T14:34:58Z</dcterms:modified>
</cp:coreProperties>
</file>