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wmf" ContentType="image/x-w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101"/>
  </p:notesMasterIdLst>
  <p:handoutMasterIdLst>
    <p:handoutMasterId r:id="rId102"/>
  </p:handoutMasterIdLst>
  <p:sldIdLst>
    <p:sldId id="274" r:id="rId2"/>
    <p:sldId id="275" r:id="rId3"/>
    <p:sldId id="276" r:id="rId4"/>
    <p:sldId id="277" r:id="rId5"/>
    <p:sldId id="278" r:id="rId6"/>
    <p:sldId id="279" r:id="rId7"/>
    <p:sldId id="280" r:id="rId8"/>
    <p:sldId id="281" r:id="rId9"/>
    <p:sldId id="282" r:id="rId10"/>
    <p:sldId id="283" r:id="rId11"/>
    <p:sldId id="284" r:id="rId12"/>
    <p:sldId id="285" r:id="rId13"/>
    <p:sldId id="287" r:id="rId14"/>
    <p:sldId id="288" r:id="rId15"/>
    <p:sldId id="289" r:id="rId16"/>
    <p:sldId id="291" r:id="rId17"/>
    <p:sldId id="292" r:id="rId18"/>
    <p:sldId id="376" r:id="rId19"/>
    <p:sldId id="293" r:id="rId20"/>
    <p:sldId id="294" r:id="rId21"/>
    <p:sldId id="295" r:id="rId22"/>
    <p:sldId id="296" r:id="rId23"/>
    <p:sldId id="297" r:id="rId24"/>
    <p:sldId id="298" r:id="rId25"/>
    <p:sldId id="299" r:id="rId26"/>
    <p:sldId id="300" r:id="rId27"/>
    <p:sldId id="301" r:id="rId28"/>
    <p:sldId id="302" r:id="rId29"/>
    <p:sldId id="303" r:id="rId30"/>
    <p:sldId id="304" r:id="rId31"/>
    <p:sldId id="305" r:id="rId32"/>
    <p:sldId id="306" r:id="rId33"/>
    <p:sldId id="307" r:id="rId34"/>
    <p:sldId id="308" r:id="rId35"/>
    <p:sldId id="309" r:id="rId36"/>
    <p:sldId id="310" r:id="rId37"/>
    <p:sldId id="311" r:id="rId38"/>
    <p:sldId id="312" r:id="rId39"/>
    <p:sldId id="313" r:id="rId40"/>
    <p:sldId id="314" r:id="rId41"/>
    <p:sldId id="315" r:id="rId42"/>
    <p:sldId id="316" r:id="rId43"/>
    <p:sldId id="317" r:id="rId44"/>
    <p:sldId id="318" r:id="rId45"/>
    <p:sldId id="319" r:id="rId46"/>
    <p:sldId id="322" r:id="rId47"/>
    <p:sldId id="323" r:id="rId48"/>
    <p:sldId id="324" r:id="rId49"/>
    <p:sldId id="325" r:id="rId50"/>
    <p:sldId id="326" r:id="rId51"/>
    <p:sldId id="377" r:id="rId52"/>
    <p:sldId id="328" r:id="rId53"/>
    <p:sldId id="329" r:id="rId54"/>
    <p:sldId id="330" r:id="rId55"/>
    <p:sldId id="331" r:id="rId56"/>
    <p:sldId id="332" r:id="rId57"/>
    <p:sldId id="333" r:id="rId58"/>
    <p:sldId id="334" r:id="rId59"/>
    <p:sldId id="335" r:id="rId60"/>
    <p:sldId id="336" r:id="rId61"/>
    <p:sldId id="337" r:id="rId62"/>
    <p:sldId id="338" r:id="rId63"/>
    <p:sldId id="339" r:id="rId64"/>
    <p:sldId id="340" r:id="rId65"/>
    <p:sldId id="341" r:id="rId66"/>
    <p:sldId id="343" r:id="rId67"/>
    <p:sldId id="344" r:id="rId68"/>
    <p:sldId id="345" r:id="rId69"/>
    <p:sldId id="346" r:id="rId70"/>
    <p:sldId id="347" r:id="rId71"/>
    <p:sldId id="348" r:id="rId72"/>
    <p:sldId id="349" r:id="rId73"/>
    <p:sldId id="350" r:id="rId74"/>
    <p:sldId id="351" r:id="rId75"/>
    <p:sldId id="352" r:id="rId76"/>
    <p:sldId id="378" r:id="rId77"/>
    <p:sldId id="353" r:id="rId78"/>
    <p:sldId id="354" r:id="rId79"/>
    <p:sldId id="355" r:id="rId80"/>
    <p:sldId id="356" r:id="rId81"/>
    <p:sldId id="357" r:id="rId82"/>
    <p:sldId id="358" r:id="rId83"/>
    <p:sldId id="359" r:id="rId84"/>
    <p:sldId id="360" r:id="rId85"/>
    <p:sldId id="361" r:id="rId86"/>
    <p:sldId id="362" r:id="rId87"/>
    <p:sldId id="363" r:id="rId88"/>
    <p:sldId id="364" r:id="rId89"/>
    <p:sldId id="365" r:id="rId90"/>
    <p:sldId id="366" r:id="rId91"/>
    <p:sldId id="367" r:id="rId92"/>
    <p:sldId id="368" r:id="rId93"/>
    <p:sldId id="369" r:id="rId94"/>
    <p:sldId id="370" r:id="rId95"/>
    <p:sldId id="371" r:id="rId96"/>
    <p:sldId id="372" r:id="rId97"/>
    <p:sldId id="373" r:id="rId98"/>
    <p:sldId id="374" r:id="rId99"/>
    <p:sldId id="375" r:id="rId100"/>
  </p:sldIdLst>
  <p:sldSz cx="9144000" cy="6858000" type="screen4x3"/>
  <p:notesSz cx="6858000" cy="9144000"/>
  <p:defaultTextStyle>
    <a:defPPr>
      <a:defRPr lang="en-CA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ＭＳ Ｐゴシック" charset="-128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2821" autoAdjust="0"/>
  </p:normalViewPr>
  <p:slideViewPr>
    <p:cSldViewPr snapToGrid="0" snapToObjects="1">
      <p:cViewPr varScale="1">
        <p:scale>
          <a:sx n="47" d="100"/>
          <a:sy n="47" d="100"/>
        </p:scale>
        <p:origin x="-600" y="-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 snapToGrid="0" snapToObjects="1">
      <p:cViewPr varScale="1">
        <p:scale>
          <a:sx n="58" d="100"/>
          <a:sy n="58" d="100"/>
        </p:scale>
        <p:origin x="-2418" y="-90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viewProps" Target="view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4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8.w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9.wmf"/><Relationship Id="rId1" Type="http://schemas.openxmlformats.org/officeDocument/2006/relationships/image" Target="../media/image6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11.wmf"/><Relationship Id="rId1" Type="http://schemas.openxmlformats.org/officeDocument/2006/relationships/image" Target="../media/image10.wmf"/></Relationships>
</file>

<file path=ppt/drawings/_rels/vmlDrawing6.v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image" Target="../media/image12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6.wmf"/><Relationship Id="rId1" Type="http://schemas.openxmlformats.org/officeDocument/2006/relationships/image" Target="../media/image14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15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18.wmf"/><Relationship Id="rId2" Type="http://schemas.openxmlformats.org/officeDocument/2006/relationships/image" Target="../media/image17.wmf"/><Relationship Id="rId1" Type="http://schemas.openxmlformats.org/officeDocument/2006/relationships/image" Target="../media/image16.wmf"/></Relationships>
</file>

<file path=ppt/drawings/_rels/vmlDrawing10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11.vml.rels><?xml version="1.0" encoding="UTF-8" standalone="yes"?>
<Relationships xmlns="http://schemas.openxmlformats.org/package/2006/relationships"><Relationship Id="rId1" Type="http://schemas.openxmlformats.org/officeDocument/2006/relationships/image" Target="../media/image21.wmf"/></Relationships>
</file>

<file path=ppt/drawings/_rels/vmlDrawing12.v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image" Target="../media/image23.wmf"/><Relationship Id="rId1" Type="http://schemas.openxmlformats.org/officeDocument/2006/relationships/image" Target="../media/image22.wmf"/></Relationships>
</file>

<file path=ppt/drawings/_rels/vmlDrawing13.vml.rels><?xml version="1.0" encoding="UTF-8" standalone="yes"?>
<Relationships xmlns="http://schemas.openxmlformats.org/package/2006/relationships"><Relationship Id="rId1" Type="http://schemas.openxmlformats.org/officeDocument/2006/relationships/image" Target="../media/image25.wmf"/></Relationships>
</file>

<file path=ppt/drawings/_rels/vmlDrawing14.vml.rels><?xml version="1.0" encoding="UTF-8" standalone="yes"?>
<Relationships xmlns="http://schemas.openxmlformats.org/package/2006/relationships"><Relationship Id="rId1" Type="http://schemas.openxmlformats.org/officeDocument/2006/relationships/image" Target="../media/image26.wmf"/></Relationships>
</file>

<file path=ppt/drawings/_rels/vmlDrawing15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16.vml.rels><?xml version="1.0" encoding="UTF-8" standalone="yes"?>
<Relationships xmlns="http://schemas.openxmlformats.org/package/2006/relationships"><Relationship Id="rId1" Type="http://schemas.openxmlformats.org/officeDocument/2006/relationships/image" Target="../media/image33.wmf"/></Relationships>
</file>

<file path=ppt/drawings/_rels/vmlDrawing17.vml.rels><?xml version="1.0" encoding="UTF-8" standalone="yes"?>
<Relationships xmlns="http://schemas.openxmlformats.org/package/2006/relationships"><Relationship Id="rId1" Type="http://schemas.openxmlformats.org/officeDocument/2006/relationships/image" Target="../media/image34.wmf"/></Relationships>
</file>

<file path=ppt/drawings/_rels/vmlDrawing1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6.wmf"/></Relationships>
</file>

<file path=ppt/drawings/_rels/vmlDrawing19.vml.rels><?xml version="1.0" encoding="UTF-8" standalone="yes"?>
<Relationships xmlns="http://schemas.openxmlformats.org/package/2006/relationships"><Relationship Id="rId3" Type="http://schemas.openxmlformats.org/officeDocument/2006/relationships/image" Target="../media/image39.wmf"/><Relationship Id="rId2" Type="http://schemas.openxmlformats.org/officeDocument/2006/relationships/image" Target="../media/image38.wmf"/><Relationship Id="rId1" Type="http://schemas.openxmlformats.org/officeDocument/2006/relationships/image" Target="../media/image37.wmf"/></Relationships>
</file>

<file path=ppt/drawings/_rels/vmlDrawing20.vml.rels><?xml version="1.0" encoding="UTF-8" standalone="yes"?>
<Relationships xmlns="http://schemas.openxmlformats.org/package/2006/relationships"><Relationship Id="rId2" Type="http://schemas.openxmlformats.org/officeDocument/2006/relationships/image" Target="../media/image37.wmf"/><Relationship Id="rId1" Type="http://schemas.openxmlformats.org/officeDocument/2006/relationships/image" Target="../media/image40.wmf"/></Relationships>
</file>

<file path=ppt/drawings/_rels/vmlDrawing21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22.vml.rels><?xml version="1.0" encoding="UTF-8" standalone="yes"?>
<Relationships xmlns="http://schemas.openxmlformats.org/package/2006/relationships"><Relationship Id="rId1" Type="http://schemas.openxmlformats.org/officeDocument/2006/relationships/image" Target="../media/image44.wmf"/></Relationships>
</file>

<file path=ppt/drawings/_rels/vmlDrawing23.vml.rels><?xml version="1.0" encoding="UTF-8" standalone="yes"?>
<Relationships xmlns="http://schemas.openxmlformats.org/package/2006/relationships"><Relationship Id="rId2" Type="http://schemas.openxmlformats.org/officeDocument/2006/relationships/image" Target="../media/image46.wmf"/><Relationship Id="rId1" Type="http://schemas.openxmlformats.org/officeDocument/2006/relationships/image" Target="../media/image45.wmf"/></Relationships>
</file>

<file path=ppt/drawings/_rels/vmlDrawing24.vml.rels><?xml version="1.0" encoding="UTF-8" standalone="yes"?>
<Relationships xmlns="http://schemas.openxmlformats.org/package/2006/relationships"><Relationship Id="rId3" Type="http://schemas.openxmlformats.org/officeDocument/2006/relationships/image" Target="../media/image49.wmf"/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25.vml.rels><?xml version="1.0" encoding="UTF-8" standalone="yes"?>
<Relationships xmlns="http://schemas.openxmlformats.org/package/2006/relationships"><Relationship Id="rId1" Type="http://schemas.openxmlformats.org/officeDocument/2006/relationships/image" Target="../media/image50.wmf"/></Relationships>
</file>

<file path=ppt/drawings/_rels/vmlDrawing26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27.vml.rels><?xml version="1.0" encoding="UTF-8" standalone="yes"?>
<Relationships xmlns="http://schemas.openxmlformats.org/package/2006/relationships"><Relationship Id="rId3" Type="http://schemas.openxmlformats.org/officeDocument/2006/relationships/image" Target="../media/image53.wmf"/><Relationship Id="rId2" Type="http://schemas.openxmlformats.org/officeDocument/2006/relationships/image" Target="../media/image52.wmf"/><Relationship Id="rId1" Type="http://schemas.openxmlformats.org/officeDocument/2006/relationships/image" Target="../media/image51.wmf"/></Relationships>
</file>

<file path=ppt/drawings/_rels/vmlDrawing28.vml.rels><?xml version="1.0" encoding="UTF-8" standalone="yes"?>
<Relationships xmlns="http://schemas.openxmlformats.org/package/2006/relationships"><Relationship Id="rId3" Type="http://schemas.openxmlformats.org/officeDocument/2006/relationships/image" Target="../media/image56.wmf"/><Relationship Id="rId2" Type="http://schemas.openxmlformats.org/officeDocument/2006/relationships/image" Target="../media/image55.wmf"/><Relationship Id="rId1" Type="http://schemas.openxmlformats.org/officeDocument/2006/relationships/image" Target="../media/image54.wmf"/></Relationships>
</file>

<file path=ppt/drawings/_rels/vmlDrawing29.vml.rels><?xml version="1.0" encoding="UTF-8" standalone="yes"?>
<Relationships xmlns="http://schemas.openxmlformats.org/package/2006/relationships"><Relationship Id="rId3" Type="http://schemas.openxmlformats.org/officeDocument/2006/relationships/image" Target="../media/image59.wmf"/><Relationship Id="rId2" Type="http://schemas.openxmlformats.org/officeDocument/2006/relationships/image" Target="../media/image58.wmf"/><Relationship Id="rId1" Type="http://schemas.openxmlformats.org/officeDocument/2006/relationships/image" Target="../media/image57.wmf"/></Relationships>
</file>

<file path=ppt/drawings/_rels/vmlDrawing30.vml.rels><?xml version="1.0" encoding="UTF-8" standalone="yes"?>
<Relationships xmlns="http://schemas.openxmlformats.org/package/2006/relationships"><Relationship Id="rId1" Type="http://schemas.openxmlformats.org/officeDocument/2006/relationships/image" Target="../media/image60.wmf"/></Relationships>
</file>

<file path=ppt/drawings/_rels/vmlDrawing31.vml.rels><?xml version="1.0" encoding="UTF-8" standalone="yes"?>
<Relationships xmlns="http://schemas.openxmlformats.org/package/2006/relationships"><Relationship Id="rId3" Type="http://schemas.openxmlformats.org/officeDocument/2006/relationships/image" Target="../media/image62.wmf"/><Relationship Id="rId2" Type="http://schemas.openxmlformats.org/officeDocument/2006/relationships/image" Target="../media/image61.wmf"/><Relationship Id="rId1" Type="http://schemas.openxmlformats.org/officeDocument/2006/relationships/image" Target="../media/image60.wmf"/></Relationships>
</file>

<file path=ppt/drawings/_rels/vmlDrawing3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3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4.vml.rels><?xml version="1.0" encoding="UTF-8" standalone="yes"?>
<Relationships xmlns="http://schemas.openxmlformats.org/package/2006/relationships"><Relationship Id="rId2" Type="http://schemas.openxmlformats.org/officeDocument/2006/relationships/image" Target="../media/image54.wmf"/><Relationship Id="rId1" Type="http://schemas.openxmlformats.org/officeDocument/2006/relationships/image" Target="../media/image63.wmf"/></Relationships>
</file>

<file path=ppt/drawings/_rels/vmlDrawing35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54.wmf"/></Relationships>
</file>

<file path=ppt/drawings/_rels/vmlDrawing36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7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8.vml.rels><?xml version="1.0" encoding="UTF-8" standalone="yes"?>
<Relationships xmlns="http://schemas.openxmlformats.org/package/2006/relationships"><Relationship Id="rId1" Type="http://schemas.openxmlformats.org/officeDocument/2006/relationships/image" Target="../media/image54.wmf"/></Relationships>
</file>

<file path=ppt/drawings/_rels/vmlDrawing3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1.wmf"/></Relationships>
</file>

<file path=ppt/drawings/_rels/vmlDrawing40.vml.rels><?xml version="1.0" encoding="UTF-8" standalone="yes"?>
<Relationships xmlns="http://schemas.openxmlformats.org/package/2006/relationships"><Relationship Id="rId1" Type="http://schemas.openxmlformats.org/officeDocument/2006/relationships/image" Target="../media/image73.wmf"/></Relationships>
</file>

<file path=ppt/drawings/_rels/vmlDrawing41.vml.rels><?xml version="1.0" encoding="UTF-8" standalone="yes"?>
<Relationships xmlns="http://schemas.openxmlformats.org/package/2006/relationships"><Relationship Id="rId2" Type="http://schemas.openxmlformats.org/officeDocument/2006/relationships/image" Target="../media/image62.wmf"/><Relationship Id="rId1" Type="http://schemas.openxmlformats.org/officeDocument/2006/relationships/image" Target="../media/image61.wmf"/></Relationships>
</file>

<file path=ppt/drawings/_rels/vmlDrawing42.vml.rels><?xml version="1.0" encoding="UTF-8" standalone="yes"?>
<Relationships xmlns="http://schemas.openxmlformats.org/package/2006/relationships"><Relationship Id="rId2" Type="http://schemas.openxmlformats.org/officeDocument/2006/relationships/image" Target="../media/image77.wmf"/><Relationship Id="rId1" Type="http://schemas.openxmlformats.org/officeDocument/2006/relationships/image" Target="../media/image76.wmf"/></Relationships>
</file>

<file path=ppt/drawings/_rels/vmlDrawing43.vml.rels><?xml version="1.0" encoding="UTF-8" standalone="yes"?>
<Relationships xmlns="http://schemas.openxmlformats.org/package/2006/relationships"><Relationship Id="rId3" Type="http://schemas.openxmlformats.org/officeDocument/2006/relationships/image" Target="../media/image78.wmf"/><Relationship Id="rId2" Type="http://schemas.openxmlformats.org/officeDocument/2006/relationships/image" Target="../media/image77.wmf"/><Relationship Id="rId1" Type="http://schemas.openxmlformats.org/officeDocument/2006/relationships/image" Target="../media/image73.wmf"/></Relationships>
</file>

<file path=ppt/drawings/_rels/vmlDrawing44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45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46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47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48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49.vml.rels><?xml version="1.0" encoding="UTF-8" standalone="yes"?>
<Relationships xmlns="http://schemas.openxmlformats.org/package/2006/relationships"><Relationship Id="rId1" Type="http://schemas.openxmlformats.org/officeDocument/2006/relationships/image" Target="../media/image79.wmf"/></Relationships>
</file>

<file path=ppt/drawings/_rels/vmlDrawing50.vml.rels><?xml version="1.0" encoding="UTF-8" standalone="yes"?>
<Relationships xmlns="http://schemas.openxmlformats.org/package/2006/relationships"><Relationship Id="rId2" Type="http://schemas.openxmlformats.org/officeDocument/2006/relationships/image" Target="../media/image82.wmf"/><Relationship Id="rId1" Type="http://schemas.openxmlformats.org/officeDocument/2006/relationships/image" Target="../media/image81.wmf"/></Relationships>
</file>

<file path=ppt/drawings/_rels/vmlDrawing51.vml.rels><?xml version="1.0" encoding="UTF-8" standalone="yes"?>
<Relationships xmlns="http://schemas.openxmlformats.org/package/2006/relationships"><Relationship Id="rId2" Type="http://schemas.openxmlformats.org/officeDocument/2006/relationships/image" Target="../media/image84.wmf"/><Relationship Id="rId1" Type="http://schemas.openxmlformats.org/officeDocument/2006/relationships/image" Target="../media/image83.wmf"/></Relationships>
</file>

<file path=ppt/drawings/_rels/vmlDrawing52.vml.rels><?xml version="1.0" encoding="UTF-8" standalone="yes"?>
<Relationships xmlns="http://schemas.openxmlformats.org/package/2006/relationships"><Relationship Id="rId2" Type="http://schemas.openxmlformats.org/officeDocument/2006/relationships/image" Target="../media/image64.wmf"/><Relationship Id="rId1" Type="http://schemas.openxmlformats.org/officeDocument/2006/relationships/image" Target="../media/image54.wmf"/></Relationships>
</file>

<file path=ppt/drawings/_rels/vmlDrawing53.vml.rels><?xml version="1.0" encoding="UTF-8" standalone="yes"?>
<Relationships xmlns="http://schemas.openxmlformats.org/package/2006/relationships"><Relationship Id="rId3" Type="http://schemas.openxmlformats.org/officeDocument/2006/relationships/image" Target="../media/image88.wmf"/><Relationship Id="rId2" Type="http://schemas.openxmlformats.org/officeDocument/2006/relationships/image" Target="../media/image87.wmf"/><Relationship Id="rId1" Type="http://schemas.openxmlformats.org/officeDocument/2006/relationships/image" Target="../media/image86.wmf"/></Relationships>
</file>

<file path=ppt/drawings/_rels/vmlDrawing54.vml.rels><?xml version="1.0" encoding="UTF-8" standalone="yes"?>
<Relationships xmlns="http://schemas.openxmlformats.org/package/2006/relationships"><Relationship Id="rId1" Type="http://schemas.openxmlformats.org/officeDocument/2006/relationships/image" Target="../media/image89.wmf"/></Relationships>
</file>

<file path=ppt/drawings/_rels/vmlDrawing55.vml.rels><?xml version="1.0" encoding="UTF-8" standalone="yes"?>
<Relationships xmlns="http://schemas.openxmlformats.org/package/2006/relationships"><Relationship Id="rId2" Type="http://schemas.openxmlformats.org/officeDocument/2006/relationships/image" Target="../media/image87.wmf"/><Relationship Id="rId1" Type="http://schemas.openxmlformats.org/officeDocument/2006/relationships/image" Target="../media/image91.wmf"/></Relationships>
</file>

<file path=ppt/drawings/_rels/vmlDrawing56.vml.rels><?xml version="1.0" encoding="UTF-8" standalone="yes"?>
<Relationships xmlns="http://schemas.openxmlformats.org/package/2006/relationships"><Relationship Id="rId1" Type="http://schemas.openxmlformats.org/officeDocument/2006/relationships/image" Target="../media/image87.wmf"/></Relationships>
</file>

<file path=ppt/drawings/_rels/vmlDrawing57.vml.rels><?xml version="1.0" encoding="UTF-8" standalone="yes"?>
<Relationships xmlns="http://schemas.openxmlformats.org/package/2006/relationships"><Relationship Id="rId3" Type="http://schemas.openxmlformats.org/officeDocument/2006/relationships/image" Target="../media/image95.wmf"/><Relationship Id="rId2" Type="http://schemas.openxmlformats.org/officeDocument/2006/relationships/image" Target="../media/image87.wmf"/><Relationship Id="rId1" Type="http://schemas.openxmlformats.org/officeDocument/2006/relationships/image" Target="../media/image94.wmf"/></Relationships>
</file>

<file path=ppt/drawings/_rels/vmlDrawing58.vml.rels><?xml version="1.0" encoding="UTF-8" standalone="yes"?>
<Relationships xmlns="http://schemas.openxmlformats.org/package/2006/relationships"><Relationship Id="rId3" Type="http://schemas.openxmlformats.org/officeDocument/2006/relationships/image" Target="../media/image97.wmf"/><Relationship Id="rId2" Type="http://schemas.openxmlformats.org/officeDocument/2006/relationships/image" Target="../media/image96.wmf"/><Relationship Id="rId1" Type="http://schemas.openxmlformats.org/officeDocument/2006/relationships/image" Target="../media/image94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3A60BA4-B84C-48F0-A6D8-3FE89682DDA7}" type="datetimeFigureOut">
              <a:rPr lang="en-CA" smtClean="0"/>
              <a:pPr/>
              <a:t>06/05/2012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2C00FD-E510-4D85-A47B-650E91115B41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6735964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AC93415-B90A-4DEA-A858-08E608BCCF4F}" type="datetimeFigureOut">
              <a:rPr lang="en-CA" smtClean="0"/>
              <a:pPr/>
              <a:t>06/05/2012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2420D4D-5654-485F-83FB-A84849974609}" type="slidenum">
              <a:rPr lang="en-CA" smtClean="0"/>
              <a:pPr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22001141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161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E2C9100-92C4-47DD-9FA3-DA96DE94D8B5}" type="slidenum">
              <a:rPr lang="en-CA" smtClean="0"/>
              <a:pPr>
                <a:defRPr/>
              </a:pPr>
              <a:t>2</a:t>
            </a:fld>
            <a:endParaRPr lang="en-CA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264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91948B2-A91C-4F19-AAFB-B22E9F99FBEB}" type="slidenum">
              <a:rPr lang="en-CA" smtClean="0"/>
              <a:pPr>
                <a:defRPr/>
              </a:pPr>
              <a:t>4</a:t>
            </a:fld>
            <a:endParaRPr lang="en-CA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366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E25224F-05E7-4043-821A-E1CC497E15B2}" type="slidenum">
              <a:rPr lang="en-CA" smtClean="0"/>
              <a:pPr>
                <a:defRPr/>
              </a:pPr>
              <a:t>5</a:t>
            </a:fld>
            <a:endParaRPr lang="en-CA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469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312AA99-B682-4161-8326-A073B259F814}" type="slidenum">
              <a:rPr lang="en-CA" smtClean="0"/>
              <a:pPr>
                <a:defRPr/>
              </a:pPr>
              <a:t>6</a:t>
            </a:fld>
            <a:endParaRPr lang="en-CA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571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96C1DE57-7363-48F7-96DF-097B96B29904}" type="slidenum">
              <a:rPr lang="en-CA" smtClean="0"/>
              <a:pPr>
                <a:defRPr/>
              </a:pPr>
              <a:t>7</a:t>
            </a:fld>
            <a:endParaRPr lang="en-CA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673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0438A6F-2AD2-4CDA-B2AB-9271BB921D27}" type="slidenum">
              <a:rPr lang="en-CA" smtClean="0"/>
              <a:pPr>
                <a:defRPr/>
              </a:pPr>
              <a:t>8</a:t>
            </a:fld>
            <a:endParaRPr lang="en-CA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776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F60347A-DB4B-4679-80C1-A17F0B1B6619}" type="slidenum">
              <a:rPr lang="en-CA" smtClean="0"/>
              <a:pPr>
                <a:defRPr/>
              </a:pPr>
              <a:t>9</a:t>
            </a:fld>
            <a:endParaRPr lang="en-CA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878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485222-661B-450E-9D73-AA4F6DD6AE37}" type="slidenum">
              <a:rPr lang="en-CA" smtClean="0"/>
              <a:pPr>
                <a:defRPr/>
              </a:pPr>
              <a:t>10</a:t>
            </a:fld>
            <a:endParaRPr lang="en-CA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81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1981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1F997F5-FC10-46F1-A94B-BEFCCC9416B7}" type="slidenum">
              <a:rPr lang="en-CA" smtClean="0"/>
              <a:pPr>
                <a:defRPr/>
              </a:pPr>
              <a:t>11</a:t>
            </a:fld>
            <a:endParaRPr lang="en-CA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834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0835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851F356-51A3-4D22-BED5-FF3ECB9B8B3C}" type="slidenum">
              <a:rPr lang="en-CA" smtClean="0"/>
              <a:pPr>
                <a:defRPr/>
              </a:pPr>
              <a:t>12</a:t>
            </a:fld>
            <a:endParaRPr lang="en-CA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288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024CC27-32FC-44E1-AD46-4629B6E11CC1}" type="slidenum">
              <a:rPr lang="en-CA" smtClean="0"/>
              <a:pPr>
                <a:defRPr/>
              </a:pPr>
              <a:t>13</a:t>
            </a:fld>
            <a:endParaRPr lang="en-CA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A9BE987-7363-4561-A226-4F7BEB0FD2E7}" type="slidenum">
              <a:rPr lang="en-CA" smtClean="0"/>
              <a:pPr>
                <a:defRPr/>
              </a:pPr>
              <a:t>14</a:t>
            </a:fld>
            <a:endParaRPr lang="en-CA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493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DD12E93-3B7D-4A4D-963D-95118E12EE19}" type="slidenum">
              <a:rPr lang="en-CA" smtClean="0"/>
              <a:pPr>
                <a:defRPr/>
              </a:pPr>
              <a:t>15</a:t>
            </a:fld>
            <a:endParaRPr lang="en-CA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97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6979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1340F73-E411-44FD-88A3-FF74AC4E4546}" type="slidenum">
              <a:rPr lang="en-CA" smtClean="0"/>
              <a:pPr>
                <a:defRPr/>
              </a:pPr>
              <a:t>16</a:t>
            </a:fld>
            <a:endParaRPr lang="en-CA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78F7EC-B7EB-4ABE-9305-DCE760006635}" type="slidenum">
              <a:rPr lang="en-CA" smtClean="0"/>
              <a:pPr>
                <a:defRPr/>
              </a:pPr>
              <a:t>17</a:t>
            </a:fld>
            <a:endParaRPr lang="en-CA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800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F78F7EC-B7EB-4ABE-9305-DCE760006635}" type="slidenum">
              <a:rPr lang="en-CA" smtClean="0"/>
              <a:pPr>
                <a:defRPr/>
              </a:pPr>
              <a:t>18</a:t>
            </a:fld>
            <a:endParaRPr lang="en-CA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29027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7EF3CCF-ADC8-49A2-A584-F3DAD2DCAF87}" type="slidenum">
              <a:rPr lang="en-CA" smtClean="0"/>
              <a:pPr>
                <a:defRPr/>
              </a:pPr>
              <a:t>98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05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30051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79EFE98-8C54-4E08-B2EA-29BACC7B6654}" type="slidenum">
              <a:rPr lang="en-CA" smtClean="0"/>
              <a:pPr>
                <a:defRPr/>
              </a:pPr>
              <a:t>99</a:t>
            </a:fld>
            <a:endParaRPr lang="en-CA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412170" y="2023872"/>
            <a:ext cx="7211568" cy="1329137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157472" y="4401312"/>
            <a:ext cx="4246810" cy="1167524"/>
          </a:xfrm>
        </p:spPr>
        <p:txBody>
          <a:bodyPr/>
          <a:lstStyle>
            <a:lvl1pPr marL="0" indent="0" algn="l">
              <a:buNone/>
              <a:defRPr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pic>
        <p:nvPicPr>
          <p:cNvPr id="2050" name="Picture 2" descr="C:\Users\dwharder\Desktop\cc.png"/>
          <p:cNvPicPr>
            <a:picLocks noChangeAspect="1" noChangeArrowheads="1"/>
          </p:cNvPicPr>
          <p:nvPr userDrawn="1"/>
        </p:nvPicPr>
        <p:blipFill>
          <a:blip r:embed="rId3"/>
          <a:srcRect/>
          <a:stretch>
            <a:fillRect/>
          </a:stretch>
        </p:blipFill>
        <p:spPr bwMode="auto">
          <a:xfrm>
            <a:off x="8164125" y="5961524"/>
            <a:ext cx="679069" cy="3295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bg>
      <p:bgPr>
        <a:blipFill dpi="0" rotWithShape="0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‹#›</a:t>
            </a:fld>
            <a:endParaRPr lang="en-CA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  <a:endParaRPr lang="en-CA" dirty="0" smtClean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616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40361"/>
            <a:ext cx="2133600" cy="24606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solidFill>
                  <a:srgbClr val="898989"/>
                </a:solidFill>
              </a:defRPr>
            </a:lvl1pPr>
          </a:lstStyle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900988" y="6321298"/>
            <a:ext cx="785812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600">
                <a:solidFill>
                  <a:schemeClr val="tx1"/>
                </a:solidFill>
              </a:defRPr>
            </a:lvl1pPr>
          </a:lstStyle>
          <a:p>
            <a:fld id="{9DB00347-C159-474C-B961-9625E0FB8F9F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1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267456" y="189294"/>
            <a:ext cx="4267264" cy="25717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 b="1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11" r:id="rId1"/>
    <p:sldLayoutId id="2147483704" r:id="rId2"/>
  </p:sldLayoutIdLst>
  <p:timing>
    <p:tnLst>
      <p:par>
        <p:cTn id="1" dur="indefinite" restart="never" nodeType="tmRoot"/>
      </p:par>
    </p:tnLst>
  </p:timing>
  <p:hf hdr="0" dt="0"/>
  <p:txStyles>
    <p:titleStyle>
      <a:lvl1pPr algn="ctr" defTabSz="457200" rtl="0" eaLnBrk="1" fontAlgn="base" hangingPunct="1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ＭＳ Ｐゴシック" charset="-128"/>
          <a:cs typeface="ＭＳ Ｐゴシック" charset="-128"/>
        </a:defRPr>
      </a:lvl1pPr>
      <a:lvl2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2pPr>
      <a:lvl3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3pPr>
      <a:lvl4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4pPr>
      <a:lvl5pPr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 b="1">
          <a:solidFill>
            <a:schemeClr val="tx1"/>
          </a:solidFill>
          <a:latin typeface="Arial" charset="0"/>
          <a:ea typeface="ＭＳ Ｐゴシック" charset="-128"/>
          <a:cs typeface="ＭＳ Ｐゴシック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ＭＳ Ｐゴシック" charset="-128"/>
          <a:cs typeface="ＭＳ Ｐゴシック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ＭＳ Ｐゴシック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1800" kern="1200">
          <a:solidFill>
            <a:schemeClr val="tx1"/>
          </a:solidFill>
          <a:latin typeface="+mn-lt"/>
          <a:ea typeface="ＭＳ Ｐゴシック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1600" kern="1200">
          <a:solidFill>
            <a:schemeClr val="tx1"/>
          </a:solidFill>
          <a:latin typeface="+mn-lt"/>
          <a:ea typeface="ＭＳ Ｐゴシック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4.wmf"/><Relationship Id="rId4" Type="http://schemas.openxmlformats.org/officeDocument/2006/relationships/oleObject" Target="../embeddings/oleObject1.bin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3.bin"/><Relationship Id="rId5" Type="http://schemas.openxmlformats.org/officeDocument/2006/relationships/image" Target="../media/image5.wmf"/><Relationship Id="rId4" Type="http://schemas.openxmlformats.org/officeDocument/2006/relationships/oleObject" Target="../embeddings/oleObject2.bin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7" Type="http://schemas.openxmlformats.org/officeDocument/2006/relationships/image" Target="../media/image8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5.bin"/><Relationship Id="rId5" Type="http://schemas.openxmlformats.org/officeDocument/2006/relationships/image" Target="../media/image7.wmf"/><Relationship Id="rId4" Type="http://schemas.openxmlformats.org/officeDocument/2006/relationships/oleObject" Target="../embeddings/oleObject4.bin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7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7.bin"/><Relationship Id="rId5" Type="http://schemas.openxmlformats.org/officeDocument/2006/relationships/image" Target="../media/image6.wmf"/><Relationship Id="rId4" Type="http://schemas.openxmlformats.org/officeDocument/2006/relationships/oleObject" Target="../embeddings/oleObject6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7" Type="http://schemas.openxmlformats.org/officeDocument/2006/relationships/image" Target="../media/image11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oleObject" Target="../embeddings/oleObject9.bin"/><Relationship Id="rId5" Type="http://schemas.openxmlformats.org/officeDocument/2006/relationships/image" Target="../media/image10.wmf"/><Relationship Id="rId4" Type="http://schemas.openxmlformats.org/officeDocument/2006/relationships/oleObject" Target="../embeddings/oleObject8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7" Type="http://schemas.openxmlformats.org/officeDocument/2006/relationships/image" Target="../media/image1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Relationship Id="rId6" Type="http://schemas.openxmlformats.org/officeDocument/2006/relationships/oleObject" Target="../embeddings/oleObject11.bin"/><Relationship Id="rId5" Type="http://schemas.openxmlformats.org/officeDocument/2006/relationships/image" Target="../media/image12.wmf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7" Type="http://schemas.openxmlformats.org/officeDocument/2006/relationships/image" Target="../media/image6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Relationship Id="rId6" Type="http://schemas.openxmlformats.org/officeDocument/2006/relationships/oleObject" Target="../embeddings/oleObject13.bin"/><Relationship Id="rId5" Type="http://schemas.openxmlformats.org/officeDocument/2006/relationships/image" Target="../media/image14.wmf"/><Relationship Id="rId4" Type="http://schemas.openxmlformats.org/officeDocument/2006/relationships/oleObject" Target="../embeddings/oleObject12.bin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15.wmf"/><Relationship Id="rId4" Type="http://schemas.openxmlformats.org/officeDocument/2006/relationships/oleObject" Target="../embeddings/oleObject14.bin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17.bin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7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Relationship Id="rId6" Type="http://schemas.openxmlformats.org/officeDocument/2006/relationships/oleObject" Target="../embeddings/oleObject16.bin"/><Relationship Id="rId5" Type="http://schemas.openxmlformats.org/officeDocument/2006/relationships/image" Target="../media/image16.wmf"/><Relationship Id="rId4" Type="http://schemas.openxmlformats.org/officeDocument/2006/relationships/oleObject" Target="../embeddings/oleObject15.bin"/><Relationship Id="rId9" Type="http://schemas.openxmlformats.org/officeDocument/2006/relationships/image" Target="../media/image18.wmf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7" Type="http://schemas.openxmlformats.org/officeDocument/2006/relationships/image" Target="../media/image20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19.wmf"/><Relationship Id="rId4" Type="http://schemas.openxmlformats.org/officeDocument/2006/relationships/oleObject" Target="../embeddings/oleObject18.bin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Relationship Id="rId5" Type="http://schemas.openxmlformats.org/officeDocument/2006/relationships/image" Target="../media/image21.wmf"/><Relationship Id="rId4" Type="http://schemas.openxmlformats.org/officeDocument/2006/relationships/oleObject" Target="../embeddings/oleObject20.bin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23.bin"/><Relationship Id="rId3" Type="http://schemas.openxmlformats.org/officeDocument/2006/relationships/notesSlide" Target="../notesSlides/notesSlide13.xml"/><Relationship Id="rId7" Type="http://schemas.openxmlformats.org/officeDocument/2006/relationships/image" Target="../media/image23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Relationship Id="rId6" Type="http://schemas.openxmlformats.org/officeDocument/2006/relationships/oleObject" Target="../embeddings/oleObject22.bin"/><Relationship Id="rId5" Type="http://schemas.openxmlformats.org/officeDocument/2006/relationships/image" Target="../media/image22.wmf"/><Relationship Id="rId4" Type="http://schemas.openxmlformats.org/officeDocument/2006/relationships/oleObject" Target="../embeddings/oleObject21.bin"/><Relationship Id="rId9" Type="http://schemas.openxmlformats.org/officeDocument/2006/relationships/image" Target="../media/image24.wmf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25.wmf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Relationship Id="rId4" Type="http://schemas.openxmlformats.org/officeDocument/2006/relationships/image" Target="../media/image26.wmf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5.vml"/><Relationship Id="rId5" Type="http://schemas.openxmlformats.org/officeDocument/2006/relationships/image" Target="../media/image28.wmf"/><Relationship Id="rId4" Type="http://schemas.openxmlformats.org/officeDocument/2006/relationships/oleObject" Target="../embeddings/oleObject26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33.wmf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Relationship Id="rId5" Type="http://schemas.openxmlformats.org/officeDocument/2006/relationships/image" Target="../media/image34.wmf"/><Relationship Id="rId4" Type="http://schemas.openxmlformats.org/officeDocument/2006/relationships/oleObject" Target="../embeddings/oleObject28.bin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Relationship Id="rId4" Type="http://schemas.openxmlformats.org/officeDocument/2006/relationships/image" Target="../media/image36.wmf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wmf"/><Relationship Id="rId3" Type="http://schemas.openxmlformats.org/officeDocument/2006/relationships/oleObject" Target="../embeddings/oleObject30.bin"/><Relationship Id="rId7" Type="http://schemas.openxmlformats.org/officeDocument/2006/relationships/oleObject" Target="../embeddings/oleObject3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9.vml"/><Relationship Id="rId6" Type="http://schemas.openxmlformats.org/officeDocument/2006/relationships/image" Target="../media/image38.wmf"/><Relationship Id="rId5" Type="http://schemas.openxmlformats.org/officeDocument/2006/relationships/oleObject" Target="../embeddings/oleObject31.bin"/><Relationship Id="rId4" Type="http://schemas.openxmlformats.org/officeDocument/2006/relationships/image" Target="../media/image37.wmf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0.vml"/><Relationship Id="rId6" Type="http://schemas.openxmlformats.org/officeDocument/2006/relationships/image" Target="../media/image37.wmf"/><Relationship Id="rId5" Type="http://schemas.openxmlformats.org/officeDocument/2006/relationships/oleObject" Target="../embeddings/oleObject34.bin"/><Relationship Id="rId4" Type="http://schemas.openxmlformats.org/officeDocument/2006/relationships/image" Target="../media/image40.wmf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wmf"/><Relationship Id="rId3" Type="http://schemas.openxmlformats.org/officeDocument/2006/relationships/oleObject" Target="../embeddings/oleObject35.bin"/><Relationship Id="rId7" Type="http://schemas.openxmlformats.org/officeDocument/2006/relationships/oleObject" Target="../embeddings/oleObject3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1.vml"/><Relationship Id="rId6" Type="http://schemas.openxmlformats.org/officeDocument/2006/relationships/image" Target="../media/image42.wmf"/><Relationship Id="rId5" Type="http://schemas.openxmlformats.org/officeDocument/2006/relationships/oleObject" Target="../embeddings/oleObject36.bin"/><Relationship Id="rId4" Type="http://schemas.openxmlformats.org/officeDocument/2006/relationships/image" Target="../media/image41.wmf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44.wmf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3.vml"/><Relationship Id="rId6" Type="http://schemas.openxmlformats.org/officeDocument/2006/relationships/image" Target="../media/image46.wmf"/><Relationship Id="rId5" Type="http://schemas.openxmlformats.org/officeDocument/2006/relationships/oleObject" Target="../embeddings/oleObject40.bin"/><Relationship Id="rId4" Type="http://schemas.openxmlformats.org/officeDocument/2006/relationships/image" Target="../media/image45.wmf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wmf"/><Relationship Id="rId3" Type="http://schemas.openxmlformats.org/officeDocument/2006/relationships/oleObject" Target="../embeddings/oleObject41.bin"/><Relationship Id="rId7" Type="http://schemas.openxmlformats.org/officeDocument/2006/relationships/oleObject" Target="../embeddings/oleObject4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4.vml"/><Relationship Id="rId6" Type="http://schemas.openxmlformats.org/officeDocument/2006/relationships/image" Target="../media/image48.wmf"/><Relationship Id="rId5" Type="http://schemas.openxmlformats.org/officeDocument/2006/relationships/oleObject" Target="../embeddings/oleObject42.bin"/><Relationship Id="rId4" Type="http://schemas.openxmlformats.org/officeDocument/2006/relationships/image" Target="../media/image47.w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4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50.wmf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5.bin"/><Relationship Id="rId7" Type="http://schemas.openxmlformats.org/officeDocument/2006/relationships/oleObject" Target="../embeddings/oleObject4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6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6.bin"/><Relationship Id="rId4" Type="http://schemas.openxmlformats.org/officeDocument/2006/relationships/image" Target="../media/image51.wmf"/></Relationships>
</file>

<file path=ppt/slides/_rels/slide44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wmf"/><Relationship Id="rId3" Type="http://schemas.openxmlformats.org/officeDocument/2006/relationships/oleObject" Target="../embeddings/oleObject48.bin"/><Relationship Id="rId7" Type="http://schemas.openxmlformats.org/officeDocument/2006/relationships/oleObject" Target="../embeddings/oleObject5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7.vml"/><Relationship Id="rId6" Type="http://schemas.openxmlformats.org/officeDocument/2006/relationships/image" Target="../media/image52.wmf"/><Relationship Id="rId5" Type="http://schemas.openxmlformats.org/officeDocument/2006/relationships/oleObject" Target="../embeddings/oleObject49.bin"/><Relationship Id="rId4" Type="http://schemas.openxmlformats.org/officeDocument/2006/relationships/image" Target="../media/image51.wmf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wmf"/><Relationship Id="rId3" Type="http://schemas.openxmlformats.org/officeDocument/2006/relationships/oleObject" Target="../embeddings/oleObject51.bin"/><Relationship Id="rId7" Type="http://schemas.openxmlformats.org/officeDocument/2006/relationships/oleObject" Target="../embeddings/oleObject5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8.vml"/><Relationship Id="rId6" Type="http://schemas.openxmlformats.org/officeDocument/2006/relationships/image" Target="../media/image55.wmf"/><Relationship Id="rId5" Type="http://schemas.openxmlformats.org/officeDocument/2006/relationships/oleObject" Target="../embeddings/oleObject52.bin"/><Relationship Id="rId4" Type="http://schemas.openxmlformats.org/officeDocument/2006/relationships/image" Target="../media/image54.wmf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wmf"/><Relationship Id="rId3" Type="http://schemas.openxmlformats.org/officeDocument/2006/relationships/oleObject" Target="../embeddings/oleObject54.bin"/><Relationship Id="rId7" Type="http://schemas.openxmlformats.org/officeDocument/2006/relationships/oleObject" Target="../embeddings/oleObject5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9.vml"/><Relationship Id="rId6" Type="http://schemas.openxmlformats.org/officeDocument/2006/relationships/image" Target="../media/image58.wmf"/><Relationship Id="rId5" Type="http://schemas.openxmlformats.org/officeDocument/2006/relationships/oleObject" Target="../embeddings/oleObject55.bin"/><Relationship Id="rId4" Type="http://schemas.openxmlformats.org/officeDocument/2006/relationships/image" Target="../media/image57.wmf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5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0.vml"/><Relationship Id="rId4" Type="http://schemas.openxmlformats.org/officeDocument/2006/relationships/image" Target="../media/image60.wmf"/></Relationships>
</file>

<file path=ppt/slides/_rels/slide48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wmf"/><Relationship Id="rId3" Type="http://schemas.openxmlformats.org/officeDocument/2006/relationships/oleObject" Target="../embeddings/oleObject58.bin"/><Relationship Id="rId7" Type="http://schemas.openxmlformats.org/officeDocument/2006/relationships/oleObject" Target="../embeddings/oleObject6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1.vml"/><Relationship Id="rId6" Type="http://schemas.openxmlformats.org/officeDocument/2006/relationships/image" Target="../media/image61.wmf"/><Relationship Id="rId5" Type="http://schemas.openxmlformats.org/officeDocument/2006/relationships/oleObject" Target="../embeddings/oleObject59.bin"/><Relationship Id="rId4" Type="http://schemas.openxmlformats.org/officeDocument/2006/relationships/image" Target="../media/image60.wmf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2.vml"/><Relationship Id="rId4" Type="http://schemas.openxmlformats.org/officeDocument/2006/relationships/image" Target="../media/image54.wmf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3.vml"/><Relationship Id="rId4" Type="http://schemas.openxmlformats.org/officeDocument/2006/relationships/image" Target="../media/image54.wmf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4.vml"/><Relationship Id="rId6" Type="http://schemas.openxmlformats.org/officeDocument/2006/relationships/image" Target="../media/image54.wmf"/><Relationship Id="rId5" Type="http://schemas.openxmlformats.org/officeDocument/2006/relationships/oleObject" Target="../embeddings/oleObject64.bin"/><Relationship Id="rId4" Type="http://schemas.openxmlformats.org/officeDocument/2006/relationships/image" Target="../media/image63.wm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5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5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66.bin"/><Relationship Id="rId4" Type="http://schemas.openxmlformats.org/officeDocument/2006/relationships/image" Target="../media/image54.wmf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6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67.bin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7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68.bin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8.vml"/><Relationship Id="rId5" Type="http://schemas.openxmlformats.org/officeDocument/2006/relationships/image" Target="../media/image54.wmf"/><Relationship Id="rId4" Type="http://schemas.openxmlformats.org/officeDocument/2006/relationships/oleObject" Target="../embeddings/oleObject69.bin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6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0.png"/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9.vml"/><Relationship Id="rId5" Type="http://schemas.openxmlformats.org/officeDocument/2006/relationships/image" Target="../media/image71.wmf"/><Relationship Id="rId4" Type="http://schemas.openxmlformats.org/officeDocument/2006/relationships/oleObject" Target="../embeddings/oleObject70.bin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png"/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0.vml"/><Relationship Id="rId5" Type="http://schemas.openxmlformats.org/officeDocument/2006/relationships/image" Target="../media/image73.wmf"/><Relationship Id="rId4" Type="http://schemas.openxmlformats.org/officeDocument/2006/relationships/oleObject" Target="../embeddings/oleObject71.bin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1.vml"/><Relationship Id="rId6" Type="http://schemas.openxmlformats.org/officeDocument/2006/relationships/image" Target="../media/image62.wmf"/><Relationship Id="rId5" Type="http://schemas.openxmlformats.org/officeDocument/2006/relationships/oleObject" Target="../embeddings/oleObject73.bin"/><Relationship Id="rId4" Type="http://schemas.openxmlformats.org/officeDocument/2006/relationships/image" Target="../media/image61.wmf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2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75.bin"/><Relationship Id="rId4" Type="http://schemas.openxmlformats.org/officeDocument/2006/relationships/image" Target="../media/image76.wmf"/></Relationships>
</file>

<file path=ppt/slides/_rels/slide66.xml.rels><?xml version="1.0" encoding="UTF-8" standalone="yes"?>
<Relationships xmlns="http://schemas.openxmlformats.org/package/2006/relationships"><Relationship Id="rId8" Type="http://schemas.openxmlformats.org/officeDocument/2006/relationships/image" Target="../media/image78.wmf"/><Relationship Id="rId3" Type="http://schemas.openxmlformats.org/officeDocument/2006/relationships/oleObject" Target="../embeddings/oleObject76.bin"/><Relationship Id="rId7" Type="http://schemas.openxmlformats.org/officeDocument/2006/relationships/oleObject" Target="../embeddings/oleObject78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3.vml"/><Relationship Id="rId6" Type="http://schemas.openxmlformats.org/officeDocument/2006/relationships/image" Target="../media/image77.wmf"/><Relationship Id="rId5" Type="http://schemas.openxmlformats.org/officeDocument/2006/relationships/oleObject" Target="../embeddings/oleObject77.bin"/><Relationship Id="rId4" Type="http://schemas.openxmlformats.org/officeDocument/2006/relationships/image" Target="../media/image73.wmf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7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4.vml"/><Relationship Id="rId5" Type="http://schemas.openxmlformats.org/officeDocument/2006/relationships/image" Target="../media/image80.png"/><Relationship Id="rId4" Type="http://schemas.openxmlformats.org/officeDocument/2006/relationships/image" Target="../media/image79.wmf"/></Relationships>
</file>

<file path=ppt/slides/_rels/slide6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5.vml"/><Relationship Id="rId5" Type="http://schemas.openxmlformats.org/officeDocument/2006/relationships/image" Target="../media/image80.png"/><Relationship Id="rId4" Type="http://schemas.openxmlformats.org/officeDocument/2006/relationships/image" Target="../media/image79.wmf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6.vml"/><Relationship Id="rId5" Type="http://schemas.openxmlformats.org/officeDocument/2006/relationships/image" Target="../media/image80.png"/><Relationship Id="rId4" Type="http://schemas.openxmlformats.org/officeDocument/2006/relationships/image" Target="../media/image79.wmf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7.vml"/><Relationship Id="rId5" Type="http://schemas.openxmlformats.org/officeDocument/2006/relationships/image" Target="../media/image80.png"/><Relationship Id="rId4" Type="http://schemas.openxmlformats.org/officeDocument/2006/relationships/image" Target="../media/image79.wmf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8.vml"/><Relationship Id="rId5" Type="http://schemas.openxmlformats.org/officeDocument/2006/relationships/image" Target="../media/image80.png"/><Relationship Id="rId4" Type="http://schemas.openxmlformats.org/officeDocument/2006/relationships/image" Target="../media/image79.wmf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9.vml"/><Relationship Id="rId5" Type="http://schemas.openxmlformats.org/officeDocument/2006/relationships/image" Target="../media/image80.png"/><Relationship Id="rId4" Type="http://schemas.openxmlformats.org/officeDocument/2006/relationships/image" Target="../media/image79.wmf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0.vml"/><Relationship Id="rId6" Type="http://schemas.openxmlformats.org/officeDocument/2006/relationships/oleObject" Target="../embeddings/oleObject86.bin"/><Relationship Id="rId5" Type="http://schemas.openxmlformats.org/officeDocument/2006/relationships/image" Target="../media/image81.wmf"/><Relationship Id="rId4" Type="http://schemas.openxmlformats.org/officeDocument/2006/relationships/oleObject" Target="../embeddings/oleObject85.bin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7" Type="http://schemas.openxmlformats.org/officeDocument/2006/relationships/image" Target="../media/image8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1.vml"/><Relationship Id="rId6" Type="http://schemas.openxmlformats.org/officeDocument/2006/relationships/oleObject" Target="../embeddings/oleObject88.bin"/><Relationship Id="rId5" Type="http://schemas.openxmlformats.org/officeDocument/2006/relationships/image" Target="../media/image83.wmf"/><Relationship Id="rId4" Type="http://schemas.openxmlformats.org/officeDocument/2006/relationships/oleObject" Target="../embeddings/oleObject87.bin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9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2.vml"/><Relationship Id="rId6" Type="http://schemas.openxmlformats.org/officeDocument/2006/relationships/image" Target="../media/image64.wmf"/><Relationship Id="rId5" Type="http://schemas.openxmlformats.org/officeDocument/2006/relationships/oleObject" Target="../embeddings/oleObject90.bin"/><Relationship Id="rId4" Type="http://schemas.openxmlformats.org/officeDocument/2006/relationships/image" Target="../media/image54.wmf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5.png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8" Type="http://schemas.openxmlformats.org/officeDocument/2006/relationships/image" Target="../media/image88.wmf"/><Relationship Id="rId3" Type="http://schemas.openxmlformats.org/officeDocument/2006/relationships/oleObject" Target="../embeddings/oleObject91.bin"/><Relationship Id="rId7" Type="http://schemas.openxmlformats.org/officeDocument/2006/relationships/oleObject" Target="../embeddings/oleObject9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3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92.bin"/><Relationship Id="rId4" Type="http://schemas.openxmlformats.org/officeDocument/2006/relationships/image" Target="../media/image86.wmf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4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4.vml"/><Relationship Id="rId4" Type="http://schemas.openxmlformats.org/officeDocument/2006/relationships/image" Target="../media/image89.wmf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png"/><Relationship Id="rId1" Type="http://schemas.openxmlformats.org/officeDocument/2006/relationships/slideLayout" Target="../slideLayouts/slideLayout2.xml"/></Relationships>
</file>

<file path=ppt/slides/_rels/slide9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5.bin"/><Relationship Id="rId7" Type="http://schemas.openxmlformats.org/officeDocument/2006/relationships/image" Target="../media/image9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5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96.bin"/><Relationship Id="rId4" Type="http://schemas.openxmlformats.org/officeDocument/2006/relationships/image" Target="../media/image91.wmf"/></Relationships>
</file>

<file path=ppt/slides/_rels/slide9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7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6.vml"/><Relationship Id="rId4" Type="http://schemas.openxmlformats.org/officeDocument/2006/relationships/image" Target="../media/image87.wmf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3.png"/><Relationship Id="rId1" Type="http://schemas.openxmlformats.org/officeDocument/2006/relationships/slideLayout" Target="../slideLayouts/slideLayout2.xml"/></Relationships>
</file>

<file path=ppt/slides/_rels/slide9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5.wmf"/><Relationship Id="rId3" Type="http://schemas.openxmlformats.org/officeDocument/2006/relationships/oleObject" Target="../embeddings/oleObject98.bin"/><Relationship Id="rId7" Type="http://schemas.openxmlformats.org/officeDocument/2006/relationships/oleObject" Target="../embeddings/oleObject100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7.vml"/><Relationship Id="rId6" Type="http://schemas.openxmlformats.org/officeDocument/2006/relationships/image" Target="../media/image87.wmf"/><Relationship Id="rId5" Type="http://schemas.openxmlformats.org/officeDocument/2006/relationships/oleObject" Target="../embeddings/oleObject99.bin"/><Relationship Id="rId4" Type="http://schemas.openxmlformats.org/officeDocument/2006/relationships/image" Target="../media/image94.wmf"/></Relationships>
</file>

<file path=ppt/slides/_rels/slide97.xml.rels><?xml version="1.0" encoding="UTF-8" standalone="yes"?>
<Relationships xmlns="http://schemas.openxmlformats.org/package/2006/relationships"><Relationship Id="rId8" Type="http://schemas.openxmlformats.org/officeDocument/2006/relationships/image" Target="../media/image97.wmf"/><Relationship Id="rId3" Type="http://schemas.openxmlformats.org/officeDocument/2006/relationships/oleObject" Target="../embeddings/oleObject101.bin"/><Relationship Id="rId7" Type="http://schemas.openxmlformats.org/officeDocument/2006/relationships/oleObject" Target="../embeddings/oleObject103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8.vml"/><Relationship Id="rId6" Type="http://schemas.openxmlformats.org/officeDocument/2006/relationships/image" Target="../media/image96.wmf"/><Relationship Id="rId5" Type="http://schemas.openxmlformats.org/officeDocument/2006/relationships/oleObject" Target="../embeddings/oleObject102.bin"/><Relationship Id="rId4" Type="http://schemas.openxmlformats.org/officeDocument/2006/relationships/image" Target="../media/image94.wmf"/></Relationships>
</file>

<file path=ppt/slides/_rels/slide9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9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94816" y="2160104"/>
            <a:ext cx="7211568" cy="1329137"/>
          </a:xfrm>
        </p:spPr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Boundary-value Problems</a:t>
            </a:r>
            <a:r>
              <a:rPr lang="en-US" sz="4400" dirty="0" smtClean="0">
                <a:latin typeface="Arial" charset="0"/>
                <a:cs typeface="Arial" charset="0"/>
              </a:rPr>
              <a:t/>
            </a:r>
            <a:br>
              <a:rPr lang="en-US" sz="4400" dirty="0" smtClean="0">
                <a:latin typeface="Arial" charset="0"/>
                <a:cs typeface="Arial" charset="0"/>
              </a:rPr>
            </a:br>
            <a:r>
              <a:rPr lang="en-US" sz="2000" dirty="0" smtClean="0">
                <a:latin typeface="Arial" charset="0"/>
                <a:cs typeface="Arial" charset="0"/>
              </a:rPr>
              <a:t>and</a:t>
            </a:r>
            <a:r>
              <a:rPr lang="en-US" sz="4400" dirty="0" smtClean="0">
                <a:latin typeface="Arial" charset="0"/>
                <a:cs typeface="Arial" charset="0"/>
              </a:rPr>
              <a:t/>
            </a:r>
            <a:br>
              <a:rPr lang="en-US" sz="4400" dirty="0" smtClean="0">
                <a:latin typeface="Arial" charset="0"/>
                <a:cs typeface="Arial" charset="0"/>
              </a:rPr>
            </a:br>
            <a:r>
              <a:rPr lang="en-US" dirty="0" smtClean="0">
                <a:latin typeface="Arial" charset="0"/>
                <a:cs typeface="Arial" charset="0"/>
              </a:rPr>
              <a:t>Finite-difference Equations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208104" y="4632960"/>
            <a:ext cx="3696050" cy="985962"/>
          </a:xfrm>
        </p:spPr>
        <p:txBody>
          <a:bodyPr/>
          <a:lstStyle/>
          <a:p>
            <a:pPr>
              <a:defRPr/>
            </a:pP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Douglas Wilhelm Harder, </a:t>
            </a:r>
            <a:r>
              <a:rPr lang="en-US" sz="1400" b="1" kern="0" dirty="0" err="1" smtClean="0">
                <a:latin typeface="Arial" pitchFamily="34" charset="0"/>
                <a:cs typeface="Arial" pitchFamily="34" charset="0"/>
              </a:rPr>
              <a:t>M.Math</a:t>
            </a:r>
            <a:r>
              <a:rPr lang="en-US" sz="1400" b="1" kern="0" dirty="0" smtClean="0">
                <a:latin typeface="Arial" pitchFamily="34" charset="0"/>
                <a:cs typeface="Arial" pitchFamily="34" charset="0"/>
              </a:rPr>
              <a:t>. LEL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Department of Electrical and Computer Engineering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University of Waterloo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Waterloo, Ontario, Canada</a:t>
            </a:r>
          </a:p>
          <a:p>
            <a:pPr>
              <a:defRPr/>
            </a:pPr>
            <a:endParaRPr lang="en-US" sz="1200" kern="0" dirty="0" smtClean="0">
              <a:latin typeface="Arial" pitchFamily="34" charset="0"/>
              <a:cs typeface="Arial" pitchFamily="34" charset="0"/>
            </a:endParaRP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ece.uwaterloo.ca</a:t>
            </a:r>
          </a:p>
          <a:p>
            <a:pPr>
              <a:defRPr/>
            </a:pPr>
            <a:r>
              <a:rPr lang="en-US" sz="1200" kern="0" dirty="0" smtClean="0">
                <a:latin typeface="Arial" pitchFamily="34" charset="0"/>
                <a:cs typeface="Arial" pitchFamily="34" charset="0"/>
              </a:rPr>
              <a:t>dwharder@alumni.uwaterloo.ca</a:t>
            </a:r>
          </a:p>
          <a:p>
            <a:pPr>
              <a:defRPr/>
            </a:pPr>
            <a:endParaRPr lang="en-CA" sz="1000" dirty="0" smtClean="0"/>
          </a:p>
          <a:p>
            <a:pPr>
              <a:defRPr/>
            </a:pPr>
            <a:r>
              <a:rPr lang="en-CA" sz="1000" dirty="0" smtClean="0"/>
              <a:t>© 2012 by Douglas Wilhelm Harder.  Some rights reserved.</a:t>
            </a:r>
            <a:endParaRPr lang="en-US" sz="1000" kern="0" dirty="0" smtClean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latin typeface="Arial" charset="0"/>
                <a:cs typeface="Arial" charset="0"/>
              </a:rPr>
              <a:t>Outline</a:t>
            </a:r>
          </a:p>
        </p:txBody>
      </p:sp>
      <p:sp>
        <p:nvSpPr>
          <p:cNvPr id="675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This topic discusses numerical solutions to BVPs: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Divided-difference approximations of the </a:t>
            </a:r>
            <a:r>
              <a:rPr lang="en-US" dirty="0" smtClean="0">
                <a:latin typeface="Arial" charset="0"/>
                <a:cs typeface="Arial" charset="0"/>
              </a:rPr>
              <a:t>1</a:t>
            </a:r>
            <a:r>
              <a:rPr lang="en-US" baseline="30000" dirty="0" smtClean="0">
                <a:latin typeface="Arial" charset="0"/>
                <a:cs typeface="Arial" charset="0"/>
              </a:rPr>
              <a:t>st</a:t>
            </a:r>
            <a:r>
              <a:rPr lang="en-US" dirty="0" smtClean="0">
                <a:latin typeface="Arial" charset="0"/>
                <a:cs typeface="Arial" charset="0"/>
              </a:rPr>
              <a:t> and 2</a:t>
            </a:r>
            <a:r>
              <a:rPr lang="en-US" baseline="30000" dirty="0" smtClean="0">
                <a:latin typeface="Arial" charset="0"/>
                <a:cs typeface="Arial" charset="0"/>
              </a:rPr>
              <a:t>nd</a:t>
            </a:r>
            <a:r>
              <a:rPr lang="en-US" dirty="0" smtClean="0">
                <a:latin typeface="Arial" charset="0"/>
                <a:cs typeface="Arial" charset="0"/>
              </a:rPr>
              <a:t> derivatives</a:t>
            </a:r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Boundary-value Problems (BVPs)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Approximations of </a:t>
            </a:r>
            <a:r>
              <a:rPr lang="en-US" dirty="0" smtClean="0">
                <a:latin typeface="Arial" charset="0"/>
                <a:cs typeface="Arial" charset="0"/>
              </a:rPr>
              <a:t>linear ordinary </a:t>
            </a:r>
            <a:r>
              <a:rPr lang="en-US" dirty="0" smtClean="0">
                <a:latin typeface="Arial" charset="0"/>
                <a:cs typeface="Arial" charset="0"/>
              </a:rPr>
              <a:t>differential equations (ODEs) using </a:t>
            </a:r>
            <a:r>
              <a:rPr lang="en-US" dirty="0" smtClean="0">
                <a:latin typeface="Arial" charset="0"/>
                <a:cs typeface="Arial" charset="0"/>
              </a:rPr>
              <a:t>finite-difference </a:t>
            </a:r>
            <a:r>
              <a:rPr lang="en-US" dirty="0" smtClean="0">
                <a:latin typeface="Arial" charset="0"/>
                <a:cs typeface="Arial" charset="0"/>
              </a:rPr>
              <a:t>equations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Numerical approximations to BVPs</a:t>
            </a:r>
          </a:p>
          <a:p>
            <a:pPr lvl="2"/>
            <a:r>
              <a:rPr lang="en-US" dirty="0" smtClean="0">
                <a:latin typeface="Arial" charset="0"/>
                <a:cs typeface="Arial" charset="0"/>
              </a:rPr>
              <a:t>Examples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Laplace’s equation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Outcomes Based Learning Objectives</a:t>
            </a:r>
          </a:p>
        </p:txBody>
      </p:sp>
      <p:sp>
        <p:nvSpPr>
          <p:cNvPr id="686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By the end of this laboratory, you will: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Understand the </a:t>
            </a:r>
            <a:r>
              <a:rPr lang="en-CA" dirty="0" smtClean="0">
                <a:latin typeface="Arial" charset="0"/>
                <a:cs typeface="Arial" charset="0"/>
              </a:rPr>
              <a:t>divided</a:t>
            </a:r>
            <a:r>
              <a:rPr lang="en-CA" dirty="0" smtClean="0">
                <a:latin typeface="Arial" charset="0"/>
                <a:cs typeface="Arial" charset="0"/>
              </a:rPr>
              <a:t>-difference </a:t>
            </a:r>
            <a:r>
              <a:rPr lang="en-CA" dirty="0" smtClean="0">
                <a:latin typeface="Arial" charset="0"/>
                <a:cs typeface="Arial" charset="0"/>
              </a:rPr>
              <a:t>approximation of the derivative and the second derivative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Understand how to convert </a:t>
            </a:r>
            <a:r>
              <a:rPr lang="en-CA" dirty="0" smtClean="0">
                <a:latin typeface="Arial" charset="0"/>
                <a:cs typeface="Arial" charset="0"/>
              </a:rPr>
              <a:t>a linear </a:t>
            </a:r>
            <a:r>
              <a:rPr lang="en-CA" dirty="0" smtClean="0">
                <a:latin typeface="Arial" charset="0"/>
                <a:cs typeface="Arial" charset="0"/>
              </a:rPr>
              <a:t>2</a:t>
            </a:r>
            <a:r>
              <a:rPr lang="en-CA" baseline="30000" dirty="0" smtClean="0">
                <a:latin typeface="Arial" charset="0"/>
                <a:cs typeface="Arial" charset="0"/>
              </a:rPr>
              <a:t>nd</a:t>
            </a:r>
            <a:r>
              <a:rPr lang="en-CA" dirty="0" smtClean="0">
                <a:latin typeface="Arial" charset="0"/>
                <a:cs typeface="Arial" charset="0"/>
              </a:rPr>
              <a:t>-order ODE into a finite-difference </a:t>
            </a:r>
            <a:r>
              <a:rPr lang="en-CA" dirty="0" smtClean="0">
                <a:latin typeface="Arial" charset="0"/>
                <a:cs typeface="Arial" charset="0"/>
              </a:rPr>
              <a:t>equation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Understand how to convert a BVP into a system of linear equations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Consider Laplace’s equation in one dimension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102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Suppose we want to approximate the derivative</a:t>
            </a:r>
            <a:endParaRPr lang="en-US" i="1" dirty="0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1026" name="Object 4"/>
          <p:cNvGraphicFramePr>
            <a:graphicFrameLocks noChangeAspect="1"/>
          </p:cNvGraphicFramePr>
          <p:nvPr/>
        </p:nvGraphicFramePr>
        <p:xfrm>
          <a:off x="2964878" y="2189020"/>
          <a:ext cx="3016827" cy="7057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6166" name="Equation" r:id="rId4" imgW="1790640" imgH="419040" progId="Equation.DSMT4">
                  <p:embed/>
                </p:oleObj>
              </mc:Choice>
              <mc:Fallback>
                <p:oleObj name="Equation" r:id="rId4" imgW="179064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4878" y="2189020"/>
                        <a:ext cx="3016827" cy="70578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205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How good is this approximation?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Recall Taylor’s approximation:</a:t>
            </a: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where </a:t>
            </a:r>
          </a:p>
        </p:txBody>
      </p:sp>
      <p:graphicFrame>
        <p:nvGraphicFramePr>
          <p:cNvPr id="2050" name="Object 4"/>
          <p:cNvGraphicFramePr>
            <a:graphicFrameLocks noChangeAspect="1"/>
          </p:cNvGraphicFramePr>
          <p:nvPr/>
        </p:nvGraphicFramePr>
        <p:xfrm>
          <a:off x="2717800" y="2468135"/>
          <a:ext cx="3956050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194" name="Equation" r:id="rId4" imgW="2489040" imgH="393480" progId="Equation.DSMT4">
                  <p:embed/>
                </p:oleObj>
              </mc:Choice>
              <mc:Fallback>
                <p:oleObj name="Equation" r:id="rId4" imgW="248904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7800" y="2468135"/>
                        <a:ext cx="3956050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51" name="Object 3"/>
          <p:cNvGraphicFramePr>
            <a:graphicFrameLocks noChangeAspect="1"/>
          </p:cNvGraphicFramePr>
          <p:nvPr/>
        </p:nvGraphicFramePr>
        <p:xfrm>
          <a:off x="2035033" y="3134453"/>
          <a:ext cx="1312862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7195" name="Equation" r:id="rId6" imgW="825480" imgH="253800" progId="Equation.DSMT4">
                  <p:embed/>
                </p:oleObj>
              </mc:Choice>
              <mc:Fallback>
                <p:oleObj name="Equation" r:id="rId6" imgW="82548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5033" y="3134453"/>
                        <a:ext cx="1312862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307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How good is this approximation?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Rearrange the equation</a:t>
            </a: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by isolating </a:t>
            </a:r>
          </a:p>
        </p:txBody>
      </p:sp>
      <p:graphicFrame>
        <p:nvGraphicFramePr>
          <p:cNvPr id="3074" name="Object 4"/>
          <p:cNvGraphicFramePr>
            <a:graphicFrameLocks noChangeAspect="1"/>
          </p:cNvGraphicFramePr>
          <p:nvPr/>
        </p:nvGraphicFramePr>
        <p:xfrm>
          <a:off x="2709863" y="2468135"/>
          <a:ext cx="3937000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218" name="Equation" r:id="rId4" imgW="2476440" imgH="393480" progId="Equation.DSMT4">
                  <p:embed/>
                </p:oleObj>
              </mc:Choice>
              <mc:Fallback>
                <p:oleObj name="Equation" r:id="rId4" imgW="247644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9863" y="2468135"/>
                        <a:ext cx="3937000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075" name="Object 3"/>
          <p:cNvGraphicFramePr>
            <a:graphicFrameLocks noChangeAspect="1"/>
          </p:cNvGraphicFramePr>
          <p:nvPr/>
        </p:nvGraphicFramePr>
        <p:xfrm>
          <a:off x="2615915" y="3145855"/>
          <a:ext cx="8890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8219" name="Equation" r:id="rId6" imgW="558720" imgH="253800" progId="Equation.DSMT4">
                  <p:embed/>
                </p:oleObj>
              </mc:Choice>
              <mc:Fallback>
                <p:oleObj name="Equation" r:id="rId6" imgW="55872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15915" y="3145855"/>
                        <a:ext cx="889000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0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410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How good is this approximation?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Divide each side by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atin typeface="Arial" charset="0"/>
                <a:cs typeface="Arial" charset="0"/>
              </a:rPr>
              <a:t> and we find: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where </a:t>
            </a:r>
          </a:p>
          <a:p>
            <a:pPr lvl="1"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4098" name="Object 3"/>
          <p:cNvGraphicFramePr>
            <a:graphicFrameLocks noChangeAspect="1"/>
          </p:cNvGraphicFramePr>
          <p:nvPr/>
        </p:nvGraphicFramePr>
        <p:xfrm>
          <a:off x="2035033" y="3120598"/>
          <a:ext cx="1312862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242" name="Equation" r:id="rId4" imgW="825480" imgH="253800" progId="Equation.DSMT4">
                  <p:embed/>
                </p:oleObj>
              </mc:Choice>
              <mc:Fallback>
                <p:oleObj name="Equation" r:id="rId4" imgW="82548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35033" y="3120598"/>
                        <a:ext cx="1312862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099" name="Object 4"/>
          <p:cNvGraphicFramePr>
            <a:graphicFrameLocks noChangeAspect="1"/>
          </p:cNvGraphicFramePr>
          <p:nvPr/>
        </p:nvGraphicFramePr>
        <p:xfrm>
          <a:off x="2863850" y="2411418"/>
          <a:ext cx="3735388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79243" name="Equation" r:id="rId6" imgW="2349360" imgH="419040" progId="Equation.DSMT4">
                  <p:embed/>
                </p:oleObj>
              </mc:Choice>
              <mc:Fallback>
                <p:oleObj name="Equation" r:id="rId6" imgW="234936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3850" y="2411418"/>
                        <a:ext cx="3735388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512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What is the error?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Recall that if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mtClean="0">
                <a:latin typeface="Arial" charset="0"/>
                <a:cs typeface="Arial" charset="0"/>
              </a:rPr>
              <a:t> is an approximation of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smtClean="0">
                <a:latin typeface="Arial" charset="0"/>
                <a:cs typeface="Arial" charset="0"/>
              </a:rPr>
              <a:t> with the error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smtClean="0">
                <a:latin typeface="Arial" charset="0"/>
                <a:cs typeface="Arial" charset="0"/>
              </a:rPr>
              <a:t>, that is,</a:t>
            </a: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we may subtract </a:t>
            </a:r>
            <a:r>
              <a:rPr lang="en-US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US" smtClean="0">
                <a:latin typeface="Arial" charset="0"/>
                <a:cs typeface="Arial" charset="0"/>
              </a:rPr>
              <a:t> and take the absolute value to find that</a:t>
            </a: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5122" name="Object 4"/>
          <p:cNvGraphicFramePr>
            <a:graphicFrameLocks noChangeAspect="1"/>
          </p:cNvGraphicFramePr>
          <p:nvPr/>
        </p:nvGraphicFramePr>
        <p:xfrm>
          <a:off x="4046700" y="2492375"/>
          <a:ext cx="889000" cy="222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266" name="Equation" r:id="rId4" imgW="558720" imgH="139680" progId="Equation.DSMT4">
                  <p:embed/>
                </p:oleObj>
              </mc:Choice>
              <mc:Fallback>
                <p:oleObj name="Equation" r:id="rId4" imgW="558720" imgH="1396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46700" y="2492375"/>
                        <a:ext cx="889000" cy="2222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3965738" y="3548500"/>
          <a:ext cx="105092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0267" name="Equation" r:id="rId6" imgW="660240" imgH="253800" progId="Equation.DSMT4">
                  <p:embed/>
                </p:oleObj>
              </mc:Choice>
              <mc:Fallback>
                <p:oleObj name="Equation" r:id="rId6" imgW="66024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5738" y="3548500"/>
                        <a:ext cx="1050925" cy="404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614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 What is the error?</a:t>
            </a:r>
          </a:p>
          <a:p>
            <a:pPr lvl="1"/>
            <a:r>
              <a:rPr lang="en-US" smtClean="0">
                <a:latin typeface="Arial" charset="0"/>
                <a:cs typeface="Arial" charset="0"/>
              </a:rPr>
              <a:t>Doing the same with this equation,</a:t>
            </a: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US" smtClean="0">
                <a:latin typeface="Arial" charset="0"/>
                <a:cs typeface="Arial" charset="0"/>
              </a:rPr>
              <a:t>	we get</a:t>
            </a:r>
          </a:p>
          <a:p>
            <a:pPr lvl="1"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  <a:p>
            <a:pPr lvl="1"/>
            <a:endParaRPr lang="en-US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US" smtClean="0">
              <a:latin typeface="Arial" charset="0"/>
              <a:cs typeface="Arial" charset="0"/>
            </a:endParaRPr>
          </a:p>
        </p:txBody>
      </p:sp>
      <p:graphicFrame>
        <p:nvGraphicFramePr>
          <p:cNvPr id="6146" name="Object 4"/>
          <p:cNvGraphicFramePr>
            <a:graphicFrameLocks noChangeAspect="1"/>
          </p:cNvGraphicFramePr>
          <p:nvPr/>
        </p:nvGraphicFramePr>
        <p:xfrm>
          <a:off x="2863850" y="2466838"/>
          <a:ext cx="3735388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290" name="Equation" r:id="rId4" imgW="2349360" imgH="419040" progId="Equation.DSMT4">
                  <p:embed/>
                </p:oleObj>
              </mc:Choice>
              <mc:Fallback>
                <p:oleObj name="Equation" r:id="rId4" imgW="234936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63850" y="2466838"/>
                        <a:ext cx="3735388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7" name="Object 3"/>
          <p:cNvGraphicFramePr>
            <a:graphicFrameLocks noChangeAspect="1"/>
          </p:cNvGraphicFramePr>
          <p:nvPr/>
        </p:nvGraphicFramePr>
        <p:xfrm>
          <a:off x="2781300" y="3512568"/>
          <a:ext cx="3897313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1291" name="Equation" r:id="rId6" imgW="2450880" imgH="482400" progId="Equation.DSMT4">
                  <p:embed/>
                </p:oleObj>
              </mc:Choice>
              <mc:Fallback>
                <p:oleObj name="Equation" r:id="rId6" imgW="2450880" imgH="482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81300" y="3512568"/>
                        <a:ext cx="3897313" cy="76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717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 What is the error?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Suppose that we know the function is not too wild, that is,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for all values of 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This says that the 2</a:t>
            </a:r>
            <a:r>
              <a:rPr lang="en-US" baseline="30000" dirty="0" smtClean="0">
                <a:latin typeface="Arial" charset="0"/>
                <a:cs typeface="Arial" charset="0"/>
              </a:rPr>
              <a:t>nd</a:t>
            </a:r>
            <a:r>
              <a:rPr lang="en-US" dirty="0" smtClean="0">
                <a:latin typeface="Arial" charset="0"/>
                <a:cs typeface="Arial" charset="0"/>
              </a:rPr>
              <a:t> derivative is bounded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7170" name="Object 4"/>
          <p:cNvGraphicFramePr>
            <a:graphicFrameLocks noChangeAspect="1"/>
          </p:cNvGraphicFramePr>
          <p:nvPr/>
        </p:nvGraphicFramePr>
        <p:xfrm>
          <a:off x="4064000" y="2508688"/>
          <a:ext cx="1333500" cy="4429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314" name="Equation" r:id="rId4" imgW="838080" imgH="279360" progId="Equation.DSMT4">
                  <p:embed/>
                </p:oleObj>
              </mc:Choice>
              <mc:Fallback>
                <p:oleObj name="Equation" r:id="rId4" imgW="838080" imgH="2793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64000" y="2508688"/>
                        <a:ext cx="1333500" cy="4429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171" name="Object 3"/>
          <p:cNvGraphicFramePr>
            <a:graphicFrameLocks noChangeAspect="1"/>
          </p:cNvGraphicFramePr>
          <p:nvPr/>
        </p:nvGraphicFramePr>
        <p:xfrm>
          <a:off x="3106595" y="3100530"/>
          <a:ext cx="1312863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2315" name="Equation" r:id="rId6" imgW="825480" imgH="253800" progId="Equation.DSMT4">
                  <p:embed/>
                </p:oleObj>
              </mc:Choice>
              <mc:Fallback>
                <p:oleObj name="Equation" r:id="rId6" imgW="82548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06595" y="3100530"/>
                        <a:ext cx="1312863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8196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 What is the error?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Thus, we have the inequality: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Recall that we can choose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atin typeface="Arial" charset="0"/>
                <a:cs typeface="Arial" charset="0"/>
              </a:rPr>
              <a:t> to be arbitrarily small	</a:t>
            </a:r>
          </a:p>
          <a:p>
            <a:pPr lvl="1"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8194" name="Object 4"/>
          <p:cNvGraphicFramePr>
            <a:graphicFrameLocks noChangeAspect="1"/>
          </p:cNvGraphicFramePr>
          <p:nvPr/>
        </p:nvGraphicFramePr>
        <p:xfrm>
          <a:off x="2346325" y="2531783"/>
          <a:ext cx="4581525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3334" name="Equation" r:id="rId4" imgW="2882880" imgH="482400" progId="Equation.DSMT4">
                  <p:embed/>
                </p:oleObj>
              </mc:Choice>
              <mc:Fallback>
                <p:oleObj name="Equation" r:id="rId4" imgW="2882880" imgH="482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6325" y="2531783"/>
                        <a:ext cx="4581525" cy="76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922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>
                <a:latin typeface="Arial" charset="0"/>
                <a:cs typeface="Arial" charset="0"/>
              </a:rPr>
              <a:t>	 An example:  consider approximating the derivative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e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–0.5</a:t>
            </a:r>
            <a:r>
              <a:rPr lang="en-US" i="1" baseline="30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>
                <a:latin typeface="Arial" charset="0"/>
                <a:cs typeface="Arial" charset="0"/>
              </a:rPr>
              <a:t> </a:t>
            </a:r>
            <a:r>
              <a:rPr lang="en-US" dirty="0" smtClean="0">
                <a:latin typeface="Arial" charset="0"/>
                <a:cs typeface="Arial" charset="0"/>
              </a:rPr>
              <a:t>at the point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0.8</a:t>
            </a:r>
            <a:endParaRPr lang="en-US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We know that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We also know that for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&gt; 0</a:t>
            </a:r>
            <a:r>
              <a:rPr lang="en-US" dirty="0" smtClean="0">
                <a:latin typeface="Arial" charset="0"/>
                <a:cs typeface="Arial" charset="0"/>
              </a:rPr>
              <a:t>,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0.1</a:t>
            </a:r>
            <a:r>
              <a:rPr lang="en-US" dirty="0" smtClean="0">
                <a:latin typeface="Arial" charset="0"/>
                <a:cs typeface="Arial" charset="0"/>
              </a:rPr>
              <a:t>, it follows that	</a:t>
            </a:r>
          </a:p>
          <a:p>
            <a:pPr lvl="1"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9218" name="Object 4"/>
          <p:cNvGraphicFramePr>
            <a:graphicFrameLocks noChangeAspect="1"/>
          </p:cNvGraphicFramePr>
          <p:nvPr/>
        </p:nvGraphicFramePr>
        <p:xfrm>
          <a:off x="2016125" y="2765583"/>
          <a:ext cx="5751513" cy="7048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366" name="Equation" r:id="rId4" imgW="3619440" imgH="444240" progId="Equation.DSMT4">
                  <p:embed/>
                </p:oleObj>
              </mc:Choice>
              <mc:Fallback>
                <p:oleObj name="Equation" r:id="rId4" imgW="3619440" imgH="444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16125" y="2765583"/>
                        <a:ext cx="5751513" cy="7048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19" name="Object 3"/>
          <p:cNvGraphicFramePr>
            <a:graphicFrameLocks noChangeAspect="1"/>
          </p:cNvGraphicFramePr>
          <p:nvPr/>
        </p:nvGraphicFramePr>
        <p:xfrm>
          <a:off x="3700463" y="4230275"/>
          <a:ext cx="2100262" cy="7651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367" name="Equation" r:id="rId6" imgW="1320480" imgH="482400" progId="Equation.DSMT4">
                  <p:embed/>
                </p:oleObj>
              </mc:Choice>
              <mc:Fallback>
                <p:oleObj name="Equation" r:id="rId6" imgW="1320480" imgH="4824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0463" y="4230275"/>
                        <a:ext cx="2100262" cy="7651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9220" name="Object 4"/>
          <p:cNvGraphicFramePr>
            <a:graphicFrameLocks noChangeAspect="1"/>
          </p:cNvGraphicFramePr>
          <p:nvPr/>
        </p:nvGraphicFramePr>
        <p:xfrm>
          <a:off x="2771775" y="5452945"/>
          <a:ext cx="3979863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4368" name="Equation" r:id="rId8" imgW="2501640" imgH="419040" progId="Equation.DSMT4">
                  <p:embed/>
                </p:oleObj>
              </mc:Choice>
              <mc:Fallback>
                <p:oleObj name="Equation" r:id="rId8" imgW="2501640" imgH="419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1775" y="5452945"/>
                        <a:ext cx="3979863" cy="665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Oval 6"/>
          <p:cNvSpPr/>
          <p:nvPr/>
        </p:nvSpPr>
        <p:spPr>
          <a:xfrm>
            <a:off x="5951970" y="2774243"/>
            <a:ext cx="2232025" cy="6858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TextBox 8"/>
          <p:cNvSpPr txBox="1">
            <a:spLocks noChangeArrowheads="1"/>
          </p:cNvSpPr>
          <p:nvPr/>
        </p:nvSpPr>
        <p:spPr bwMode="auto">
          <a:xfrm>
            <a:off x="4558145" y="3452105"/>
            <a:ext cx="45069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00B0F0"/>
                </a:solidFill>
              </a:rPr>
              <a:t>Correct value rounded to 10 decimal digits</a:t>
            </a:r>
          </a:p>
        </p:txBody>
      </p:sp>
      <p:sp>
        <p:nvSpPr>
          <p:cNvPr id="9" name="Oval 8"/>
          <p:cNvSpPr/>
          <p:nvPr/>
        </p:nvSpPr>
        <p:spPr>
          <a:xfrm>
            <a:off x="5119255" y="5443853"/>
            <a:ext cx="2105025" cy="67786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0" name="TextBox 10"/>
          <p:cNvSpPr txBox="1">
            <a:spLocks noChangeArrowheads="1"/>
          </p:cNvSpPr>
          <p:nvPr/>
        </p:nvSpPr>
        <p:spPr bwMode="auto">
          <a:xfrm>
            <a:off x="6032068" y="6177278"/>
            <a:ext cx="2082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</a:rPr>
              <a:t>Our approximation</a:t>
            </a:r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12</a:t>
            </a:fld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/>
      <p:bldP spid="9" grpId="0" animBg="1"/>
      <p:bldP spid="1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1126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 Therefore, our error is</a:t>
            </a:r>
            <a:br>
              <a:rPr lang="en-US" dirty="0" smtClean="0">
                <a:latin typeface="Arial" charset="0"/>
                <a:cs typeface="Arial" charset="0"/>
              </a:rPr>
            </a:b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The maximum error is given by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11266" name="Object 4"/>
          <p:cNvGraphicFramePr>
            <a:graphicFrameLocks noChangeAspect="1"/>
          </p:cNvGraphicFramePr>
          <p:nvPr/>
        </p:nvGraphicFramePr>
        <p:xfrm>
          <a:off x="2659063" y="2113833"/>
          <a:ext cx="435768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410" name="Equation" r:id="rId4" imgW="2743200" imgH="253800" progId="Equation.DSMT4">
                  <p:embed/>
                </p:oleObj>
              </mc:Choice>
              <mc:Fallback>
                <p:oleObj name="Equation" r:id="rId4" imgW="27432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59063" y="2113833"/>
                        <a:ext cx="4357687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267" name="Object 3"/>
          <p:cNvGraphicFramePr>
            <a:graphicFrameLocks noChangeAspect="1"/>
          </p:cNvGraphicFramePr>
          <p:nvPr/>
        </p:nvGraphicFramePr>
        <p:xfrm>
          <a:off x="2554288" y="3315575"/>
          <a:ext cx="3875087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6411" name="Equation" r:id="rId6" imgW="2438280" imgH="431640" progId="Equation.DSMT4">
                  <p:embed/>
                </p:oleObj>
              </mc:Choice>
              <mc:Fallback>
                <p:oleObj name="Equation" r:id="rId6" imgW="2438280" imgH="4316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54288" y="3315575"/>
                        <a:ext cx="3875087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13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12292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 Now, take a look at the error term: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This says that if we halve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atin typeface="Arial" charset="0"/>
                <a:cs typeface="Arial" charset="0"/>
              </a:rPr>
              <a:t>, the error should also drop by approximately half…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Let’s try again with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0.05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12290" name="Object 4"/>
          <p:cNvGraphicFramePr>
            <a:graphicFrameLocks noChangeAspect="1"/>
          </p:cNvGraphicFramePr>
          <p:nvPr/>
        </p:nvGraphicFramePr>
        <p:xfrm>
          <a:off x="3598430" y="2102140"/>
          <a:ext cx="1878013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7430" name="Equation" r:id="rId4" imgW="1180800" imgH="431640" progId="Equation.DSMT4">
                  <p:embed/>
                </p:oleObj>
              </mc:Choice>
              <mc:Fallback>
                <p:oleObj name="Equation" r:id="rId4" imgW="1180800" imgH="431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98430" y="2102140"/>
                        <a:ext cx="1878013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7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13318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 Again, consider approximating the derivative of</a:t>
            </a:r>
            <a:br>
              <a:rPr lang="en-US" dirty="0" smtClean="0">
                <a:latin typeface="Arial" charset="0"/>
                <a:cs typeface="Arial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e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–0.5</a:t>
            </a:r>
            <a:r>
              <a:rPr lang="en-US" i="1" baseline="30000" dirty="0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US" baseline="30000" dirty="0" smtClean="0">
              <a:latin typeface="Times New Roman" pitchFamily="18" charset="0"/>
              <a:cs typeface="Times New Roman" pitchFamily="18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If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0.05</a:t>
            </a:r>
            <a:r>
              <a:rPr lang="en-US" dirty="0" smtClean="0">
                <a:latin typeface="Arial" charset="0"/>
                <a:cs typeface="Arial" charset="0"/>
              </a:rPr>
              <a:t>, it follows that	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Therefore, our error is</a:t>
            </a:r>
            <a:br>
              <a:rPr lang="en-US" dirty="0" smtClean="0">
                <a:latin typeface="Arial" charset="0"/>
                <a:cs typeface="Arial" charset="0"/>
              </a:rPr>
            </a:b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The maximum error is given by</a:t>
            </a: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13314" name="Object 4"/>
          <p:cNvGraphicFramePr>
            <a:graphicFrameLocks noChangeAspect="1"/>
          </p:cNvGraphicFramePr>
          <p:nvPr/>
        </p:nvGraphicFramePr>
        <p:xfrm>
          <a:off x="2649538" y="4067195"/>
          <a:ext cx="437673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8462" name="Equation" r:id="rId4" imgW="2755800" imgH="253800" progId="Equation.DSMT4">
                  <p:embed/>
                </p:oleObj>
              </mc:Choice>
              <mc:Fallback>
                <p:oleObj name="Equation" r:id="rId4" imgW="275580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49538" y="4067195"/>
                        <a:ext cx="4376737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5" name="Object 3"/>
          <p:cNvGraphicFramePr>
            <a:graphicFrameLocks noChangeAspect="1"/>
          </p:cNvGraphicFramePr>
          <p:nvPr/>
        </p:nvGraphicFramePr>
        <p:xfrm>
          <a:off x="2414588" y="5372563"/>
          <a:ext cx="4157662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8463" name="Equation" r:id="rId6" imgW="2616120" imgH="431640" progId="Equation.DSMT4">
                  <p:embed/>
                </p:oleObj>
              </mc:Choice>
              <mc:Fallback>
                <p:oleObj name="Equation" r:id="rId6" imgW="2616120" imgH="4316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14588" y="5372563"/>
                        <a:ext cx="4157662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3316" name="Object 4"/>
          <p:cNvGraphicFramePr>
            <a:graphicFrameLocks noChangeAspect="1"/>
          </p:cNvGraphicFramePr>
          <p:nvPr/>
        </p:nvGraphicFramePr>
        <p:xfrm>
          <a:off x="2713038" y="2751295"/>
          <a:ext cx="4098925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88464" name="Equation" r:id="rId8" imgW="2577960" imgH="419040" progId="Equation.DSMT4">
                  <p:embed/>
                </p:oleObj>
              </mc:Choice>
              <mc:Fallback>
                <p:oleObj name="Equation" r:id="rId8" imgW="2577960" imgH="419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9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3038" y="2751295"/>
                        <a:ext cx="4098925" cy="665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1420812" y="2387615"/>
            <a:ext cx="993775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1116012" y="2868628"/>
            <a:ext cx="3894721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We halved </a:t>
            </a:r>
            <a:r>
              <a:rPr lang="en-CA" i="1" dirty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sp>
        <p:nvSpPr>
          <p:cNvPr id="11" name="Oval 10"/>
          <p:cNvSpPr/>
          <p:nvPr/>
        </p:nvSpPr>
        <p:spPr>
          <a:xfrm>
            <a:off x="5630863" y="3962420"/>
            <a:ext cx="1427162" cy="576263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" name="TextBox 10"/>
          <p:cNvSpPr txBox="1">
            <a:spLocks noChangeArrowheads="1"/>
          </p:cNvSpPr>
          <p:nvPr/>
        </p:nvSpPr>
        <p:spPr bwMode="auto">
          <a:xfrm>
            <a:off x="4572000" y="4468975"/>
            <a:ext cx="4392613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solidFill>
                  <a:srgbClr val="00B0F0"/>
                </a:solidFill>
              </a:rPr>
              <a:t>The error was also approximately halved</a:t>
            </a:r>
          </a:p>
          <a:p>
            <a:r>
              <a:rPr lang="en-CA">
                <a:solidFill>
                  <a:srgbClr val="00B0F0"/>
                </a:solidFill>
              </a:rPr>
              <a:t>With </a:t>
            </a:r>
            <a:r>
              <a:rPr lang="en-CA" i="1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CA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= 0.1</a:t>
            </a:r>
            <a:r>
              <a:rPr lang="en-CA">
                <a:solidFill>
                  <a:srgbClr val="00B0F0"/>
                </a:solidFill>
              </a:rPr>
              <a:t>, the error was </a:t>
            </a:r>
            <a:r>
              <a:rPr lang="en-CA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0.100858033 </a:t>
            </a:r>
            <a:endParaRPr lang="en-CA" i="1">
              <a:solidFill>
                <a:srgbClr val="00B0F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  <p:bldP spid="1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Let’s try it on a real problem: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Let’s write a </a:t>
            </a:r>
            <a:r>
              <a:rPr lang="en-US" dirty="0" err="1" smtClean="0">
                <a:latin typeface="Arial" charset="0"/>
                <a:cs typeface="Arial" charset="0"/>
              </a:rPr>
              <a:t>Matlab</a:t>
            </a:r>
            <a:r>
              <a:rPr lang="en-US" dirty="0" smtClean="0">
                <a:latin typeface="Arial" charset="0"/>
                <a:cs typeface="Arial" charset="0"/>
              </a:rPr>
              <a:t> function for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e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–0.5</a:t>
            </a:r>
            <a:r>
              <a:rPr lang="en-US" i="1" baseline="30000" dirty="0" smtClean="0">
                <a:latin typeface="Times New Roman" pitchFamily="18" charset="0"/>
                <a:cs typeface="Times New Roman" pitchFamily="18" charset="0"/>
              </a:rPr>
              <a:t>x </a:t>
            </a:r>
            <a:r>
              <a:rPr lang="en-US" dirty="0" smtClean="0">
                <a:latin typeface="Arial" charset="0"/>
                <a:cs typeface="Arial" charset="0"/>
              </a:rPr>
              <a:t>: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 lvl="1">
              <a:buFont typeface="Arial" charset="0"/>
              <a:buNone/>
            </a:pPr>
            <a:r>
              <a:rPr lang="en-US" dirty="0" smtClean="0">
                <a:latin typeface="Consolas" pitchFamily="49" charset="0"/>
                <a:cs typeface="Arial" charset="0"/>
              </a:rPr>
              <a:t>	function [y] = u1(x)</a:t>
            </a:r>
          </a:p>
          <a:p>
            <a:pPr lvl="1">
              <a:buFont typeface="Arial" charset="0"/>
              <a:buNone/>
            </a:pPr>
            <a:r>
              <a:rPr lang="en-US" dirty="0" smtClean="0">
                <a:latin typeface="Consolas" pitchFamily="49" charset="0"/>
                <a:cs typeface="Arial" charset="0"/>
              </a:rPr>
              <a:t>	    y = x.^3 .* exp(-0.5*x);</a:t>
            </a:r>
          </a:p>
          <a:p>
            <a:pPr lvl="1">
              <a:buFont typeface="Arial" charset="0"/>
              <a:buNone/>
            </a:pPr>
            <a:r>
              <a:rPr lang="en-US" dirty="0" smtClean="0">
                <a:latin typeface="Consolas" pitchFamily="49" charset="0"/>
                <a:cs typeface="Arial" charset="0"/>
              </a:rPr>
              <a:t>	end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 The correct answer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(0.8) = 1.115412556603304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&gt;&gt; format long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&gt;&gt; (u1(0.9) - u1(0.8))/0.1                          % h = 0.1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   </a:t>
            </a:r>
            <a:r>
              <a:rPr lang="fr-FR" sz="1600" b="1" dirty="0" smtClean="0">
                <a:solidFill>
                  <a:srgbClr val="00B0F0"/>
                </a:solidFill>
                <a:latin typeface="Consolas" pitchFamily="49" charset="0"/>
                <a:cs typeface="Arial" charset="0"/>
              </a:rPr>
              <a:t>1</a:t>
            </a:r>
            <a:r>
              <a:rPr lang="fr-FR" sz="1600" dirty="0" smtClean="0">
                <a:latin typeface="Consolas" pitchFamily="49" charset="0"/>
                <a:cs typeface="Arial" charset="0"/>
              </a:rPr>
              <a:t>.216270589620254</a:t>
            </a:r>
          </a:p>
          <a:p>
            <a:pPr lvl="2">
              <a:buFont typeface="Arial" charset="0"/>
              <a:buNone/>
            </a:pPr>
            <a:endParaRPr lang="fr-FR" sz="1100" dirty="0" smtClean="0">
              <a:latin typeface="Consolas" pitchFamily="49" charset="0"/>
              <a:cs typeface="Arial" charset="0"/>
            </a:endParaRP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&gt;&gt; (u1(0.85) - u1(0.8))/0.05                        % h = 0.05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   </a:t>
            </a:r>
            <a:r>
              <a:rPr lang="fr-FR" sz="1600" b="1" dirty="0" smtClean="0">
                <a:solidFill>
                  <a:srgbClr val="00B0F0"/>
                </a:solidFill>
                <a:latin typeface="Consolas" pitchFamily="49" charset="0"/>
                <a:cs typeface="Arial" charset="0"/>
              </a:rPr>
              <a:t>1.1</a:t>
            </a:r>
            <a:r>
              <a:rPr lang="fr-FR" sz="1600" dirty="0" smtClean="0">
                <a:latin typeface="Consolas" pitchFamily="49" charset="0"/>
                <a:cs typeface="Arial" charset="0"/>
              </a:rPr>
              <a:t>65850114452400</a:t>
            </a:r>
          </a:p>
          <a:p>
            <a:pPr lvl="2">
              <a:buFont typeface="Arial" charset="0"/>
              <a:buNone/>
            </a:pPr>
            <a:endParaRPr lang="fr-FR" sz="1100" dirty="0" smtClean="0">
              <a:latin typeface="Consolas" pitchFamily="49" charset="0"/>
              <a:cs typeface="Arial" charset="0"/>
            </a:endParaRP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&gt;&gt; (u1(0.81) - u1(0.8))/0.01                        % h = 1e-2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   </a:t>
            </a:r>
            <a:r>
              <a:rPr lang="fr-FR" sz="1600" b="1" dirty="0" smtClean="0">
                <a:solidFill>
                  <a:srgbClr val="00B0F0"/>
                </a:solidFill>
                <a:latin typeface="Consolas" pitchFamily="49" charset="0"/>
                <a:cs typeface="Arial" charset="0"/>
              </a:rPr>
              <a:t>1.1</a:t>
            </a:r>
            <a:r>
              <a:rPr lang="fr-FR" sz="1600" dirty="0" smtClean="0">
                <a:latin typeface="Consolas" pitchFamily="49" charset="0"/>
                <a:cs typeface="Arial" charset="0"/>
              </a:rPr>
              <a:t>25495976919111</a:t>
            </a:r>
          </a:p>
          <a:p>
            <a:pPr lvl="2">
              <a:buFont typeface="Arial" charset="0"/>
              <a:buNone/>
            </a:pPr>
            <a:endParaRPr lang="fr-FR" sz="1100" dirty="0" smtClean="0">
              <a:latin typeface="Consolas" pitchFamily="49" charset="0"/>
              <a:cs typeface="Arial" charset="0"/>
            </a:endParaRP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&gt;&gt; (u1(0.800001) - u1(0.8))/0.000001                % h = 1e-6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   </a:t>
            </a:r>
            <a:r>
              <a:rPr lang="fr-FR" sz="1600" b="1" dirty="0" smtClean="0">
                <a:solidFill>
                  <a:srgbClr val="00B0F0"/>
                </a:solidFill>
                <a:latin typeface="Consolas" pitchFamily="49" charset="0"/>
                <a:cs typeface="Arial" charset="0"/>
              </a:rPr>
              <a:t>1.11541</a:t>
            </a:r>
            <a:r>
              <a:rPr lang="fr-FR" sz="1600" dirty="0" smtClean="0">
                <a:latin typeface="Consolas" pitchFamily="49" charset="0"/>
                <a:cs typeface="Arial" charset="0"/>
              </a:rPr>
              <a:t>3564678480</a:t>
            </a:r>
          </a:p>
          <a:p>
            <a:pPr lvl="2">
              <a:buFont typeface="Arial" charset="0"/>
              <a:buNone/>
            </a:pPr>
            <a:endParaRPr lang="en-US" sz="1600" b="1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Approximating the Derivative</a:t>
            </a:r>
          </a:p>
        </p:txBody>
      </p:sp>
      <p:sp>
        <p:nvSpPr>
          <p:cNvPr id="70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 The correct answer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(0.8) = 1.115412556603304</a:t>
            </a:r>
          </a:p>
          <a:p>
            <a:pPr lvl="2"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&gt;&gt; (u1(0.800001) - u1(0.8))/0.000001                % h = 1e-6</a:t>
            </a:r>
          </a:p>
          <a:p>
            <a:pPr lvl="2"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ans =</a:t>
            </a:r>
          </a:p>
          <a:p>
            <a:pPr lvl="2"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   </a:t>
            </a:r>
            <a:r>
              <a:rPr lang="fr-FR" sz="1600" b="1" dirty="0" smtClean="0">
                <a:solidFill>
                  <a:srgbClr val="00B0F0"/>
                </a:solidFill>
                <a:latin typeface="Consolas" pitchFamily="49" charset="0"/>
                <a:cs typeface="Arial" charset="0"/>
              </a:rPr>
              <a:t>1.11541</a:t>
            </a:r>
            <a:r>
              <a:rPr lang="fr-FR" sz="1600" dirty="0" smtClean="0">
                <a:latin typeface="Consolas" pitchFamily="49" charset="0"/>
                <a:cs typeface="Arial" charset="0"/>
              </a:rPr>
              <a:t>3564678480</a:t>
            </a:r>
          </a:p>
          <a:p>
            <a:pPr lvl="2">
              <a:buNone/>
            </a:pPr>
            <a:endParaRPr lang="fr-FR" sz="1100" dirty="0" smtClean="0">
              <a:latin typeface="Consolas" pitchFamily="49" charset="0"/>
              <a:cs typeface="Arial" charset="0"/>
            </a:endParaRPr>
          </a:p>
          <a:p>
            <a:pPr lvl="2"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&gt;&gt; (u1(0.8000000001) - u1(0.8))/0.0000000001        % h = 1e-10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   </a:t>
            </a:r>
            <a:r>
              <a:rPr lang="fr-FR" sz="1600" b="1" dirty="0" smtClean="0">
                <a:solidFill>
                  <a:srgbClr val="00B0F0"/>
                </a:solidFill>
                <a:latin typeface="Consolas" pitchFamily="49" charset="0"/>
                <a:cs typeface="Arial" charset="0"/>
              </a:rPr>
              <a:t>1.115412</a:t>
            </a:r>
            <a:r>
              <a:rPr lang="fr-FR" sz="1600" dirty="0" smtClean="0">
                <a:latin typeface="Consolas" pitchFamily="49" charset="0"/>
                <a:cs typeface="Arial" charset="0"/>
              </a:rPr>
              <a:t>207042255</a:t>
            </a:r>
          </a:p>
          <a:p>
            <a:pPr lvl="2">
              <a:buNone/>
            </a:pPr>
            <a:endParaRPr lang="fr-FR" sz="1100" dirty="0" smtClean="0">
              <a:solidFill>
                <a:prstClr val="black"/>
              </a:solidFill>
              <a:latin typeface="Consolas" pitchFamily="49" charset="0"/>
              <a:cs typeface="Arial" charset="0"/>
            </a:endParaRP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&gt;&gt; (u1(0.80000000000001) - u1(0.8))/0.00000000000001 </a:t>
            </a:r>
            <a:br>
              <a:rPr lang="fr-FR" sz="1600" dirty="0" smtClean="0">
                <a:latin typeface="Consolas" pitchFamily="49" charset="0"/>
                <a:cs typeface="Arial" charset="0"/>
              </a:rPr>
            </a:br>
            <a:r>
              <a:rPr lang="fr-FR" sz="1600" dirty="0" smtClean="0">
                <a:latin typeface="Consolas" pitchFamily="49" charset="0"/>
                <a:cs typeface="Arial" charset="0"/>
              </a:rPr>
              <a:t>                                                  % h = 1e-14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   </a:t>
            </a:r>
            <a:r>
              <a:rPr lang="fr-FR" sz="1600" b="1" dirty="0" smtClean="0">
                <a:solidFill>
                  <a:srgbClr val="FF0000"/>
                </a:solidFill>
                <a:latin typeface="Consolas" pitchFamily="49" charset="0"/>
                <a:cs typeface="Arial" charset="0"/>
              </a:rPr>
              <a:t>1.11</a:t>
            </a:r>
            <a:r>
              <a:rPr lang="fr-FR" sz="1600" dirty="0" smtClean="0">
                <a:latin typeface="Consolas" pitchFamily="49" charset="0"/>
                <a:cs typeface="Arial" charset="0"/>
              </a:rPr>
              <a:t>0223024625157</a:t>
            </a:r>
          </a:p>
          <a:p>
            <a:pPr lvl="2">
              <a:buNone/>
            </a:pPr>
            <a:endParaRPr lang="fr-FR" sz="1100" dirty="0" smtClean="0">
              <a:solidFill>
                <a:prstClr val="black"/>
              </a:solidFill>
              <a:latin typeface="Consolas" pitchFamily="49" charset="0"/>
              <a:cs typeface="Arial" charset="0"/>
            </a:endParaRP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&gt;&gt; (u1(0.800000000000000001) - u1(0.8))/0.000000000000000001</a:t>
            </a:r>
            <a:br>
              <a:rPr lang="fr-FR" sz="1600" dirty="0" smtClean="0">
                <a:latin typeface="Consolas" pitchFamily="49" charset="0"/>
                <a:cs typeface="Arial" charset="0"/>
              </a:rPr>
            </a:br>
            <a:r>
              <a:rPr lang="fr-FR" sz="1600" dirty="0" smtClean="0">
                <a:latin typeface="Consolas" pitchFamily="49" charset="0"/>
                <a:cs typeface="Arial" charset="0"/>
              </a:rPr>
              <a:t>                                                  % h = 1e-18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z="1600" dirty="0" smtClean="0">
                <a:latin typeface="Consolas" pitchFamily="49" charset="0"/>
                <a:cs typeface="Arial" charset="0"/>
              </a:rPr>
              <a:t>     </a:t>
            </a:r>
            <a:r>
              <a:rPr lang="fr-FR" sz="1600" b="1" dirty="0" smtClean="0">
                <a:solidFill>
                  <a:srgbClr val="FF0000"/>
                </a:solidFill>
                <a:latin typeface="Consolas" pitchFamily="49" charset="0"/>
                <a:cs typeface="Arial" charset="0"/>
              </a:rPr>
              <a:t>0</a:t>
            </a:r>
            <a:endParaRPr lang="en-US" sz="1600" b="1" dirty="0" smtClean="0">
              <a:solidFill>
                <a:srgbClr val="FF000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659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Subtractive Cancellation</a:t>
            </a:r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520545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issue here is subtractive cancellation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The correct answer: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1.1154125566033037964387363874459825837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To calculate the last value, we really need 120 bits of precision</a:t>
            </a:r>
          </a:p>
          <a:p>
            <a:pPr>
              <a:buFont typeface="Arial" charset="0"/>
              <a:buNone/>
            </a:pP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(0.800000000000000001)</a:t>
            </a:r>
          </a:p>
          <a:p>
            <a:pPr>
              <a:buFont typeface="Arial" charset="0"/>
              <a:buNone/>
            </a:pP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0.343203863570247323096562214278990746278631970391519938385548190115958483131841</a:t>
            </a:r>
          </a:p>
          <a:p>
            <a:pPr>
              <a:buFont typeface="Arial" charset="0"/>
              <a:buNone/>
            </a:pPr>
            <a:endParaRPr lang="en-CA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(0.8)</a:t>
            </a:r>
          </a:p>
          <a:p>
            <a:pPr>
              <a:buFont typeface="Arial" charset="0"/>
              <a:buNone/>
            </a:pP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0.343203863570247321981149657675686948831734233707935846343122089792457817661621</a:t>
            </a:r>
          </a:p>
          <a:p>
            <a:pPr>
              <a:buFont typeface="Arial" charset="0"/>
              <a:buNone/>
            </a:pPr>
            <a:endParaRPr lang="en-CA" sz="1600" i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(0.800000000000000001)  –  </a:t>
            </a:r>
            <a:r>
              <a:rPr lang="en-CA" sz="16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(0.8)</a:t>
            </a:r>
          </a:p>
          <a:p>
            <a:pPr>
              <a:buFont typeface="Arial" charset="0"/>
              <a:buNone/>
            </a:pP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0.00000000000000000</a:t>
            </a:r>
            <a:r>
              <a:rPr lang="en-CA" sz="1600" b="1" dirty="0" smtClean="0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111541255660330379</a:t>
            </a:r>
            <a:r>
              <a:rPr lang="en-CA" sz="1600" dirty="0" smtClean="0">
                <a:latin typeface="Times New Roman" pitchFamily="18" charset="0"/>
                <a:cs typeface="Times New Roman" pitchFamily="18" charset="0"/>
              </a:rPr>
              <a:t>7446897736683584092042426100323500665470220</a:t>
            </a:r>
          </a:p>
          <a:p>
            <a:pPr lvl="1"/>
            <a:endParaRPr lang="en-CA" dirty="0" smtClean="0">
              <a:latin typeface="Consolas" pitchFamily="49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The correct answer starts at the 18</a:t>
            </a:r>
            <a:r>
              <a:rPr lang="en-CA" baseline="30000" dirty="0" smtClean="0">
                <a:latin typeface="Arial" charset="0"/>
                <a:cs typeface="Arial" charset="0"/>
              </a:rPr>
              <a:t>th</a:t>
            </a:r>
            <a:r>
              <a:rPr lang="en-CA" dirty="0" smtClean="0">
                <a:latin typeface="Arial" charset="0"/>
                <a:cs typeface="Arial" charset="0"/>
              </a:rPr>
              <a:t> place in the decimal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19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4308765" y="3117273"/>
            <a:ext cx="0" cy="252152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flipV="1">
            <a:off x="2479900" y="3144978"/>
            <a:ext cx="0" cy="2521527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68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Subtractive Cancellation</a:t>
            </a:r>
          </a:p>
        </p:txBody>
      </p:sp>
      <p:sp>
        <p:nvSpPr>
          <p:cNvPr id="153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Now, double uses 53 bits of precision:</a:t>
            </a: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Thus, 53 bits of precision is approximately equivalent to 16 decimal digits of precision 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Assume every calculation is restricted to 16 decimal digits of precision:</a:t>
            </a:r>
          </a:p>
          <a:p>
            <a:pPr lvl="1">
              <a:buFont typeface="Arial" charset="0"/>
              <a:buNone/>
            </a:pP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			0.8 + 0.000000000000000001			0.8</a:t>
            </a:r>
            <a:br>
              <a:rPr lang="en-CA" sz="1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		</a:t>
            </a:r>
            <a:r>
              <a:rPr lang="en-CA" sz="18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(0.800000000000000001)                            0.3432038635702473</a:t>
            </a:r>
          </a:p>
          <a:p>
            <a:pPr lvl="1">
              <a:buFont typeface="Arial" charset="0"/>
              <a:buNone/>
            </a:pP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CA" sz="18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(0.8)								0.3432038635702473</a:t>
            </a:r>
          </a:p>
          <a:p>
            <a:pPr lvl="1">
              <a:buFont typeface="Arial" charset="0"/>
              <a:buNone/>
            </a:pP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			</a:t>
            </a:r>
            <a:r>
              <a:rPr lang="en-CA" sz="18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(0.800000000000000001)  –  </a:t>
            </a:r>
            <a:r>
              <a:rPr lang="en-CA" sz="18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z="1800" dirty="0" smtClean="0">
                <a:latin typeface="Times New Roman" pitchFamily="18" charset="0"/>
                <a:cs typeface="Times New Roman" pitchFamily="18" charset="0"/>
              </a:rPr>
              <a:t>(0.8)		0.0000000000000000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The addition does not affect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0.8</a:t>
            </a:r>
          </a:p>
        </p:txBody>
      </p:sp>
      <p:graphicFrame>
        <p:nvGraphicFramePr>
          <p:cNvPr id="15362" name="Object 4"/>
          <p:cNvGraphicFramePr>
            <a:graphicFrameLocks noChangeAspect="1"/>
          </p:cNvGraphicFramePr>
          <p:nvPr/>
        </p:nvGraphicFramePr>
        <p:xfrm>
          <a:off x="3779838" y="1989138"/>
          <a:ext cx="1676400" cy="685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0502" name="Equation" r:id="rId3" imgW="1054080" imgH="431640" progId="Equation.DSMT4">
                  <p:embed/>
                </p:oleObj>
              </mc:Choice>
              <mc:Fallback>
                <p:oleObj name="Equation" r:id="rId3" imgW="1054080" imgH="4316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79838" y="1989138"/>
                        <a:ext cx="1676400" cy="685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Subtractive Cancellation</a:t>
            </a:r>
          </a:p>
        </p:txBody>
      </p:sp>
      <p:sp>
        <p:nvSpPr>
          <p:cNvPr id="727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But what happens in the binary world?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Consider the function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e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US" i="1" baseline="30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Arial" charset="0"/>
                <a:cs typeface="Arial" charset="0"/>
              </a:rPr>
              <a:t> and let us approximate the derivative at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= 1</a:t>
            </a:r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We will use </a:t>
            </a:r>
            <a:r>
              <a:rPr lang="en-CA" dirty="0" err="1" smtClean="0">
                <a:latin typeface="Arial" charset="0"/>
                <a:cs typeface="Arial" charset="0"/>
              </a:rPr>
              <a:t>Matlab</a:t>
            </a:r>
            <a:r>
              <a:rPr lang="en-CA" dirty="0" smtClean="0">
                <a:latin typeface="Arial" charset="0"/>
                <a:cs typeface="Arial" charset="0"/>
              </a:rPr>
              <a:t> and print out the double-precision floating-point numbers in their binary representation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We will use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= 2</a:t>
            </a:r>
            <a:r>
              <a:rPr lang="en-CA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CA" i="1" baseline="30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CA" dirty="0" smtClean="0">
                <a:latin typeface="Arial" charset="0"/>
                <a:cs typeface="Arial" charset="0"/>
              </a:rPr>
              <a:t>for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= 0, 1, 2, ...</a:t>
            </a:r>
            <a:endParaRPr lang="en-CA" dirty="0" smtClean="0">
              <a:latin typeface="Arial" charset="0"/>
              <a:cs typeface="Arial" charset="0"/>
            </a:endParaRP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The bits that are correct (taking into account rounding) are marked in blue</a:t>
            </a:r>
          </a:p>
          <a:p>
            <a:pPr lvl="2"/>
            <a:r>
              <a:rPr lang="en-CA" dirty="0" smtClean="0">
                <a:latin typeface="Arial" charset="0"/>
                <a:cs typeface="Arial" charset="0"/>
              </a:rPr>
              <a:t>The zero bits resulting from subtractive cancellation are marked in red </a:t>
            </a:r>
          </a:p>
          <a:p>
            <a:pPr lvl="1">
              <a:buFont typeface="Arial" charset="0"/>
              <a:buNone/>
            </a:pP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graphicFrame>
        <p:nvGraphicFramePr>
          <p:cNvPr id="564225" name="Object 4"/>
          <p:cNvGraphicFramePr>
            <a:graphicFrameLocks noChangeAspect="1"/>
          </p:cNvGraphicFramePr>
          <p:nvPr/>
        </p:nvGraphicFramePr>
        <p:xfrm>
          <a:off x="2447925" y="2757488"/>
          <a:ext cx="3957638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64229" name="Equation" r:id="rId3" imgW="2489040" imgH="419040" progId="Equation.DSMT4">
                  <p:embed/>
                </p:oleObj>
              </mc:Choice>
              <mc:Fallback>
                <p:oleObj name="Equation" r:id="rId3" imgW="248904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47925" y="2757488"/>
                        <a:ext cx="3957638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7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Subtractive Cancellation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92275" y="1302035"/>
          <a:ext cx="5904656" cy="5391560"/>
        </p:xfrm>
        <a:graphic>
          <a:graphicData uri="http://schemas.openxmlformats.org/drawingml/2006/table">
            <a:tbl>
              <a:tblPr/>
              <a:tblGrid>
                <a:gridCol w="288032"/>
                <a:gridCol w="5616624"/>
              </a:tblGrid>
              <a:tr h="40655">
                <a:tc>
                  <a:txBody>
                    <a:bodyPr/>
                    <a:lstStyle/>
                    <a:p>
                      <a:pPr algn="l"/>
                      <a:r>
                        <a:rPr lang="en-CA" sz="1800" i="1" dirty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/>
                        <a:t>Approximation with </a:t>
                      </a:r>
                      <a:r>
                        <a:rPr lang="en-CA" sz="1800" i="1" dirty="0"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CA" sz="1800" dirty="0">
                          <a:latin typeface="Times New Roman" pitchFamily="18" charset="0"/>
                          <a:cs typeface="Times New Roman" pitchFamily="18" charset="0"/>
                        </a:rPr>
                        <a:t> = 2</a:t>
                      </a:r>
                      <a:r>
                        <a:rPr lang="en-CA" sz="1800" baseline="300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CA" sz="1800" i="1" baseline="30000" dirty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0 01111111100 0110001100111111111000100010101001000010100011000000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1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</a:t>
                      </a:r>
                      <a:r>
                        <a:rPr lang="en-CA" sz="1200" dirty="0">
                          <a:latin typeface="Consolas" pitchFamily="49" charset="0"/>
                        </a:rPr>
                        <a:t>00100101100010001000101010011001111101100001101000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2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</a:t>
                      </a:r>
                      <a:r>
                        <a:rPr lang="en-CA" sz="1200" dirty="0">
                          <a:latin typeface="Consolas" pitchFamily="49" charset="0"/>
                        </a:rPr>
                        <a:t>000110110010111110100000000001010011101011000011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3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</a:t>
                      </a:r>
                      <a:r>
                        <a:rPr lang="en-CA" sz="1200" dirty="0">
                          <a:latin typeface="Consolas" pitchFamily="49" charset="0"/>
                        </a:rPr>
                        <a:t>0000001010100000100011111110101000010101011100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4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0110</a:t>
                      </a:r>
                      <a:r>
                        <a:rPr lang="en-CA" sz="1200" dirty="0">
                          <a:latin typeface="Consolas" pitchFamily="49" charset="0"/>
                        </a:rPr>
                        <a:t>11001011010110110101001010001001100111000110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5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01110</a:t>
                      </a:r>
                      <a:r>
                        <a:rPr lang="en-CA" sz="1200" dirty="0">
                          <a:latin typeface="Consolas" pitchFamily="49" charset="0"/>
                        </a:rPr>
                        <a:t>010110000110111011001101110011101110101001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6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 011101</a:t>
                      </a:r>
                      <a:r>
                        <a:rPr lang="en-CA" sz="1200" dirty="0">
                          <a:latin typeface="Consolas" pitchFamily="49" charset="0"/>
                        </a:rPr>
                        <a:t>0111000000000111111000101000010010010110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7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0111011</a:t>
                      </a:r>
                      <a:r>
                        <a:rPr lang="en-CA" sz="1200" dirty="0">
                          <a:latin typeface="Consolas" pitchFamily="49" charset="0"/>
                        </a:rPr>
                        <a:t>10011101110110101010011011000011001001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8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01110111</a:t>
                      </a:r>
                      <a:r>
                        <a:rPr lang="en-CA" sz="1200" dirty="0">
                          <a:latin typeface="Consolas" pitchFamily="49" charset="0"/>
                        </a:rPr>
                        <a:t>111110001100101000110110100100000100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9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011110000</a:t>
                      </a:r>
                      <a:r>
                        <a:rPr lang="en-CA" sz="1200" dirty="0">
                          <a:latin typeface="Consolas" pitchFamily="49" charset="0"/>
                        </a:rPr>
                        <a:t>1010111001001100110000110001010000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10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</a:t>
                      </a:r>
                      <a:r>
                        <a:rPr lang="en-CA" sz="1200" dirty="0">
                          <a:latin typeface="Consolas" pitchFamily="49" charset="0"/>
                        </a:rPr>
                        <a:t>00011001001000110010110000111000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11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 01111000100</a:t>
                      </a:r>
                      <a:r>
                        <a:rPr lang="en-CA" sz="1200" dirty="0">
                          <a:latin typeface="Consolas" pitchFamily="49" charset="0"/>
                        </a:rPr>
                        <a:t>111011101011100010001100111001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12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 011110001010</a:t>
                      </a:r>
                      <a:r>
                        <a:rPr lang="en-CA" sz="1200" dirty="0">
                          <a:latin typeface="Consolas" pitchFamily="49" charset="0"/>
                        </a:rPr>
                        <a:t>1001100111010111100011110000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13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0111100010101</a:t>
                      </a:r>
                      <a:r>
                        <a:rPr lang="en-CA" sz="1200" dirty="0">
                          <a:latin typeface="Consolas" pitchFamily="49" charset="0"/>
                        </a:rPr>
                        <a:t>11110000000011111011001000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14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01111000101100</a:t>
                      </a:r>
                      <a:r>
                        <a:rPr lang="en-CA" sz="1200" dirty="0">
                          <a:latin typeface="Consolas" pitchFamily="49" charset="0"/>
                        </a:rPr>
                        <a:t>100111000111110100000111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15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011110001011001</a:t>
                      </a:r>
                      <a:r>
                        <a:rPr lang="en-CA" sz="1200" dirty="0">
                          <a:latin typeface="Consolas" pitchFamily="49" charset="0"/>
                        </a:rPr>
                        <a:t>1111010101010110001110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16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0111100010110100</a:t>
                      </a:r>
                      <a:r>
                        <a:rPr lang="en-CA" sz="1200" dirty="0">
                          <a:latin typeface="Consolas" pitchFamily="49" charset="0"/>
                        </a:rPr>
                        <a:t>10100111000001111110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17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</a:t>
                      </a:r>
                      <a:r>
                        <a:rPr lang="en-CA" sz="1200" dirty="0">
                          <a:latin typeface="Consolas" pitchFamily="49" charset="0"/>
                        </a:rPr>
                        <a:t>000010100110101011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18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011110001011010100</a:t>
                      </a:r>
                      <a:r>
                        <a:rPr lang="en-CA" sz="1200" dirty="0">
                          <a:latin typeface="Consolas" pitchFamily="49" charset="0"/>
                        </a:rPr>
                        <a:t>1101000100110000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19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0111100010110101010</a:t>
                      </a:r>
                      <a:r>
                        <a:rPr lang="en-CA" sz="1200" dirty="0">
                          <a:latin typeface="Consolas" pitchFamily="49" charset="0"/>
                        </a:rPr>
                        <a:t>01011110101111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20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01111000101101010101</a:t>
                      </a:r>
                      <a:r>
                        <a:rPr lang="en-CA" sz="1200" dirty="0">
                          <a:latin typeface="Consolas" pitchFamily="49" charset="0"/>
                        </a:rPr>
                        <a:t>011110011101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21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011110001011010101011</a:t>
                      </a:r>
                      <a:r>
                        <a:rPr lang="en-CA" sz="1200" dirty="0">
                          <a:latin typeface="Consolas" pitchFamily="49" charset="0"/>
                        </a:rPr>
                        <a:t>1011000000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22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 0111100010110101011000</a:t>
                      </a:r>
                      <a:r>
                        <a:rPr lang="en-CA" sz="1200" dirty="0">
                          <a:latin typeface="Consolas" pitchFamily="49" charset="0"/>
                        </a:rPr>
                        <a:t>00011100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23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 01111000101101010110000</a:t>
                      </a:r>
                      <a:r>
                        <a:rPr lang="en-CA" sz="1200" dirty="0">
                          <a:latin typeface="Consolas" pitchFamily="49" charset="0"/>
                        </a:rPr>
                        <a:t>111110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24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011110001011010101100010</a:t>
                      </a:r>
                      <a:r>
                        <a:rPr lang="en-CA" sz="1200" dirty="0">
                          <a:latin typeface="Consolas" pitchFamily="49" charset="0"/>
                        </a:rPr>
                        <a:t>1010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25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0111100010110101011000110</a:t>
                      </a:r>
                      <a:r>
                        <a:rPr lang="en-CA" sz="1200" dirty="0">
                          <a:latin typeface="Consolas" pitchFamily="49" charset="0"/>
                        </a:rPr>
                        <a:t>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26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 01111000101101010110001101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Oval 4"/>
          <p:cNvSpPr/>
          <p:nvPr/>
        </p:nvSpPr>
        <p:spPr>
          <a:xfrm>
            <a:off x="5114503" y="6424613"/>
            <a:ext cx="369887" cy="404812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Subtractive Cancellation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</p:nvPr>
        </p:nvGraphicFramePr>
        <p:xfrm>
          <a:off x="1692275" y="1302035"/>
          <a:ext cx="5904656" cy="5391560"/>
        </p:xfrm>
        <a:graphic>
          <a:graphicData uri="http://schemas.openxmlformats.org/drawingml/2006/table">
            <a:tbl>
              <a:tblPr/>
              <a:tblGrid>
                <a:gridCol w="288032"/>
                <a:gridCol w="5616624"/>
              </a:tblGrid>
              <a:tr h="40655">
                <a:tc>
                  <a:txBody>
                    <a:bodyPr/>
                    <a:lstStyle/>
                    <a:p>
                      <a:pPr algn="l"/>
                      <a:r>
                        <a:rPr lang="en-CA" sz="1800" i="1" dirty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800" dirty="0"/>
                        <a:t>Approximation with </a:t>
                      </a:r>
                      <a:r>
                        <a:rPr lang="en-CA" sz="1800" i="1" dirty="0"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r>
                        <a:rPr lang="en-CA" sz="1800" dirty="0">
                          <a:latin typeface="Times New Roman" pitchFamily="18" charset="0"/>
                          <a:cs typeface="Times New Roman" pitchFamily="18" charset="0"/>
                        </a:rPr>
                        <a:t> = 2</a:t>
                      </a:r>
                      <a:r>
                        <a:rPr lang="en-CA" sz="1800" baseline="30000" dirty="0">
                          <a:latin typeface="Times New Roman" pitchFamily="18" charset="0"/>
                          <a:cs typeface="Times New Roman" pitchFamily="18" charset="0"/>
                        </a:rPr>
                        <a:t>-</a:t>
                      </a:r>
                      <a:r>
                        <a:rPr lang="en-CA" sz="1800" i="1" baseline="30000" dirty="0">
                          <a:latin typeface="Times New Roman" pitchFamily="18" charset="0"/>
                          <a:cs typeface="Times New Roman" pitchFamily="18" charset="0"/>
                        </a:rPr>
                        <a:t>n</a:t>
                      </a:r>
                      <a:endParaRPr lang="en-CA" sz="18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27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0111100010110101011000110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28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011110001011010101100011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29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01111000101101010110001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30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0111100010110101011001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31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011110001011010101100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32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01111000101101010110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33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34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35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36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37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38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39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 smtClean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0111100010110</a:t>
                      </a:r>
                      <a:r>
                        <a:rPr lang="en-CA" sz="1200" dirty="0" smtClean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</a:t>
                      </a:r>
                      <a:endParaRPr lang="en-CA" sz="1200" dirty="0">
                        <a:solidFill>
                          <a:srgbClr val="FF0000"/>
                        </a:solidFill>
                        <a:latin typeface="Consolas" pitchFamily="49" charset="0"/>
                      </a:endParaRP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40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41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42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43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44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45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46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47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48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0111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49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100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50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10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51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00B0F0"/>
                          </a:solidFill>
                          <a:latin typeface="Consolas" pitchFamily="49" charset="0"/>
                        </a:rPr>
                        <a:t>1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52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0 01111111101 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6512"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53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en-CA" sz="1200" dirty="0">
                          <a:latin typeface="Consolas" pitchFamily="49" charset="0"/>
                        </a:rPr>
                        <a:t>0 </a:t>
                      </a:r>
                      <a:r>
                        <a:rPr lang="en-CA" sz="1200" dirty="0">
                          <a:solidFill>
                            <a:srgbClr val="FF0000"/>
                          </a:solidFill>
                          <a:latin typeface="Consolas" pitchFamily="49" charset="0"/>
                        </a:rPr>
                        <a:t>00000000000 0000000000000000000000000000000000000000000000000000</a:t>
                      </a:r>
                    </a:p>
                  </a:txBody>
                  <a:tcPr marL="6411" marR="6411" marT="3205" marB="3205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 rot="18149058">
            <a:off x="-253466" y="5387641"/>
            <a:ext cx="22749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dirty="0" smtClean="0"/>
              <a:t>100 % relative error</a:t>
            </a:r>
            <a:endParaRPr lang="en-CA" dirty="0"/>
          </a:p>
        </p:txBody>
      </p:sp>
      <p:cxnSp>
        <p:nvCxnSpPr>
          <p:cNvPr id="9" name="Straight Arrow Connector 8"/>
          <p:cNvCxnSpPr/>
          <p:nvPr/>
        </p:nvCxnSpPr>
        <p:spPr>
          <a:xfrm>
            <a:off x="997526" y="5791197"/>
            <a:ext cx="667038" cy="798241"/>
          </a:xfrm>
          <a:prstGeom prst="straightConnector1">
            <a:avLst/>
          </a:prstGeom>
          <a:ln>
            <a:solidFill>
              <a:srgbClr val="FF0000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Subtractive Cancellation</a:t>
            </a:r>
          </a:p>
        </p:txBody>
      </p:sp>
      <p:sp>
        <p:nvSpPr>
          <p:cNvPr id="757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Consequence: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Unlike calculus, we cannot make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dirty="0" smtClean="0">
                <a:latin typeface="Arial" charset="0"/>
                <a:cs typeface="Arial" charset="0"/>
              </a:rPr>
              <a:t> arbitrarily small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Possible solutions: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Find a better formulas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Use a completely different approach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24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7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7680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Idea:  find the line that interpolates the two points</a:t>
            </a:r>
          </a:p>
          <a:p>
            <a:pPr algn="ctr">
              <a:buFont typeface="Arial" charset="0"/>
              <a:buNone/>
            </a:pP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))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))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76804" name="Picture 9" descr="C:\Users\dwharder\Desktop\ik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626600"/>
            <a:ext cx="5472113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7" name="Picture 10" descr="C:\Users\dwharder\Desktop\ik2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2626600"/>
            <a:ext cx="5472113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1638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slope of this interpolating line is our approximation of the derivative:</a:t>
            </a:r>
          </a:p>
        </p:txBody>
      </p:sp>
      <p:graphicFrame>
        <p:nvGraphicFramePr>
          <p:cNvPr id="16386" name="Object 4"/>
          <p:cNvGraphicFramePr>
            <a:graphicFrameLocks noChangeAspect="1"/>
          </p:cNvGraphicFramePr>
          <p:nvPr/>
        </p:nvGraphicFramePr>
        <p:xfrm>
          <a:off x="3851275" y="2060575"/>
          <a:ext cx="1592263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1526" name="Equation" r:id="rId4" imgW="1002960" imgH="419040" progId="Equation.DSMT4">
                  <p:embed/>
                </p:oleObj>
              </mc:Choice>
              <mc:Fallback>
                <p:oleObj name="Equation" r:id="rId4" imgW="100296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51275" y="2060575"/>
                        <a:ext cx="1592263" cy="665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7826" name="Picture 11" descr="C:\Users\dwharder\Desktop\ik3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626600"/>
            <a:ext cx="5472113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78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778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What happens if we find the interpolating quadratic going through the three points</a:t>
            </a:r>
          </a:p>
          <a:p>
            <a:pPr algn="ctr">
              <a:buFont typeface="Arial" charset="0"/>
              <a:buNone/>
            </a:pP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))   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))  </a:t>
            </a:r>
            <a:r>
              <a:rPr lang="en-CA" smtClean="0">
                <a:latin typeface="Arial" charset="0"/>
                <a:cs typeface="Arial" charset="0"/>
              </a:rPr>
              <a:t> 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))</a:t>
            </a: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?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interpolating quadratic is clearly a local approximation</a:t>
            </a:r>
          </a:p>
        </p:txBody>
      </p:sp>
      <p:pic>
        <p:nvPicPr>
          <p:cNvPr id="78852" name="Picture 2" descr="C:\Users\dwharder\Desktop\ik4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626600"/>
            <a:ext cx="5472113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798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slope of the interpolating quadratic is easy to find:</a:t>
            </a:r>
            <a:endParaRPr lang="en-CA" i="1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9876" name="Picture 3" descr="C:\Users\dwharder\Desktop\ik5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835150" y="2626600"/>
            <a:ext cx="5472113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29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0898" name="Picture 9" descr="C:\Users\dwharder\Desktop\ik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635375" y="4259705"/>
            <a:ext cx="5472113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089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8090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slope of the interpolating quadratic is also closer to the slope of the original function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</a:p>
        </p:txBody>
      </p:sp>
      <p:pic>
        <p:nvPicPr>
          <p:cNvPr id="80901" name="Picture 3" descr="C:\Users\dwharder\Desktop\ik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2626600"/>
            <a:ext cx="5472113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174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Without going through the process, finding the interpolating quadratic function gives us a similar formula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Visually, we see these are better approximations, but how much better are they analytically?</a:t>
            </a:r>
          </a:p>
        </p:txBody>
      </p:sp>
      <p:graphicFrame>
        <p:nvGraphicFramePr>
          <p:cNvPr id="17410" name="Object 4"/>
          <p:cNvGraphicFramePr>
            <a:graphicFrameLocks noChangeAspect="1"/>
          </p:cNvGraphicFramePr>
          <p:nvPr/>
        </p:nvGraphicFramePr>
        <p:xfrm>
          <a:off x="2798763" y="2553718"/>
          <a:ext cx="2825750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2550" name="Equation" r:id="rId3" imgW="1777680" imgH="419040" progId="Equation.DSMT4">
                  <p:embed/>
                </p:oleObj>
              </mc:Choice>
              <mc:Fallback>
                <p:oleObj name="Equation" r:id="rId3" imgW="177768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8763" y="2553718"/>
                        <a:ext cx="2825750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35" name="Picture 3" descr="C:\Users\dwharder\Desktop\ik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835150" y="2781895"/>
            <a:ext cx="5472113" cy="23399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843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1843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Additionally, we can approximate the concavity (2</a:t>
            </a:r>
            <a:r>
              <a:rPr lang="en-CA" baseline="30000" dirty="0" smtClean="0">
                <a:latin typeface="Arial" charset="0"/>
                <a:cs typeface="Arial" charset="0"/>
              </a:rPr>
              <a:t>nd</a:t>
            </a:r>
            <a:r>
              <a:rPr lang="en-CA" dirty="0" smtClean="0">
                <a:latin typeface="Arial" charset="0"/>
                <a:cs typeface="Arial" charset="0"/>
              </a:rPr>
              <a:t> derivative) at the point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Arial" charset="0"/>
                <a:cs typeface="Arial" charset="0"/>
              </a:rPr>
              <a:t> by finding the concavity of the interpolating quadratic polynomial </a:t>
            </a:r>
          </a:p>
        </p:txBody>
      </p:sp>
      <p:graphicFrame>
        <p:nvGraphicFramePr>
          <p:cNvPr id="18434" name="Object 3"/>
          <p:cNvGraphicFramePr>
            <a:graphicFrameLocks noChangeAspect="1"/>
          </p:cNvGraphicFramePr>
          <p:nvPr/>
        </p:nvGraphicFramePr>
        <p:xfrm>
          <a:off x="2790825" y="4981875"/>
          <a:ext cx="3652838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3574" name="Equation" r:id="rId4" imgW="2298600" imgH="419040" progId="Equation.DSMT4">
                  <p:embed/>
                </p:oleObj>
              </mc:Choice>
              <mc:Fallback>
                <p:oleObj name="Equation" r:id="rId4" imgW="229860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90825" y="4981875"/>
                        <a:ext cx="3652838" cy="665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 those interested, this Maple code finds these formulas</a:t>
            </a:r>
          </a:p>
        </p:txBody>
      </p:sp>
      <p:pic>
        <p:nvPicPr>
          <p:cNvPr id="81924" name="Picture 2" descr="C:\Users\dwharder\Desktop\Untitled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8438" y="2016125"/>
            <a:ext cx="8745537" cy="458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1946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Question:  how much better are these two approximations?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19458" name="Object 4"/>
          <p:cNvGraphicFramePr>
            <a:graphicFrameLocks noChangeAspect="1"/>
          </p:cNvGraphicFramePr>
          <p:nvPr/>
        </p:nvGraphicFramePr>
        <p:xfrm>
          <a:off x="2717800" y="2476800"/>
          <a:ext cx="3654425" cy="13700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4598" name="Equation" r:id="rId3" imgW="2298600" imgH="863280" progId="Equation.DSMT4">
                  <p:embed/>
                </p:oleObj>
              </mc:Choice>
              <mc:Fallback>
                <p:oleObj name="Equation" r:id="rId3" imgW="2298600" imgH="8632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17800" y="2476800"/>
                        <a:ext cx="3654425" cy="13700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2048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Using Taylor series, we have approximations for both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Here,                   and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20482" name="Object 4"/>
          <p:cNvGraphicFramePr>
            <a:graphicFrameLocks noChangeAspect="1"/>
          </p:cNvGraphicFramePr>
          <p:nvPr/>
        </p:nvGraphicFramePr>
        <p:xfrm>
          <a:off x="1968063" y="2614775"/>
          <a:ext cx="5346700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30" name="Equation" r:id="rId3" imgW="3365280" imgH="812520" progId="Equation.DSMT4">
                  <p:embed/>
                </p:oleObj>
              </mc:Choice>
              <mc:Fallback>
                <p:oleObj name="Equation" r:id="rId3" imgW="3365280" imgH="8125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68063" y="2614775"/>
                        <a:ext cx="5346700" cy="1287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3" name="Object 3"/>
          <p:cNvGraphicFramePr>
            <a:graphicFrameLocks noChangeAspect="1"/>
          </p:cNvGraphicFramePr>
          <p:nvPr/>
        </p:nvGraphicFramePr>
        <p:xfrm>
          <a:off x="1799365" y="4231725"/>
          <a:ext cx="1392238" cy="40163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31" name="Equation" r:id="rId5" imgW="876240" imgH="253800" progId="Equation.DSMT4">
                  <p:embed/>
                </p:oleObj>
              </mc:Choice>
              <mc:Fallback>
                <p:oleObj name="Equation" r:id="rId5" imgW="87624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799365" y="4231725"/>
                        <a:ext cx="1392238" cy="40163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0484" name="Object 4"/>
          <p:cNvGraphicFramePr>
            <a:graphicFrameLocks noChangeAspect="1"/>
          </p:cNvGraphicFramePr>
          <p:nvPr/>
        </p:nvGraphicFramePr>
        <p:xfrm>
          <a:off x="3860953" y="4199253"/>
          <a:ext cx="1392237" cy="4016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5632" name="Equation" r:id="rId7" imgW="876240" imgH="253800" progId="Equation.DSMT4">
                  <p:embed/>
                </p:oleObj>
              </mc:Choice>
              <mc:Fallback>
                <p:oleObj name="Equation" r:id="rId7" imgW="876240" imgH="253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60953" y="4199253"/>
                        <a:ext cx="1392237" cy="4016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2150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Subtracting the second approximation from the first, we get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21506" name="Object 3"/>
          <p:cNvGraphicFramePr>
            <a:graphicFrameLocks noChangeAspect="1"/>
          </p:cNvGraphicFramePr>
          <p:nvPr/>
        </p:nvGraphicFramePr>
        <p:xfrm>
          <a:off x="932178" y="4054638"/>
          <a:ext cx="7707312" cy="12874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650" name="Equation" r:id="rId3" imgW="4851360" imgH="812520" progId="Equation.DSMT4">
                  <p:embed/>
                </p:oleObj>
              </mc:Choice>
              <mc:Fallback>
                <p:oleObj name="Equation" r:id="rId3" imgW="4851360" imgH="81252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32178" y="4054638"/>
                        <a:ext cx="7707312" cy="12874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1343340" y="3911763"/>
            <a:ext cx="72009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1507" name="Object 4"/>
          <p:cNvGraphicFramePr>
            <a:graphicFrameLocks noChangeAspect="1"/>
          </p:cNvGraphicFramePr>
          <p:nvPr/>
        </p:nvGraphicFramePr>
        <p:xfrm>
          <a:off x="1973578" y="2614775"/>
          <a:ext cx="5346700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6651" name="Equation" r:id="rId5" imgW="3365280" imgH="812520" progId="Equation.DSMT4">
                  <p:embed/>
                </p:oleObj>
              </mc:Choice>
              <mc:Fallback>
                <p:oleObj name="Equation" r:id="rId5" imgW="3365280" imgH="8125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73578" y="2614775"/>
                        <a:ext cx="5346700" cy="1287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7" name="Straight Connector 6"/>
          <p:cNvCxnSpPr/>
          <p:nvPr/>
        </p:nvCxnSpPr>
        <p:spPr>
          <a:xfrm rot="16200000" flipH="1">
            <a:off x="2674459" y="2939419"/>
            <a:ext cx="1368425" cy="719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 rot="5400000">
            <a:off x="2710177" y="2975138"/>
            <a:ext cx="1368425" cy="6477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 rot="16200000" flipH="1">
            <a:off x="4473890" y="2938625"/>
            <a:ext cx="1368425" cy="720725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4510402" y="2975138"/>
            <a:ext cx="1368425" cy="6477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36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2253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Solving the equation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 the derivative, we get: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22530" name="Object 4"/>
          <p:cNvGraphicFramePr>
            <a:graphicFrameLocks noChangeAspect="1"/>
          </p:cNvGraphicFramePr>
          <p:nvPr/>
        </p:nvGraphicFramePr>
        <p:xfrm>
          <a:off x="1946275" y="2060575"/>
          <a:ext cx="5630863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678" name="Equation" r:id="rId3" imgW="3543120" imgH="393480" progId="Equation.DSMT4">
                  <p:embed/>
                </p:oleObj>
              </mc:Choice>
              <mc:Fallback>
                <p:oleObj name="Equation" r:id="rId3" imgW="3543120" imgH="39348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946275" y="2060575"/>
                        <a:ext cx="5630863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2531" name="Object 3"/>
          <p:cNvGraphicFramePr>
            <a:graphicFrameLocks noChangeAspect="1"/>
          </p:cNvGraphicFramePr>
          <p:nvPr/>
        </p:nvGraphicFramePr>
        <p:xfrm>
          <a:off x="2090738" y="3404908"/>
          <a:ext cx="5389562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679" name="Equation" r:id="rId5" imgW="3390840" imgH="419040" progId="Equation.DSMT4">
                  <p:embed/>
                </p:oleObj>
              </mc:Choice>
              <mc:Fallback>
                <p:oleObj name="Equation" r:id="rId5" imgW="339084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90738" y="3404908"/>
                        <a:ext cx="5389562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graphicFrame>
        <p:nvGraphicFramePr>
          <p:cNvPr id="8" name="Object 3"/>
          <p:cNvGraphicFramePr>
            <a:graphicFrameLocks noChangeAspect="1"/>
          </p:cNvGraphicFramePr>
          <p:nvPr/>
        </p:nvGraphicFramePr>
        <p:xfrm>
          <a:off x="2808434" y="4172092"/>
          <a:ext cx="292735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7680" name="Equation" r:id="rId7" imgW="1841400" imgH="419040" progId="Equation.DSMT4">
                  <p:embed/>
                </p:oleObj>
              </mc:Choice>
              <mc:Fallback>
                <p:oleObj name="Equation" r:id="rId7" imgW="1841400" imgH="419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08434" y="4172092"/>
                        <a:ext cx="2927350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2355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critical term is the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This says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If we halve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dirty="0" smtClean="0">
                <a:latin typeface="Arial" charset="0"/>
                <a:cs typeface="Arial" charset="0"/>
              </a:rPr>
              <a:t>, the error goes down by a factor of 4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If we divide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dirty="0" smtClean="0">
                <a:latin typeface="Arial" charset="0"/>
                <a:cs typeface="Arial" charset="0"/>
              </a:rPr>
              <a:t> by 10, the error goes down by a factor of 100</a:t>
            </a:r>
          </a:p>
          <a:p>
            <a:pPr>
              <a:buFont typeface="Arial" charset="0"/>
              <a:buNone/>
            </a:pP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23554" name="Object 4"/>
          <p:cNvGraphicFramePr>
            <a:graphicFrameLocks noChangeAspect="1"/>
          </p:cNvGraphicFramePr>
          <p:nvPr/>
        </p:nvGraphicFramePr>
        <p:xfrm>
          <a:off x="2968625" y="2060575"/>
          <a:ext cx="3633788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8694" name="Equation" r:id="rId3" imgW="2286000" imgH="419040" progId="Equation.DSMT4">
                  <p:embed/>
                </p:oleObj>
              </mc:Choice>
              <mc:Fallback>
                <p:oleObj name="Equation" r:id="rId3" imgW="228600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68625" y="2060575"/>
                        <a:ext cx="3633788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5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8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2458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Adding the two approximations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24578" name="Object 4"/>
          <p:cNvGraphicFramePr>
            <a:graphicFrameLocks noChangeAspect="1"/>
          </p:cNvGraphicFramePr>
          <p:nvPr/>
        </p:nvGraphicFramePr>
        <p:xfrm>
          <a:off x="1144588" y="2060575"/>
          <a:ext cx="6821487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9722" name="Equation" r:id="rId3" imgW="4292280" imgH="812520" progId="Equation.DSMT4">
                  <p:embed/>
                </p:oleObj>
              </mc:Choice>
              <mc:Fallback>
                <p:oleObj name="Equation" r:id="rId3" imgW="4292280" imgH="81252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44588" y="2060575"/>
                        <a:ext cx="6821487" cy="1287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9" name="Straight Connector 8"/>
          <p:cNvCxnSpPr/>
          <p:nvPr/>
        </p:nvCxnSpPr>
        <p:spPr>
          <a:xfrm>
            <a:off x="827088" y="3357563"/>
            <a:ext cx="72009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24579" name="Object 3"/>
          <p:cNvGraphicFramePr>
            <a:graphicFrameLocks noChangeAspect="1"/>
          </p:cNvGraphicFramePr>
          <p:nvPr/>
        </p:nvGraphicFramePr>
        <p:xfrm>
          <a:off x="107950" y="3429000"/>
          <a:ext cx="8578850" cy="12874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99723" name="Equation" r:id="rId5" imgW="5397480" imgH="812520" progId="Equation.DSMT4">
                  <p:embed/>
                </p:oleObj>
              </mc:Choice>
              <mc:Fallback>
                <p:oleObj name="Equation" r:id="rId5" imgW="5397480" imgH="81252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7950" y="3429000"/>
                        <a:ext cx="8578850" cy="12874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8" name="Straight Connector 7"/>
          <p:cNvCxnSpPr/>
          <p:nvPr/>
        </p:nvCxnSpPr>
        <p:spPr>
          <a:xfrm rot="16200000" flipH="1">
            <a:off x="2591594" y="2385219"/>
            <a:ext cx="1368425" cy="719137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 rot="5400000">
            <a:off x="2627312" y="2420938"/>
            <a:ext cx="1368425" cy="6477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 rot="16200000" flipH="1">
            <a:off x="4968081" y="2385219"/>
            <a:ext cx="1368425" cy="719138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 rot="5400000">
            <a:off x="5003800" y="2420938"/>
            <a:ext cx="1368425" cy="647700"/>
          </a:xfrm>
          <a:prstGeom prst="line">
            <a:avLst/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39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2560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Solving the equation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 the 2</a:t>
            </a:r>
            <a:r>
              <a:rPr lang="en-CA" baseline="30000" smtClean="0">
                <a:latin typeface="Arial" charset="0"/>
                <a:cs typeface="Arial" charset="0"/>
              </a:rPr>
              <a:t>nd</a:t>
            </a:r>
            <a:r>
              <a:rPr lang="en-CA" smtClean="0">
                <a:latin typeface="Arial" charset="0"/>
                <a:cs typeface="Arial" charset="0"/>
              </a:rPr>
              <a:t> derivative, we get: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25602" name="Object 4"/>
          <p:cNvGraphicFramePr>
            <a:graphicFrameLocks noChangeAspect="1"/>
          </p:cNvGraphicFramePr>
          <p:nvPr/>
        </p:nvGraphicFramePr>
        <p:xfrm>
          <a:off x="1595438" y="3515748"/>
          <a:ext cx="6378575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50" name="Equation" r:id="rId3" imgW="4012920" imgH="419040" progId="Equation.DSMT4">
                  <p:embed/>
                </p:oleObj>
              </mc:Choice>
              <mc:Fallback>
                <p:oleObj name="Equation" r:id="rId3" imgW="401292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95438" y="3515748"/>
                        <a:ext cx="6378575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5603" name="Object 3"/>
          <p:cNvGraphicFramePr>
            <a:graphicFrameLocks noChangeAspect="1"/>
          </p:cNvGraphicFramePr>
          <p:nvPr/>
        </p:nvGraphicFramePr>
        <p:xfrm>
          <a:off x="1390650" y="2060575"/>
          <a:ext cx="6599238" cy="6238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51" name="Equation" r:id="rId5" imgW="4152600" imgH="393480" progId="Equation.DSMT4">
                  <p:embed/>
                </p:oleObj>
              </mc:Choice>
              <mc:Fallback>
                <p:oleObj name="Equation" r:id="rId5" imgW="4152600" imgH="39348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390650" y="2060575"/>
                        <a:ext cx="6599238" cy="62388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graphicFrame>
        <p:nvGraphicFramePr>
          <p:cNvPr id="8" name="Object 4"/>
          <p:cNvGraphicFramePr>
            <a:graphicFrameLocks noChangeAspect="1"/>
          </p:cNvGraphicFramePr>
          <p:nvPr/>
        </p:nvGraphicFramePr>
        <p:xfrm>
          <a:off x="2340556" y="4237327"/>
          <a:ext cx="3835400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0752" name="Equation" r:id="rId7" imgW="2412720" imgH="419040" progId="Equation.DSMT4">
                  <p:embed/>
                </p:oleObj>
              </mc:Choice>
              <mc:Fallback>
                <p:oleObj name="Equation" r:id="rId7" imgW="2412720" imgH="419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340556" y="4237327"/>
                        <a:ext cx="3835400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266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Again, the term in the error is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aseline="3000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Thus, both of these formulas are reasonable approximations for the first and second derivatives</a:t>
            </a:r>
          </a:p>
          <a:p>
            <a:pPr>
              <a:buFont typeface="Arial" charset="0"/>
              <a:buNone/>
            </a:pPr>
            <a:endParaRPr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26626" name="Object 4"/>
          <p:cNvGraphicFramePr>
            <a:graphicFrameLocks noChangeAspect="1"/>
          </p:cNvGraphicFramePr>
          <p:nvPr/>
        </p:nvGraphicFramePr>
        <p:xfrm>
          <a:off x="2503488" y="2044700"/>
          <a:ext cx="4560887" cy="663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1766" name="Equation" r:id="rId3" imgW="2869920" imgH="419040" progId="Equation.DSMT4">
                  <p:embed/>
                </p:oleObj>
              </mc:Choice>
              <mc:Fallback>
                <p:oleObj name="Equation" r:id="rId3" imgW="286992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03488" y="2044700"/>
                        <a:ext cx="4560887" cy="663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</a:t>
            </a:r>
          </a:p>
        </p:txBody>
      </p:sp>
      <p:sp>
        <p:nvSpPr>
          <p:cNvPr id="8294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will demonstrate this by finding the approximation of both the derivative and 2</a:t>
            </a:r>
            <a:r>
              <a:rPr lang="en-CA" baseline="30000" dirty="0" smtClean="0">
                <a:latin typeface="Arial" charset="0"/>
                <a:cs typeface="Arial" charset="0"/>
              </a:rPr>
              <a:t>nd</a:t>
            </a:r>
            <a:r>
              <a:rPr lang="en-CA" dirty="0" smtClean="0">
                <a:latin typeface="Arial" charset="0"/>
                <a:cs typeface="Arial" charset="0"/>
              </a:rPr>
              <a:t>-derivative of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) = 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 e</a:t>
            </a:r>
            <a:r>
              <a:rPr lang="en-US" baseline="30000" dirty="0" smtClean="0">
                <a:latin typeface="Times New Roman" pitchFamily="18" charset="0"/>
                <a:cs typeface="Times New Roman" pitchFamily="18" charset="0"/>
              </a:rPr>
              <a:t>–0.5</a:t>
            </a:r>
            <a:r>
              <a:rPr lang="en-US" i="1" baseline="30000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at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US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= 0.8</a:t>
            </a: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Using Maple, the correct values to 17 decimal digits are:</a:t>
            </a:r>
          </a:p>
          <a:p>
            <a:pPr lvl="1">
              <a:buFont typeface="Arial" charset="0"/>
              <a:buNone/>
            </a:pPr>
            <a:r>
              <a:rPr lang="en-US" sz="2200" dirty="0" smtClean="0">
                <a:latin typeface="Arial" charset="0"/>
                <a:cs typeface="Arial" charset="0"/>
              </a:rPr>
              <a:t>				</a:t>
            </a:r>
            <a:r>
              <a:rPr lang="en-CA" sz="2200" dirty="0" smtClean="0">
                <a:latin typeface="Arial" charset="0"/>
                <a:cs typeface="Arial" charset="0"/>
              </a:rPr>
              <a:t>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200" baseline="30000" dirty="0" smtClean="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(0.8) = 1.1154125566033037</a:t>
            </a:r>
          </a:p>
          <a:p>
            <a:pPr lvl="1">
              <a:buFont typeface="Arial" charset="0"/>
              <a:buNone/>
            </a:pPr>
            <a:r>
              <a:rPr lang="en-US" sz="2200" dirty="0" smtClean="0">
                <a:latin typeface="Arial" charset="0"/>
                <a:cs typeface="Arial" charset="0"/>
              </a:rPr>
              <a:t>				</a:t>
            </a:r>
            <a:r>
              <a:rPr lang="en-CA" sz="2200" dirty="0" smtClean="0">
                <a:latin typeface="Arial" charset="0"/>
                <a:cs typeface="Arial" charset="0"/>
              </a:rPr>
              <a:t> </a:t>
            </a:r>
            <a:r>
              <a:rPr lang="en-US" sz="2200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200" baseline="30000" dirty="0" smtClean="0">
                <a:latin typeface="Times New Roman" pitchFamily="18" charset="0"/>
                <a:cs typeface="Times New Roman" pitchFamily="18" charset="0"/>
              </a:rPr>
              <a:t>(2)</a:t>
            </a:r>
            <a:r>
              <a:rPr lang="en-US" sz="2200" dirty="0" smtClean="0">
                <a:latin typeface="Times New Roman" pitchFamily="18" charset="0"/>
                <a:cs typeface="Times New Roman" pitchFamily="18" charset="0"/>
              </a:rPr>
              <a:t>(0.8) = 2.0163226984752030</a:t>
            </a:r>
          </a:p>
          <a:p>
            <a:pPr lvl="1">
              <a:buFont typeface="Arial" charset="0"/>
              <a:buNone/>
            </a:pPr>
            <a:endParaRPr lang="en-US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</a:t>
            </a:r>
            <a:endParaRPr lang="en-CA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42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Example</a:t>
            </a:r>
          </a:p>
        </p:txBody>
      </p:sp>
      <p:sp>
        <p:nvSpPr>
          <p:cNvPr id="2765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</a:t>
            </a: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07950" y="1628775"/>
          <a:ext cx="8939068" cy="407924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504057"/>
                <a:gridCol w="1563157"/>
                <a:gridCol w="1101139"/>
                <a:gridCol w="1558933"/>
                <a:gridCol w="1177371"/>
                <a:gridCol w="1829066"/>
                <a:gridCol w="1205345"/>
              </a:tblGrid>
              <a:tr h="370840">
                <a:tc>
                  <a:txBody>
                    <a:bodyPr/>
                    <a:lstStyle/>
                    <a:p>
                      <a:endParaRPr lang="en-CA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endParaRPr lang="en-CA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C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CA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C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endParaRPr lang="en-CA" sz="1600" dirty="0"/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endParaRPr lang="en-CA" sz="1400" dirty="0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CA" sz="1600" i="1" dirty="0" smtClean="0">
                          <a:latin typeface="Times New Roman" pitchFamily="18" charset="0"/>
                          <a:cs typeface="Times New Roman" pitchFamily="18" charset="0"/>
                        </a:rPr>
                        <a:t>h</a:t>
                      </a:r>
                      <a:endParaRPr lang="en-CA" sz="1600" i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Approximation</a:t>
                      </a:r>
                      <a:endParaRPr lang="en-CA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Error</a:t>
                      </a:r>
                      <a:endParaRPr lang="en-CA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Approximation</a:t>
                      </a:r>
                      <a:endParaRPr lang="en-CA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Error</a:t>
                      </a:r>
                      <a:endParaRPr lang="en-CA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Approximation</a:t>
                      </a:r>
                      <a:endParaRPr lang="en-CA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CA" sz="1600" dirty="0" smtClean="0"/>
                        <a:t>Error</a:t>
                      </a:r>
                      <a:endParaRPr lang="en-CA" sz="1600" dirty="0"/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CA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-1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1.216270589620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1.0085e-1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1.115614538794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2.020e-04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2.0131210165303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3.2017e-3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CA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-2</a:t>
                      </a:r>
                      <a:endParaRPr lang="en-C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1.125495976919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1.0083e-2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1.115414523411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1.9668e-6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2.016290701661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3.1997e-5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CA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-3</a:t>
                      </a:r>
                      <a:endParaRPr lang="en-C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1.116420737455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1.0082e-3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1.115412576266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1.9663e-8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 2.016322378395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  3.2008e-7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CA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-4</a:t>
                      </a:r>
                      <a:endParaRPr lang="en-C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1.115513372934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1.0082e-4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1.115412556800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1.9340e-10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2.0163226</a:t>
                      </a:r>
                      <a:r>
                        <a:rPr lang="en-CA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86593</a:t>
                      </a:r>
                      <a:endParaRPr lang="en-CA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1.1882e-8</a:t>
                      </a:r>
                      <a:endParaRPr lang="en-CA" sz="1600" b="1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CA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-5</a:t>
                      </a:r>
                      <a:endParaRPr lang="en-C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1.115422638215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1.0082e-5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1.11541255660</a:t>
                      </a:r>
                      <a:r>
                        <a:rPr lang="en-CA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</a:t>
                      </a:r>
                      <a:endParaRPr lang="en-CA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9.9676e-13 </a:t>
                      </a:r>
                      <a:endParaRPr lang="en-CA" sz="1600" b="1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2.016322109277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5.8920e-7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CA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-6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1.115413564790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1.0082e-6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1.115412556651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4.8181e-11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2.016276035022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4.6663e-5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CA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-7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1.115412656682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1.0082e-7</a:t>
                      </a:r>
                      <a:endParaRPr lang="en-CA" sz="16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1.115412555929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6.7346e-10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2.0150547896945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1.2679e-3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CA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-8</a:t>
                      </a:r>
                      <a:endParaRPr lang="en-C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1.11541256</a:t>
                      </a:r>
                      <a:r>
                        <a:rPr lang="en-CA" sz="1600" b="0" dirty="0" smtClean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2314</a:t>
                      </a:r>
                      <a:endParaRPr lang="en-CA" sz="1600" b="0" dirty="0">
                        <a:solidFill>
                          <a:schemeClr val="tx1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b="1" dirty="0" smtClean="0">
                          <a:solidFill>
                            <a:srgbClr val="00B0F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5.7103e-9</a:t>
                      </a:r>
                      <a:endParaRPr lang="en-CA" sz="1600" b="1" dirty="0">
                        <a:solidFill>
                          <a:srgbClr val="00B0F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1.115412559538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2.9348e-9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 0.555111512313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 1.4612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CA" sz="1600" dirty="0" smtClean="0">
                          <a:latin typeface="Times New Roman" pitchFamily="18" charset="0"/>
                          <a:cs typeface="Times New Roman" pitchFamily="18" charset="0"/>
                        </a:rPr>
                        <a:t>10</a:t>
                      </a:r>
                      <a:r>
                        <a:rPr lang="en-CA" sz="1600" baseline="30000" dirty="0" smtClean="0">
                          <a:latin typeface="Times New Roman" pitchFamily="18" charset="0"/>
                          <a:cs typeface="Times New Roman" pitchFamily="18" charset="0"/>
                        </a:rPr>
                        <a:t>-9</a:t>
                      </a:r>
                      <a:endParaRPr lang="en-CA" sz="1600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1.115412484598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7.2005e-8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1.115412512353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4.4250e-8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-55.511151231258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r>
                        <a:rPr lang="en-CA" sz="1600" dirty="0" smtClean="0">
                          <a:solidFill>
                            <a:srgbClr val="FF0000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57.5275</a:t>
                      </a:r>
                      <a:endParaRPr lang="en-CA" sz="1600" dirty="0">
                        <a:solidFill>
                          <a:srgbClr val="FF0000"/>
                        </a:solidFill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  <p:graphicFrame>
        <p:nvGraphicFramePr>
          <p:cNvPr id="27650" name="Object 4"/>
          <p:cNvGraphicFramePr>
            <a:graphicFrameLocks noChangeAspect="1"/>
          </p:cNvGraphicFramePr>
          <p:nvPr/>
        </p:nvGraphicFramePr>
        <p:xfrm>
          <a:off x="1116013" y="1341438"/>
          <a:ext cx="1595437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98" name="Equation" r:id="rId3" imgW="1002960" imgH="419040" progId="Equation.DSMT4">
                  <p:embed/>
                </p:oleObj>
              </mc:Choice>
              <mc:Fallback>
                <p:oleObj name="Equation" r:id="rId3" imgW="100296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16013" y="1341438"/>
                        <a:ext cx="1595437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1" name="Object 3"/>
          <p:cNvGraphicFramePr>
            <a:graphicFrameLocks noChangeAspect="1"/>
          </p:cNvGraphicFramePr>
          <p:nvPr/>
        </p:nvGraphicFramePr>
        <p:xfrm>
          <a:off x="3708400" y="1341438"/>
          <a:ext cx="1939925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799" name="Equation" r:id="rId5" imgW="1218960" imgH="419040" progId="Equation.DSMT4">
                  <p:embed/>
                </p:oleObj>
              </mc:Choice>
              <mc:Fallback>
                <p:oleObj name="Equation" r:id="rId5" imgW="121896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1341438"/>
                        <a:ext cx="1939925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652" name="Object 4"/>
          <p:cNvGraphicFramePr>
            <a:graphicFrameLocks noChangeAspect="1"/>
          </p:cNvGraphicFramePr>
          <p:nvPr/>
        </p:nvGraphicFramePr>
        <p:xfrm>
          <a:off x="6145213" y="1323975"/>
          <a:ext cx="2747962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2800" name="Equation" r:id="rId7" imgW="1726920" imgH="419040" progId="Equation.DSMT4">
                  <p:embed/>
                </p:oleObj>
              </mc:Choice>
              <mc:Fallback>
                <p:oleObj name="Equation" r:id="rId7" imgW="1726920" imgH="419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45213" y="1323975"/>
                        <a:ext cx="2747962" cy="665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7730" name="TextBox 8"/>
          <p:cNvSpPr txBox="1">
            <a:spLocks noChangeArrowheads="1"/>
          </p:cNvSpPr>
          <p:nvPr/>
        </p:nvSpPr>
        <p:spPr bwMode="auto">
          <a:xfrm>
            <a:off x="1042988" y="5732463"/>
            <a:ext cx="8101012" cy="401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000" i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000" baseline="30000">
                <a:latin typeface="Times New Roman" pitchFamily="18" charset="0"/>
                <a:cs typeface="Times New Roman" pitchFamily="18" charset="0"/>
              </a:rPr>
              <a:t>(1)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(0.8) = 1.1154125566033037                    </a:t>
            </a:r>
            <a:r>
              <a:rPr lang="en-US" sz="2000" i="1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US" sz="2000" baseline="30000">
                <a:latin typeface="Times New Roman" pitchFamily="18" charset="0"/>
                <a:cs typeface="Times New Roman" pitchFamily="18" charset="0"/>
              </a:rPr>
              <a:t>(2)</a:t>
            </a:r>
            <a:r>
              <a:rPr lang="en-US" sz="2000">
                <a:latin typeface="Times New Roman" pitchFamily="18" charset="0"/>
                <a:cs typeface="Times New Roman" pitchFamily="18" charset="0"/>
              </a:rPr>
              <a:t>(0.8) = 2.0163226984752030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43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Better Approximations</a:t>
            </a:r>
          </a:p>
        </p:txBody>
      </p:sp>
      <p:sp>
        <p:nvSpPr>
          <p:cNvPr id="2867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To give names to these formulas:</a:t>
            </a:r>
          </a:p>
        </p:txBody>
      </p:sp>
      <p:graphicFrame>
        <p:nvGraphicFramePr>
          <p:cNvPr id="28674" name="Object 4"/>
          <p:cNvGraphicFramePr>
            <a:graphicFrameLocks noChangeAspect="1"/>
          </p:cNvGraphicFramePr>
          <p:nvPr/>
        </p:nvGraphicFramePr>
        <p:xfrm>
          <a:off x="1187450" y="2619375"/>
          <a:ext cx="1595438" cy="6651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22" name="Equation" r:id="rId3" imgW="1002960" imgH="419040" progId="Equation.DSMT4">
                  <p:embed/>
                </p:oleObj>
              </mc:Choice>
              <mc:Fallback>
                <p:oleObj name="Equation" r:id="rId3" imgW="1002960" imgH="4190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187450" y="2619375"/>
                        <a:ext cx="1595438" cy="6651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5" name="Object 3"/>
          <p:cNvGraphicFramePr>
            <a:graphicFrameLocks noChangeAspect="1"/>
          </p:cNvGraphicFramePr>
          <p:nvPr/>
        </p:nvGraphicFramePr>
        <p:xfrm>
          <a:off x="1038225" y="3411538"/>
          <a:ext cx="1939925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23" name="Equation" r:id="rId5" imgW="1218960" imgH="419040" progId="Equation.DSMT4">
                  <p:embed/>
                </p:oleObj>
              </mc:Choice>
              <mc:Fallback>
                <p:oleObj name="Equation" r:id="rId5" imgW="121896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38225" y="3411538"/>
                        <a:ext cx="1939925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8676" name="Object 4"/>
          <p:cNvGraphicFramePr>
            <a:graphicFrameLocks noChangeAspect="1"/>
          </p:cNvGraphicFramePr>
          <p:nvPr/>
        </p:nvGraphicFramePr>
        <p:xfrm>
          <a:off x="611188" y="4779963"/>
          <a:ext cx="2747962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3824" name="Equation" r:id="rId7" imgW="1726920" imgH="419040" progId="Equation.DSMT4">
                  <p:embed/>
                </p:oleObj>
              </mc:Choice>
              <mc:Fallback>
                <p:oleObj name="Equation" r:id="rId7" imgW="1726920" imgH="419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11188" y="4779963"/>
                        <a:ext cx="2747962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8679" name="TextBox 6"/>
          <p:cNvSpPr txBox="1">
            <a:spLocks noChangeArrowheads="1"/>
          </p:cNvSpPr>
          <p:nvPr/>
        </p:nvSpPr>
        <p:spPr bwMode="auto">
          <a:xfrm>
            <a:off x="3736975" y="2803525"/>
            <a:ext cx="50831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/>
              <a:t>1</a:t>
            </a:r>
            <a:r>
              <a:rPr lang="en-CA" sz="2000" baseline="30000"/>
              <a:t>st</a:t>
            </a:r>
            <a:r>
              <a:rPr lang="en-CA" sz="2000"/>
              <a:t>-order forward divided-difference formula</a:t>
            </a:r>
          </a:p>
        </p:txBody>
      </p:sp>
      <p:sp>
        <p:nvSpPr>
          <p:cNvPr id="28680" name="TextBox 7"/>
          <p:cNvSpPr txBox="1">
            <a:spLocks noChangeArrowheads="1"/>
          </p:cNvSpPr>
          <p:nvPr/>
        </p:nvSpPr>
        <p:spPr bwMode="auto">
          <a:xfrm>
            <a:off x="3732213" y="3605213"/>
            <a:ext cx="5138737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/>
              <a:t>2</a:t>
            </a:r>
            <a:r>
              <a:rPr lang="en-CA" sz="2000" baseline="30000"/>
              <a:t>nd</a:t>
            </a:r>
            <a:r>
              <a:rPr lang="en-CA" sz="2000"/>
              <a:t>-order centred divided-difference formula</a:t>
            </a:r>
          </a:p>
        </p:txBody>
      </p:sp>
      <p:sp>
        <p:nvSpPr>
          <p:cNvPr id="28681" name="TextBox 8"/>
          <p:cNvSpPr txBox="1">
            <a:spLocks noChangeArrowheads="1"/>
          </p:cNvSpPr>
          <p:nvPr/>
        </p:nvSpPr>
        <p:spPr bwMode="auto">
          <a:xfrm>
            <a:off x="3727450" y="4965700"/>
            <a:ext cx="5138738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/>
              <a:t>2</a:t>
            </a:r>
            <a:r>
              <a:rPr lang="en-CA" sz="2000" baseline="30000"/>
              <a:t>nd</a:t>
            </a:r>
            <a:r>
              <a:rPr lang="en-CA" sz="2000"/>
              <a:t>-order centred divided-difference formula</a:t>
            </a:r>
          </a:p>
        </p:txBody>
      </p:sp>
      <p:sp>
        <p:nvSpPr>
          <p:cNvPr id="28682" name="TextBox 9"/>
          <p:cNvSpPr txBox="1">
            <a:spLocks noChangeArrowheads="1"/>
          </p:cNvSpPr>
          <p:nvPr/>
        </p:nvSpPr>
        <p:spPr bwMode="auto">
          <a:xfrm>
            <a:off x="928688" y="2144713"/>
            <a:ext cx="1895475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/>
              <a:t>First Derivative</a:t>
            </a:r>
          </a:p>
        </p:txBody>
      </p:sp>
      <p:sp>
        <p:nvSpPr>
          <p:cNvPr id="28683" name="TextBox 10"/>
          <p:cNvSpPr txBox="1">
            <a:spLocks noChangeArrowheads="1"/>
          </p:cNvSpPr>
          <p:nvPr/>
        </p:nvSpPr>
        <p:spPr bwMode="auto">
          <a:xfrm>
            <a:off x="928688" y="4324350"/>
            <a:ext cx="2266950" cy="40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2000" dirty="0"/>
              <a:t>Second Derivative</a:t>
            </a:r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44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80" grpId="0"/>
      <p:bldP spid="28681" grpId="0"/>
      <p:bldP spid="28683" grpId="0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</a:t>
            </a:r>
            <a:r>
              <a:rPr lang="en-CA" baseline="30000" smtClean="0">
                <a:latin typeface="Arial" charset="0"/>
                <a:cs typeface="Arial" charset="0"/>
              </a:rPr>
              <a:t>nd</a:t>
            </a:r>
            <a:r>
              <a:rPr lang="en-CA" smtClean="0">
                <a:latin typeface="Arial" charset="0"/>
                <a:cs typeface="Arial" charset="0"/>
              </a:rPr>
              <a:t>-order Linear ODEs</a:t>
            </a:r>
          </a:p>
        </p:txBody>
      </p:sp>
      <p:sp>
        <p:nvSpPr>
          <p:cNvPr id="297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Suppose we have the linear ordinary differential equation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where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CA" dirty="0" smtClean="0">
                <a:latin typeface="Arial" charset="0"/>
                <a:cs typeface="Arial" charset="0"/>
              </a:rPr>
              <a:t> are known constants 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dirty="0" smtClean="0">
                <a:latin typeface="Arial" charset="0"/>
                <a:cs typeface="Arial" charset="0"/>
              </a:rPr>
              <a:t> is a known forcing function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 	Recall our two approximations: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Substitute these into the ODE...</a:t>
            </a:r>
          </a:p>
        </p:txBody>
      </p:sp>
      <p:graphicFrame>
        <p:nvGraphicFramePr>
          <p:cNvPr id="29698" name="Object 4"/>
          <p:cNvGraphicFramePr>
            <a:graphicFrameLocks noChangeAspect="1"/>
          </p:cNvGraphicFramePr>
          <p:nvPr/>
        </p:nvGraphicFramePr>
        <p:xfrm>
          <a:off x="2438400" y="2133600"/>
          <a:ext cx="355123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846" name="Equation" r:id="rId3" imgW="2234880" imgH="266400" progId="Equation.DSMT4">
                  <p:embed/>
                </p:oleObj>
              </mc:Choice>
              <mc:Fallback>
                <p:oleObj name="Equation" r:id="rId3" imgW="223488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133600"/>
                        <a:ext cx="3551238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699" name="Object 3"/>
          <p:cNvGraphicFramePr>
            <a:graphicFrameLocks noChangeAspect="1"/>
          </p:cNvGraphicFramePr>
          <p:nvPr/>
        </p:nvGraphicFramePr>
        <p:xfrm>
          <a:off x="1062038" y="4631043"/>
          <a:ext cx="3652837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847" name="Equation" r:id="rId5" imgW="2298600" imgH="419040" progId="Equation.DSMT4">
                  <p:embed/>
                </p:oleObj>
              </mc:Choice>
              <mc:Fallback>
                <p:oleObj name="Equation" r:id="rId5" imgW="2298600" imgH="41904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62038" y="4631043"/>
                        <a:ext cx="3652837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9700" name="Object 4"/>
          <p:cNvGraphicFramePr>
            <a:graphicFrameLocks noChangeAspect="1"/>
          </p:cNvGraphicFramePr>
          <p:nvPr/>
        </p:nvGraphicFramePr>
        <p:xfrm>
          <a:off x="5346700" y="4631043"/>
          <a:ext cx="2825750" cy="6651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4848" name="Equation" r:id="rId7" imgW="1777680" imgH="419040" progId="Equation.DSMT4">
                  <p:embed/>
                </p:oleObj>
              </mc:Choice>
              <mc:Fallback>
                <p:oleObj name="Equation" r:id="rId7" imgW="1777680" imgH="419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46700" y="4631043"/>
                        <a:ext cx="2825750" cy="6651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45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702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</a:t>
            </a:r>
            <a:r>
              <a:rPr lang="en-CA" baseline="30000" smtClean="0">
                <a:latin typeface="Arial" charset="0"/>
                <a:cs typeface="Arial" charset="0"/>
              </a:rPr>
              <a:t>nd</a:t>
            </a:r>
            <a:r>
              <a:rPr lang="en-CA" smtClean="0">
                <a:latin typeface="Arial" charset="0"/>
                <a:cs typeface="Arial" charset="0"/>
              </a:rPr>
              <a:t>-order Linear ODEs</a:t>
            </a:r>
          </a:p>
        </p:txBody>
      </p:sp>
      <p:sp>
        <p:nvSpPr>
          <p:cNvPr id="3277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substitution yields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Now, multiply by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baseline="30000" dirty="0" smtClean="0">
                <a:latin typeface="Times New Roman" pitchFamily="18" charset="0"/>
                <a:cs typeface="Times New Roman" pitchFamily="18" charset="0"/>
              </a:rPr>
              <a:t>2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 and collect similar terms</a:t>
            </a:r>
          </a:p>
        </p:txBody>
      </p:sp>
      <p:graphicFrame>
        <p:nvGraphicFramePr>
          <p:cNvPr id="32770" name="Object 4"/>
          <p:cNvGraphicFramePr>
            <a:graphicFrameLocks noChangeAspect="1"/>
          </p:cNvGraphicFramePr>
          <p:nvPr/>
        </p:nvGraphicFramePr>
        <p:xfrm>
          <a:off x="1025525" y="5166753"/>
          <a:ext cx="698500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918" name="Equation" r:id="rId3" imgW="4394160" imgH="279360" progId="Equation.DSMT4">
                  <p:embed/>
                </p:oleObj>
              </mc:Choice>
              <mc:Fallback>
                <p:oleObj name="Equation" r:id="rId3" imgW="4394160" imgH="2793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25525" y="5166753"/>
                        <a:ext cx="698500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1" name="Object 3"/>
          <p:cNvGraphicFramePr>
            <a:graphicFrameLocks noChangeAspect="1"/>
          </p:cNvGraphicFramePr>
          <p:nvPr/>
        </p:nvGraphicFramePr>
        <p:xfrm>
          <a:off x="330200" y="3878273"/>
          <a:ext cx="8375650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919" name="Equation" r:id="rId5" imgW="5270400" imgH="279360" progId="Equation.DSMT4">
                  <p:embed/>
                </p:oleObj>
              </mc:Choice>
              <mc:Fallback>
                <p:oleObj name="Equation" r:id="rId5" imgW="5270400" imgH="2793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30200" y="3878273"/>
                        <a:ext cx="8375650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2772" name="Object 4"/>
          <p:cNvGraphicFramePr>
            <a:graphicFrameLocks noChangeAspect="1"/>
          </p:cNvGraphicFramePr>
          <p:nvPr/>
        </p:nvGraphicFramePr>
        <p:xfrm>
          <a:off x="1089025" y="2114550"/>
          <a:ext cx="6842125" cy="6667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7920" name="Equation" r:id="rId7" imgW="4305240" imgH="419040" progId="Equation.DSMT4">
                  <p:embed/>
                </p:oleObj>
              </mc:Choice>
              <mc:Fallback>
                <p:oleObj name="Equation" r:id="rId7" imgW="4305240" imgH="41904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089025" y="2114550"/>
                        <a:ext cx="6842125" cy="6667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</a:t>
            </a:r>
            <a:r>
              <a:rPr lang="en-CA" baseline="30000" smtClean="0">
                <a:latin typeface="Arial" charset="0"/>
                <a:cs typeface="Arial" charset="0"/>
              </a:rPr>
              <a:t>nd</a:t>
            </a:r>
            <a:r>
              <a:rPr lang="en-CA" smtClean="0">
                <a:latin typeface="Arial" charset="0"/>
                <a:cs typeface="Arial" charset="0"/>
              </a:rPr>
              <a:t>-order Linear ODEs</a:t>
            </a:r>
          </a:p>
        </p:txBody>
      </p:sp>
      <p:sp>
        <p:nvSpPr>
          <p:cNvPr id="3379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equation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is called the </a:t>
            </a:r>
            <a:r>
              <a:rPr lang="en-CA" i="1" smtClean="0">
                <a:latin typeface="Arial" charset="0"/>
                <a:cs typeface="Arial" charset="0"/>
              </a:rPr>
              <a:t>finite-difference equation</a:t>
            </a:r>
            <a:r>
              <a:rPr lang="en-CA" smtClean="0">
                <a:latin typeface="Arial" charset="0"/>
                <a:cs typeface="Arial" charset="0"/>
              </a:rPr>
              <a:t> approximating the 2</a:t>
            </a:r>
            <a:r>
              <a:rPr lang="en-CA" baseline="30000" smtClean="0">
                <a:latin typeface="Arial" charset="0"/>
                <a:cs typeface="Arial" charset="0"/>
              </a:rPr>
              <a:t>nd</a:t>
            </a:r>
            <a:r>
              <a:rPr lang="en-CA" smtClean="0">
                <a:latin typeface="Arial" charset="0"/>
                <a:cs typeface="Arial" charset="0"/>
              </a:rPr>
              <a:t>-order linear ODE</a:t>
            </a:r>
          </a:p>
        </p:txBody>
      </p:sp>
      <p:graphicFrame>
        <p:nvGraphicFramePr>
          <p:cNvPr id="33794" name="Object 4"/>
          <p:cNvGraphicFramePr>
            <a:graphicFrameLocks noChangeAspect="1"/>
          </p:cNvGraphicFramePr>
          <p:nvPr/>
        </p:nvGraphicFramePr>
        <p:xfrm>
          <a:off x="1249363" y="2102140"/>
          <a:ext cx="700563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8934" name="Equation" r:id="rId3" imgW="4406760" imgH="279360" progId="Equation.DSMT4">
                  <p:embed/>
                </p:oleObj>
              </mc:Choice>
              <mc:Fallback>
                <p:oleObj name="Equation" r:id="rId3" imgW="4406760" imgH="2793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9363" y="2102140"/>
                        <a:ext cx="7005637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47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2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2</a:t>
            </a:r>
            <a:r>
              <a:rPr lang="en-CA" baseline="30000" smtClean="0">
                <a:latin typeface="Arial" charset="0"/>
                <a:cs typeface="Arial" charset="0"/>
              </a:rPr>
              <a:t>nd</a:t>
            </a:r>
            <a:r>
              <a:rPr lang="en-CA" smtClean="0">
                <a:latin typeface="Arial" charset="0"/>
                <a:cs typeface="Arial" charset="0"/>
              </a:rPr>
              <a:t>-order Linear ODEs</a:t>
            </a:r>
          </a:p>
        </p:txBody>
      </p:sp>
      <p:sp>
        <p:nvSpPr>
          <p:cNvPr id="3379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For ease of understanding, we will define</a:t>
            </a:r>
          </a:p>
          <a:p>
            <a:pPr>
              <a:buFont typeface="Arial" charset="0"/>
              <a:buNone/>
              <a:defRPr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We may now write</a:t>
            </a:r>
          </a:p>
          <a:p>
            <a:pPr>
              <a:buFont typeface="Arial" charset="0"/>
              <a:buNone/>
              <a:defRPr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as</a:t>
            </a:r>
          </a:p>
          <a:p>
            <a:pPr>
              <a:buFont typeface="Arial" charset="0"/>
              <a:buNone/>
              <a:defRPr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  <a:defRPr/>
            </a:pPr>
            <a:r>
              <a:rPr lang="en-CA" dirty="0" smtClean="0">
                <a:latin typeface="Arial" charset="0"/>
                <a:cs typeface="Arial" charset="0"/>
              </a:rPr>
              <a:t>	where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CA" sz="110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 baseline="30000" dirty="0" smtClean="0">
                <a:latin typeface="Times New Roman" pitchFamily="18" charset="0"/>
                <a:cs typeface="Times New Roman" pitchFamily="18" charset="0"/>
              </a:rPr>
              <a:t>–</a:t>
            </a:r>
            <a:r>
              <a:rPr lang="en-CA" i="1" dirty="0" smtClean="0">
                <a:latin typeface="Arial" charset="0"/>
                <a:cs typeface="Arial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CA" i="1" dirty="0" smtClean="0">
                <a:latin typeface="Arial" charset="0"/>
                <a:cs typeface="Arial" charset="0"/>
              </a:rPr>
              <a:t> 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d</a:t>
            </a:r>
            <a:r>
              <a:rPr lang="en-CA" sz="1050" i="1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 baseline="30000" dirty="0" smtClean="0">
                <a:latin typeface="Times New Roman" pitchFamily="18" charset="0"/>
                <a:cs typeface="Times New Roman" pitchFamily="18" charset="0"/>
              </a:rPr>
              <a:t>+</a:t>
            </a:r>
            <a:r>
              <a:rPr lang="en-CA" dirty="0" smtClean="0">
                <a:latin typeface="Arial" charset="0"/>
                <a:cs typeface="Arial" charset="0"/>
              </a:rPr>
              <a:t> depend on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dirty="0" smtClean="0">
                <a:latin typeface="Arial" charset="0"/>
                <a:cs typeface="Arial" charset="0"/>
              </a:rPr>
              <a:t>,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c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3</a:t>
            </a:r>
            <a:r>
              <a:rPr lang="en-CA" baseline="-25000" dirty="0" smtClean="0">
                <a:latin typeface="Arial" charset="0"/>
                <a:cs typeface="Arial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 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h</a:t>
            </a:r>
          </a:p>
        </p:txBody>
      </p:sp>
      <p:graphicFrame>
        <p:nvGraphicFramePr>
          <p:cNvPr id="34818" name="Object 4"/>
          <p:cNvGraphicFramePr>
            <a:graphicFrameLocks noChangeAspect="1"/>
          </p:cNvGraphicFramePr>
          <p:nvPr/>
        </p:nvGraphicFramePr>
        <p:xfrm>
          <a:off x="1249363" y="3830795"/>
          <a:ext cx="7005637" cy="444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966" name="Equation" r:id="rId3" imgW="4406760" imgH="279360" progId="Equation.DSMT4">
                  <p:embed/>
                </p:oleObj>
              </mc:Choice>
              <mc:Fallback>
                <p:oleObj name="Equation" r:id="rId3" imgW="4406760" imgH="27936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249363" y="3830795"/>
                        <a:ext cx="7005637" cy="444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19" name="Object 5"/>
          <p:cNvGraphicFramePr>
            <a:graphicFrameLocks noChangeAspect="1"/>
          </p:cNvGraphicFramePr>
          <p:nvPr/>
        </p:nvGraphicFramePr>
        <p:xfrm>
          <a:off x="4075113" y="1989138"/>
          <a:ext cx="1616075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967" name="Equation" r:id="rId5" imgW="1015920" imgH="736560" progId="Equation.DSMT4">
                  <p:embed/>
                </p:oleObj>
              </mc:Choice>
              <mc:Fallback>
                <p:oleObj name="Equation" r:id="rId5" imgW="1015920" imgH="7365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075113" y="1989138"/>
                        <a:ext cx="1616075" cy="1171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4820" name="Object 4"/>
          <p:cNvGraphicFramePr>
            <a:graphicFrameLocks noChangeAspect="1"/>
          </p:cNvGraphicFramePr>
          <p:nvPr/>
        </p:nvGraphicFramePr>
        <p:xfrm>
          <a:off x="2549525" y="4580095"/>
          <a:ext cx="42799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09968" name="Equation" r:id="rId7" imgW="2692080" imgH="253800" progId="Equation.DSMT4">
                  <p:embed/>
                </p:oleObj>
              </mc:Choice>
              <mc:Fallback>
                <p:oleObj name="Equation" r:id="rId7" imgW="2692080" imgH="253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49525" y="4580095"/>
                        <a:ext cx="4279900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48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8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3584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final step in our problem is defining and solving boundary value problems: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could use more general equations, but we will restrict ourselves to linear ODEs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35842" name="Object 4"/>
          <p:cNvGraphicFramePr>
            <a:graphicFrameLocks noChangeAspect="1"/>
          </p:cNvGraphicFramePr>
          <p:nvPr/>
        </p:nvGraphicFramePr>
        <p:xfrm>
          <a:off x="2438400" y="2396845"/>
          <a:ext cx="355123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0982" name="Equation" r:id="rId3" imgW="2234880" imgH="266400" progId="Equation.DSMT4">
                  <p:embed/>
                </p:oleObj>
              </mc:Choice>
              <mc:Fallback>
                <p:oleObj name="Equation" r:id="rId3" imgW="223488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396845"/>
                        <a:ext cx="3551238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49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3686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final step in our problem is defining and solving boundary value problems: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note that there are two derivatives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Finding the solution requires two integrations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This requires two constraints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36866" name="Object 4"/>
          <p:cNvGraphicFramePr>
            <a:graphicFrameLocks noChangeAspect="1"/>
          </p:cNvGraphicFramePr>
          <p:nvPr/>
        </p:nvGraphicFramePr>
        <p:xfrm>
          <a:off x="2438400" y="2396845"/>
          <a:ext cx="355123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2006" name="Equation" r:id="rId3" imgW="2234880" imgH="266400" progId="Equation.DSMT4">
                  <p:embed/>
                </p:oleObj>
              </mc:Choice>
              <mc:Fallback>
                <p:oleObj name="Equation" r:id="rId3" imgW="223488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396845"/>
                        <a:ext cx="3551238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50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3789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final step in our problem is defining and solving boundary value problems: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One approach is to constrain both the value of the function and the derivative at a single point: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This defines an </a:t>
            </a:r>
            <a:r>
              <a:rPr lang="en-CA" i="1" dirty="0" smtClean="0">
                <a:latin typeface="Arial" charset="0"/>
                <a:cs typeface="Arial" charset="0"/>
              </a:rPr>
              <a:t>initial-value</a:t>
            </a:r>
            <a:r>
              <a:rPr lang="en-CA" dirty="0" smtClean="0">
                <a:latin typeface="Arial" charset="0"/>
                <a:cs typeface="Arial" charset="0"/>
              </a:rPr>
              <a:t> problem—all constraints are defined at an initial value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37891" name="Object 3"/>
          <p:cNvGraphicFramePr>
            <a:graphicFrameLocks noChangeAspect="1"/>
          </p:cNvGraphicFramePr>
          <p:nvPr/>
        </p:nvGraphicFramePr>
        <p:xfrm>
          <a:off x="3624263" y="4267200"/>
          <a:ext cx="1271587" cy="8477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027" name="Equation" r:id="rId3" imgW="799920" imgH="533160" progId="Equation.DSMT4">
                  <p:embed/>
                </p:oleObj>
              </mc:Choice>
              <mc:Fallback>
                <p:oleObj name="Equation" r:id="rId3" imgW="799920" imgH="5331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624263" y="4267200"/>
                        <a:ext cx="1271587" cy="8477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51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graphicFrame>
        <p:nvGraphicFramePr>
          <p:cNvPr id="598020" name="Object 4"/>
          <p:cNvGraphicFramePr>
            <a:graphicFrameLocks noChangeAspect="1"/>
          </p:cNvGraphicFramePr>
          <p:nvPr/>
        </p:nvGraphicFramePr>
        <p:xfrm>
          <a:off x="2438400" y="2397125"/>
          <a:ext cx="355123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98028" name="Equation" r:id="rId5" imgW="2234880" imgH="266400" progId="Equation.DSMT4">
                  <p:embed/>
                </p:oleObj>
              </mc:Choice>
              <mc:Fallback>
                <p:oleObj name="Equation" r:id="rId5" imgW="223488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397125"/>
                        <a:ext cx="3551238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3891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final step in our problem is defining and solving boundary value problems: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An alternative system of constraints are two boundary values: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38914" name="Object 4"/>
          <p:cNvGraphicFramePr>
            <a:graphicFrameLocks noChangeAspect="1"/>
          </p:cNvGraphicFramePr>
          <p:nvPr/>
        </p:nvGraphicFramePr>
        <p:xfrm>
          <a:off x="2438400" y="2396845"/>
          <a:ext cx="355123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58" name="Equation" r:id="rId3" imgW="2234880" imgH="266400" progId="Equation.DSMT4">
                  <p:embed/>
                </p:oleObj>
              </mc:Choice>
              <mc:Fallback>
                <p:oleObj name="Equation" r:id="rId3" imgW="223488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396845"/>
                        <a:ext cx="3551238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8915" name="Object 3"/>
          <p:cNvGraphicFramePr>
            <a:graphicFrameLocks noChangeAspect="1"/>
          </p:cNvGraphicFramePr>
          <p:nvPr/>
        </p:nvGraphicFramePr>
        <p:xfrm>
          <a:off x="3765550" y="4153078"/>
          <a:ext cx="98901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4059" name="Equation" r:id="rId5" imgW="622080" imgH="507960" progId="Equation.DSMT4">
                  <p:embed/>
                </p:oleObj>
              </mc:Choice>
              <mc:Fallback>
                <p:oleObj name="Equation" r:id="rId5" imgW="622080" imgH="507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5550" y="4153078"/>
                        <a:ext cx="989013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Given these, two constrains, we are looking for a function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which equals both specified boundary values</a:t>
            </a:r>
          </a:p>
        </p:txBody>
      </p:sp>
      <p:pic>
        <p:nvPicPr>
          <p:cNvPr id="83972" name="Picture 2" descr="C:\Users\dwharder\Desktop\u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6963" y="2848138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Not only must it satisfy the boundary values, but it must also satisfy the ODE</a:t>
            </a:r>
          </a:p>
        </p:txBody>
      </p:sp>
      <p:pic>
        <p:nvPicPr>
          <p:cNvPr id="84996" name="Picture 3" descr="C:\Users\dwharder\Desktop\u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6963" y="2848138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3994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Given a point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Arial" charset="0"/>
                <a:cs typeface="Arial" charset="0"/>
              </a:rPr>
              <a:t> and the value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</a:p>
        </p:txBody>
      </p:sp>
      <p:pic>
        <p:nvPicPr>
          <p:cNvPr id="39941" name="Picture 4" descr="C:\Users\dwharder\Desktop\u3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6963" y="2848138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9938" name="Object 4"/>
          <p:cNvGraphicFramePr>
            <a:graphicFrameLocks noChangeAspect="1"/>
          </p:cNvGraphicFramePr>
          <p:nvPr/>
        </p:nvGraphicFramePr>
        <p:xfrm>
          <a:off x="2843213" y="5116675"/>
          <a:ext cx="3551237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5078" name="Equation" r:id="rId4" imgW="2234880" imgH="266400" progId="Equation.DSMT4">
                  <p:embed/>
                </p:oleObj>
              </mc:Choice>
              <mc:Fallback>
                <p:oleObj name="Equation" r:id="rId4" imgW="223488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5116675"/>
                        <a:ext cx="3551237" cy="423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4096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Given a point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Arial" charset="0"/>
                <a:cs typeface="Arial" charset="0"/>
              </a:rPr>
              <a:t> and the value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, the derivative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40965" name="Picture 5" descr="C:\Users\dwharder\Desktop\u5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6963" y="2848138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56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graphicFrame>
        <p:nvGraphicFramePr>
          <p:cNvPr id="516099" name="Object 4"/>
          <p:cNvGraphicFramePr>
            <a:graphicFrameLocks noChangeAspect="1"/>
          </p:cNvGraphicFramePr>
          <p:nvPr/>
        </p:nvGraphicFramePr>
        <p:xfrm>
          <a:off x="2843213" y="5116513"/>
          <a:ext cx="3551237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6103" name="Equation" r:id="rId4" imgW="2234880" imgH="266400" progId="Equation.DSMT4">
                  <p:embed/>
                </p:oleObj>
              </mc:Choice>
              <mc:Fallback>
                <p:oleObj name="Equation" r:id="rId4" imgW="223488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5116513"/>
                        <a:ext cx="3551237" cy="423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4198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Given a point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Arial" charset="0"/>
                <a:cs typeface="Arial" charset="0"/>
              </a:rPr>
              <a:t> and the value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, the derivative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Arial" charset="0"/>
                <a:cs typeface="Arial" charset="0"/>
              </a:rPr>
              <a:t> and the concavity at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Arial" charset="0"/>
                <a:cs typeface="Arial" charset="0"/>
              </a:rPr>
              <a:t>, the linear combination must equal the forcing function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41989" name="Picture 6" descr="C:\Users\dwharder\Desktop\u6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6963" y="2848138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graphicFrame>
        <p:nvGraphicFramePr>
          <p:cNvPr id="517123" name="Object 4"/>
          <p:cNvGraphicFramePr>
            <a:graphicFrameLocks noChangeAspect="1"/>
          </p:cNvGraphicFramePr>
          <p:nvPr/>
        </p:nvGraphicFramePr>
        <p:xfrm>
          <a:off x="2843213" y="5116513"/>
          <a:ext cx="3551237" cy="42386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7127" name="Equation" r:id="rId4" imgW="2234880" imgH="266400" progId="Equation.DSMT4">
                  <p:embed/>
                </p:oleObj>
              </mc:Choice>
              <mc:Fallback>
                <p:oleObj name="Equation" r:id="rId4" imgW="223488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843213" y="5116513"/>
                        <a:ext cx="3551237" cy="42386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Assuming we are looking for a numerical solution, we cannot find the value at every point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&lt;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b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86020" name="Picture 5" descr="C:\Users\dwharder\Desktop\u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6963" y="2848138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Instead, we will divide the interval into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equally spaced points</a:t>
            </a:r>
          </a:p>
        </p:txBody>
      </p:sp>
      <p:pic>
        <p:nvPicPr>
          <p:cNvPr id="87044" name="Picture 7" descr="C:\Users\dwharder\Desktop\u7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6963" y="2848138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59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4301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Instead, we will divide the interval into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equally spaced points</a:t>
            </a:r>
          </a:p>
        </p:txBody>
      </p:sp>
      <p:pic>
        <p:nvPicPr>
          <p:cNvPr id="43013" name="Picture 7" descr="C:\Users\dwharder\Desktop\u7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6963" y="2848138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3010" name="Object 4"/>
          <p:cNvGraphicFramePr>
            <a:graphicFrameLocks noChangeAspect="1"/>
          </p:cNvGraphicFramePr>
          <p:nvPr/>
        </p:nvGraphicFramePr>
        <p:xfrm>
          <a:off x="4572000" y="2122488"/>
          <a:ext cx="1871663" cy="12065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8150" name="Equation" r:id="rId4" imgW="1028520" imgH="660240" progId="Equation.DSMT4">
                  <p:embed/>
                </p:oleObj>
              </mc:Choice>
              <mc:Fallback>
                <p:oleObj name="Equation" r:id="rId4" imgW="1028520" imgH="66024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4572000" y="2122488"/>
                        <a:ext cx="1871663" cy="12065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will find values that approximate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)</a:t>
            </a:r>
            <a:r>
              <a:rPr lang="en-CA" smtClean="0">
                <a:latin typeface="Arial" charset="0"/>
                <a:cs typeface="Arial" charset="0"/>
              </a:rPr>
              <a:t> at each of these points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endParaRPr lang="en-CA" smtClean="0">
              <a:latin typeface="Arial" charset="0"/>
              <a:cs typeface="Arial" charset="0"/>
            </a:endParaRPr>
          </a:p>
        </p:txBody>
      </p:sp>
      <p:pic>
        <p:nvPicPr>
          <p:cNvPr id="88068" name="Picture 8" descr="C:\Users\dwharder\Desktop\u8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6963" y="2848138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61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4403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will call the approximations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Here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and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CA" i="1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4037" name="Picture 2" descr="C:\Users\dwharder\Desktop\u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096963" y="2848138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44034" name="Object 4"/>
          <p:cNvGraphicFramePr>
            <a:graphicFrameLocks noChangeAspect="1"/>
          </p:cNvGraphicFramePr>
          <p:nvPr/>
        </p:nvGraphicFramePr>
        <p:xfrm>
          <a:off x="5117545" y="1653310"/>
          <a:ext cx="1069975" cy="40481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9174" name="Equation" r:id="rId4" imgW="672840" imgH="253800" progId="Equation.DSMT4">
                  <p:embed/>
                </p:oleObj>
              </mc:Choice>
              <mc:Fallback>
                <p:oleObj name="Equation" r:id="rId4" imgW="672840" imgH="2538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117545" y="1653310"/>
                        <a:ext cx="1069975" cy="40481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62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Boundary-value Problems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problem:  solve for the values for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dirty="0" smtClean="0">
                <a:latin typeface="Arial" charset="0"/>
                <a:cs typeface="Arial" charset="0"/>
              </a:rPr>
              <a:t> through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baseline="-25000" dirty="0" smtClean="0">
                <a:latin typeface="Times New Roman" pitchFamily="18" charset="0"/>
                <a:cs typeface="Times New Roman" pitchFamily="18" charset="0"/>
              </a:rPr>
              <a:t> – 1</a:t>
            </a:r>
            <a:endParaRPr lang="en-CA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9092" name="Picture 3" descr="C:\Users\dwharder\Desktop\u12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096963" y="2848138"/>
            <a:ext cx="6950075" cy="22685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63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6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System of Linear Equations</a:t>
            </a:r>
          </a:p>
        </p:txBody>
      </p:sp>
      <p:sp>
        <p:nvSpPr>
          <p:cNvPr id="4506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Let’s go back to your finite difference equation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and evaluate it at one of the points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</a:p>
          <a:p>
            <a:pPr>
              <a:buFont typeface="Arial" charset="0"/>
              <a:buNone/>
            </a:pPr>
            <a:endParaRPr lang="en-CA" i="1" baseline="-25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endParaRPr lang="en-CA" i="1" baseline="-2500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charset="0"/>
              <a:buNone/>
            </a:pP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	</a:t>
            </a:r>
            <a:r>
              <a:rPr lang="en-CA" smtClean="0">
                <a:latin typeface="Arial" charset="0"/>
                <a:cs typeface="Arial" charset="0"/>
              </a:rPr>
              <a:t> Recall that: 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5058" name="Object 5"/>
          <p:cNvGraphicFramePr>
            <a:graphicFrameLocks noChangeAspect="1"/>
          </p:cNvGraphicFramePr>
          <p:nvPr/>
        </p:nvGraphicFramePr>
        <p:xfrm>
          <a:off x="2699401" y="4034555"/>
          <a:ext cx="1616075" cy="1171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202" name="Equation" r:id="rId3" imgW="1015920" imgH="736560" progId="Equation.DSMT4">
                  <p:embed/>
                </p:oleObj>
              </mc:Choice>
              <mc:Fallback>
                <p:oleObj name="Equation" r:id="rId3" imgW="1015920" imgH="736560" progId="Equation.DSMT4">
                  <p:embed/>
                  <p:pic>
                    <p:nvPicPr>
                      <p:cNvPr id="0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699401" y="4034555"/>
                        <a:ext cx="1616075" cy="1171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5059" name="Object 6"/>
          <p:cNvGraphicFramePr>
            <a:graphicFrameLocks noChangeAspect="1"/>
          </p:cNvGraphicFramePr>
          <p:nvPr/>
        </p:nvGraphicFramePr>
        <p:xfrm>
          <a:off x="2268538" y="2162175"/>
          <a:ext cx="4279900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0203" name="Equation" r:id="rId5" imgW="2692080" imgH="253800" progId="Equation.DSMT4">
                  <p:embed/>
                </p:oleObj>
              </mc:Choice>
              <mc:Fallback>
                <p:oleObj name="Equation" r:id="rId5" imgW="2692080" imgH="253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8538" y="2162175"/>
                        <a:ext cx="4279900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64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System of Linear Equations</a:t>
            </a:r>
          </a:p>
        </p:txBody>
      </p:sp>
      <p:sp>
        <p:nvSpPr>
          <p:cNvPr id="4608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therefore have the equation: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Now,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and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+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h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=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 + 1</a:t>
            </a:r>
            <a:endParaRPr lang="en-CA" smtClean="0"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46082" name="Object 6"/>
          <p:cNvGraphicFramePr>
            <a:graphicFrameLocks noChangeAspect="1"/>
          </p:cNvGraphicFramePr>
          <p:nvPr/>
        </p:nvGraphicFramePr>
        <p:xfrm>
          <a:off x="2087563" y="2162175"/>
          <a:ext cx="464343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26" name="Equation" r:id="rId3" imgW="2920680" imgH="253800" progId="Equation.DSMT4">
                  <p:embed/>
                </p:oleObj>
              </mc:Choice>
              <mc:Fallback>
                <p:oleObj name="Equation" r:id="rId3" imgW="2920680" imgH="2538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087563" y="2162175"/>
                        <a:ext cx="4643437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6083" name="Object 7"/>
          <p:cNvGraphicFramePr>
            <a:graphicFrameLocks noChangeAspect="1"/>
          </p:cNvGraphicFramePr>
          <p:nvPr/>
        </p:nvGraphicFramePr>
        <p:xfrm>
          <a:off x="2252663" y="3628750"/>
          <a:ext cx="42386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1227" name="Equation" r:id="rId5" imgW="2666880" imgH="253800" progId="Equation.DSMT4">
                  <p:embed/>
                </p:oleObj>
              </mc:Choice>
              <mc:Fallback>
                <p:oleObj name="Equation" r:id="rId5" imgW="2666880" imgH="253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52663" y="3628750"/>
                        <a:ext cx="4238625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65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System of Linear Equations</a:t>
            </a:r>
          </a:p>
        </p:txBody>
      </p:sp>
      <p:sp>
        <p:nvSpPr>
          <p:cNvPr id="4813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We are, however, approximating                , so 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may be approximated by</a:t>
            </a: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This equation is linear in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en-CA" smtClean="0">
                <a:latin typeface="Arial" charset="0"/>
                <a:cs typeface="Arial" charset="0"/>
              </a:rPr>
              <a:t>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 + 1</a:t>
            </a:r>
            <a:r>
              <a:rPr lang="en-CA" i="1" baseline="-25000" smtClean="0">
                <a:latin typeface="Arial" charset="0"/>
                <a:cs typeface="Arial" charset="0"/>
              </a:rPr>
              <a:t> 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Recall we started with a </a:t>
            </a:r>
            <a:r>
              <a:rPr lang="en-CA" i="1" smtClean="0">
                <a:latin typeface="Arial" charset="0"/>
                <a:cs typeface="Arial" charset="0"/>
              </a:rPr>
              <a:t>linear </a:t>
            </a:r>
            <a:r>
              <a:rPr lang="en-CA" smtClean="0">
                <a:latin typeface="Arial" charset="0"/>
                <a:cs typeface="Arial" charset="0"/>
              </a:rPr>
              <a:t>ordinary differential equation</a:t>
            </a:r>
          </a:p>
        </p:txBody>
      </p:sp>
      <p:graphicFrame>
        <p:nvGraphicFramePr>
          <p:cNvPr id="48130" name="Object 3"/>
          <p:cNvGraphicFramePr>
            <a:graphicFrameLocks noChangeAspect="1"/>
          </p:cNvGraphicFramePr>
          <p:nvPr/>
        </p:nvGraphicFramePr>
        <p:xfrm>
          <a:off x="5398970" y="1627910"/>
          <a:ext cx="1210352" cy="45792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78" name="Equation" r:id="rId3" imgW="672840" imgH="253800" progId="Equation.DSMT4">
                  <p:embed/>
                </p:oleObj>
              </mc:Choice>
              <mc:Fallback>
                <p:oleObj name="Equation" r:id="rId3" imgW="672840" imgH="25380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398970" y="1627910"/>
                        <a:ext cx="1210352" cy="45792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1" name="Object 7"/>
          <p:cNvGraphicFramePr>
            <a:graphicFrameLocks noChangeAspect="1"/>
          </p:cNvGraphicFramePr>
          <p:nvPr/>
        </p:nvGraphicFramePr>
        <p:xfrm>
          <a:off x="2195513" y="2205038"/>
          <a:ext cx="4238625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79" name="Equation" r:id="rId5" imgW="2666880" imgH="253800" progId="Equation.DSMT4">
                  <p:embed/>
                </p:oleObj>
              </mc:Choice>
              <mc:Fallback>
                <p:oleObj name="Equation" r:id="rId5" imgW="2666880" imgH="253800" progId="Equation.DSMT4">
                  <p:embed/>
                  <p:pic>
                    <p:nvPicPr>
                      <p:cNvPr id="0" name="Object 7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195513" y="2205038"/>
                        <a:ext cx="4238625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48132" name="Object 8"/>
          <p:cNvGraphicFramePr>
            <a:graphicFrameLocks noChangeAspect="1"/>
          </p:cNvGraphicFramePr>
          <p:nvPr/>
        </p:nvGraphicFramePr>
        <p:xfrm>
          <a:off x="2700338" y="3433483"/>
          <a:ext cx="3208337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3280" name="Equation" r:id="rId7" imgW="2019240" imgH="253800" progId="Equation.DSMT4">
                  <p:embed/>
                </p:oleObj>
              </mc:Choice>
              <mc:Fallback>
                <p:oleObj name="Equation" r:id="rId7" imgW="2019240" imgH="253800" progId="Equation.DSMT4">
                  <p:embed/>
                  <p:pic>
                    <p:nvPicPr>
                      <p:cNvPr id="0" name="Object 8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00338" y="3433483"/>
                        <a:ext cx="3208337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System of Linear Equations</a:t>
            </a:r>
          </a:p>
        </p:txBody>
      </p:sp>
      <p:sp>
        <p:nvSpPr>
          <p:cNvPr id="4915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 each interior point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2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...,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 – 1</a:t>
            </a:r>
            <a:r>
              <a:rPr lang="en-CA" smtClean="0">
                <a:latin typeface="Arial" charset="0"/>
                <a:cs typeface="Arial" charset="0"/>
              </a:rPr>
              <a:t>, write out the linear equation:</a:t>
            </a:r>
          </a:p>
        </p:txBody>
      </p:sp>
      <p:graphicFrame>
        <p:nvGraphicFramePr>
          <p:cNvPr id="49154" name="Object 2"/>
          <p:cNvGraphicFramePr>
            <a:graphicFrameLocks noChangeAspect="1"/>
          </p:cNvGraphicFramePr>
          <p:nvPr/>
        </p:nvGraphicFramePr>
        <p:xfrm>
          <a:off x="31750" y="2360613"/>
          <a:ext cx="9078913" cy="23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4294" name="Equation" r:id="rId3" imgW="7111800" imgH="1854000" progId="Equation.DSMT4">
                  <p:embed/>
                </p:oleObj>
              </mc:Choice>
              <mc:Fallback>
                <p:oleObj name="Equation" r:id="rId3" imgW="7111800" imgH="1854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" y="2360613"/>
                        <a:ext cx="9078913" cy="2363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49157" name="Picture 2" descr="C:\Users\dwharder\Desktop\u1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767263"/>
            <a:ext cx="6048375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67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System of Linear Equations</a:t>
            </a:r>
          </a:p>
        </p:txBody>
      </p:sp>
      <p:sp>
        <p:nvSpPr>
          <p:cNvPr id="5018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This is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equations with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unknowns: 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...,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CA" smtClean="0">
              <a:latin typeface="Arial" charset="0"/>
              <a:cs typeface="Arial" charset="0"/>
            </a:endParaRPr>
          </a:p>
        </p:txBody>
      </p:sp>
      <p:graphicFrame>
        <p:nvGraphicFramePr>
          <p:cNvPr id="50178" name="Object 2"/>
          <p:cNvGraphicFramePr>
            <a:graphicFrameLocks noChangeAspect="1"/>
          </p:cNvGraphicFramePr>
          <p:nvPr/>
        </p:nvGraphicFramePr>
        <p:xfrm>
          <a:off x="31750" y="2360613"/>
          <a:ext cx="9078913" cy="23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5318" name="Equation" r:id="rId3" imgW="7111800" imgH="1854000" progId="Equation.DSMT4">
                  <p:embed/>
                </p:oleObj>
              </mc:Choice>
              <mc:Fallback>
                <p:oleObj name="Equation" r:id="rId3" imgW="7111800" imgH="1854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" y="2360613"/>
                        <a:ext cx="9078913" cy="2363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0181" name="Picture 2" descr="C:\Users\dwharder\Desktop\u1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767263"/>
            <a:ext cx="6048375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68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System of Linear Equations</a:t>
            </a:r>
          </a:p>
        </p:txBody>
      </p:sp>
      <p:sp>
        <p:nvSpPr>
          <p:cNvPr id="51204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This is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equations with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unknowns: 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...,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CA" smtClean="0">
              <a:latin typeface="Arial" charset="0"/>
              <a:cs typeface="Arial" charset="0"/>
            </a:endParaRPr>
          </a:p>
        </p:txBody>
      </p:sp>
      <p:graphicFrame>
        <p:nvGraphicFramePr>
          <p:cNvPr id="51202" name="Object 2"/>
          <p:cNvGraphicFramePr>
            <a:graphicFrameLocks noChangeAspect="1"/>
          </p:cNvGraphicFramePr>
          <p:nvPr/>
        </p:nvGraphicFramePr>
        <p:xfrm>
          <a:off x="31750" y="2360613"/>
          <a:ext cx="9078913" cy="23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6342" name="Equation" r:id="rId3" imgW="7111800" imgH="1854000" progId="Equation.DSMT4">
                  <p:embed/>
                </p:oleObj>
              </mc:Choice>
              <mc:Fallback>
                <p:oleObj name="Equation" r:id="rId3" imgW="7111800" imgH="1854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" y="2360613"/>
                        <a:ext cx="9078913" cy="2363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1205" name="Picture 2" descr="C:\Users\dwharder\Desktop\u1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767263"/>
            <a:ext cx="6048375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8070850" y="1982788"/>
            <a:ext cx="1042988" cy="3317875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51207" name="TextBox 6"/>
          <p:cNvSpPr txBox="1">
            <a:spLocks noChangeArrowheads="1"/>
          </p:cNvSpPr>
          <p:nvPr/>
        </p:nvSpPr>
        <p:spPr bwMode="auto">
          <a:xfrm>
            <a:off x="3781425" y="2133600"/>
            <a:ext cx="4108450" cy="922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</a:rPr>
              <a:t>Recall that </a:t>
            </a:r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CA">
                <a:solidFill>
                  <a:srgbClr val="FF0000"/>
                </a:solidFill>
              </a:rPr>
              <a:t>, </a:t>
            </a:r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h </a:t>
            </a:r>
            <a:r>
              <a:rPr lang="en-CA">
                <a:solidFill>
                  <a:srgbClr val="FF0000"/>
                </a:solidFill>
              </a:rPr>
              <a:t>and the </a:t>
            </a:r>
            <a:r>
              <a:rPr lang="en-CA" i="1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>
                <a:solidFill>
                  <a:srgbClr val="FF0000"/>
                </a:solidFill>
              </a:rPr>
              <a:t>-values are</a:t>
            </a:r>
            <a:br>
              <a:rPr lang="en-CA">
                <a:solidFill>
                  <a:srgbClr val="FF0000"/>
                </a:solidFill>
              </a:rPr>
            </a:br>
            <a:r>
              <a:rPr lang="en-CA">
                <a:solidFill>
                  <a:srgbClr val="FF0000"/>
                </a:solidFill>
              </a:rPr>
              <a:t>given; thus, we can calculate the right-</a:t>
            </a:r>
          </a:p>
          <a:p>
            <a:r>
              <a:rPr lang="en-CA">
                <a:solidFill>
                  <a:srgbClr val="FF0000"/>
                </a:solidFill>
              </a:rPr>
              <a:t>hand side and it is therefore known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69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System of Linear Equations</a:t>
            </a:r>
          </a:p>
        </p:txBody>
      </p:sp>
      <p:sp>
        <p:nvSpPr>
          <p:cNvPr id="52228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This is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 – 2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smtClean="0">
                <a:latin typeface="Arial" charset="0"/>
                <a:cs typeface="Arial" charset="0"/>
              </a:rPr>
              <a:t>equations with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unknowns: 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mtClean="0">
                <a:latin typeface="Times New Roman" pitchFamily="18" charset="0"/>
                <a:cs typeface="Times New Roman" pitchFamily="18" charset="0"/>
              </a:rPr>
              <a:t>, ...,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endParaRPr lang="en-CA" smtClean="0">
              <a:latin typeface="Arial" charset="0"/>
              <a:cs typeface="Arial" charset="0"/>
            </a:endParaRP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 system, however, is underdetermined</a:t>
            </a:r>
          </a:p>
        </p:txBody>
      </p:sp>
      <p:graphicFrame>
        <p:nvGraphicFramePr>
          <p:cNvPr id="52226" name="Object 2"/>
          <p:cNvGraphicFramePr>
            <a:graphicFrameLocks noChangeAspect="1"/>
          </p:cNvGraphicFramePr>
          <p:nvPr/>
        </p:nvGraphicFramePr>
        <p:xfrm>
          <a:off x="31750" y="2360613"/>
          <a:ext cx="9078913" cy="23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7366" name="Equation" r:id="rId3" imgW="7111800" imgH="1854000" progId="Equation.DSMT4">
                  <p:embed/>
                </p:oleObj>
              </mc:Choice>
              <mc:Fallback>
                <p:oleObj name="Equation" r:id="rId3" imgW="7111800" imgH="1854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" y="2360613"/>
                        <a:ext cx="9078913" cy="2363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2229" name="Picture 2" descr="C:\Users\dwharder\Desktop\u1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767263"/>
            <a:ext cx="6048375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70</a:t>
            </a:fld>
            <a:endParaRPr lang="en-CA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System of Linear Equations</a:t>
            </a:r>
          </a:p>
        </p:txBody>
      </p:sp>
      <p:sp>
        <p:nvSpPr>
          <p:cNvPr id="5325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Fortunately, we know two values: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</a:t>
            </a:r>
          </a:p>
        </p:txBody>
      </p:sp>
      <p:graphicFrame>
        <p:nvGraphicFramePr>
          <p:cNvPr id="53250" name="Object 2"/>
          <p:cNvGraphicFramePr>
            <a:graphicFrameLocks noChangeAspect="1"/>
          </p:cNvGraphicFramePr>
          <p:nvPr/>
        </p:nvGraphicFramePr>
        <p:xfrm>
          <a:off x="31750" y="2360613"/>
          <a:ext cx="9078913" cy="23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8390" name="Equation" r:id="rId3" imgW="7111800" imgH="1854000" progId="Equation.DSMT4">
                  <p:embed/>
                </p:oleObj>
              </mc:Choice>
              <mc:Fallback>
                <p:oleObj name="Equation" r:id="rId3" imgW="7111800" imgH="1854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" y="2360613"/>
                        <a:ext cx="9078913" cy="2363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3253" name="Picture 2" descr="C:\Users\dwharder\Desktop\u1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767263"/>
            <a:ext cx="6048375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0" y="2276475"/>
            <a:ext cx="468313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395288" y="4711700"/>
            <a:ext cx="955675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5272088" y="5176838"/>
            <a:ext cx="955675" cy="4318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7327900" y="4354513"/>
            <a:ext cx="468313" cy="433387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71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System of Linear Equations</a:t>
            </a:r>
          </a:p>
        </p:txBody>
      </p:sp>
      <p:sp>
        <p:nvSpPr>
          <p:cNvPr id="5427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Fortunately, we know two values: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Therefore, we can rewrite this system...</a:t>
            </a:r>
          </a:p>
        </p:txBody>
      </p:sp>
      <p:graphicFrame>
        <p:nvGraphicFramePr>
          <p:cNvPr id="54274" name="Object 2"/>
          <p:cNvGraphicFramePr>
            <a:graphicFrameLocks noChangeAspect="1"/>
          </p:cNvGraphicFramePr>
          <p:nvPr/>
        </p:nvGraphicFramePr>
        <p:xfrm>
          <a:off x="31750" y="2360613"/>
          <a:ext cx="9078913" cy="23637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29414" name="Equation" r:id="rId3" imgW="7111800" imgH="1854000" progId="Equation.DSMT4">
                  <p:embed/>
                </p:oleObj>
              </mc:Choice>
              <mc:Fallback>
                <p:oleObj name="Equation" r:id="rId3" imgW="7111800" imgH="18540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1750" y="2360613"/>
                        <a:ext cx="9078913" cy="23637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4277" name="Picture 2" descr="C:\Users\dwharder\Desktop\u1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79388" y="4767263"/>
            <a:ext cx="6048375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/>
          <p:nvPr/>
        </p:nvSpPr>
        <p:spPr>
          <a:xfrm>
            <a:off x="0" y="2276475"/>
            <a:ext cx="468313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395288" y="4711700"/>
            <a:ext cx="955675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5272088" y="5176838"/>
            <a:ext cx="955675" cy="4318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" name="Oval 8"/>
          <p:cNvSpPr/>
          <p:nvPr/>
        </p:nvSpPr>
        <p:spPr>
          <a:xfrm>
            <a:off x="7327900" y="4354513"/>
            <a:ext cx="468313" cy="433387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72</a:t>
            </a:fld>
            <a:endParaRPr lang="en-CA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300" name="Picture 2" descr="C:\Users\dwharder\Desktop\u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4767263"/>
            <a:ext cx="6048375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530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System of Linear Equations</a:t>
            </a:r>
          </a:p>
        </p:txBody>
      </p:sp>
      <p:sp>
        <p:nvSpPr>
          <p:cNvPr id="5530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Fortunately, we know two values: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baseline="-25000" smtClean="0">
                <a:latin typeface="Times New Roman" pitchFamily="18" charset="0"/>
                <a:cs typeface="Times New Roman" pitchFamily="18" charset="0"/>
              </a:rPr>
              <a:t>1</a:t>
            </a:r>
            <a:r>
              <a:rPr lang="en-CA" smtClean="0">
                <a:latin typeface="Arial" charset="0"/>
                <a:cs typeface="Arial" charset="0"/>
              </a:rPr>
              <a:t> and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Therefore, we can rewrite this system...</a:t>
            </a:r>
          </a:p>
        </p:txBody>
      </p:sp>
      <p:graphicFrame>
        <p:nvGraphicFramePr>
          <p:cNvPr id="55298" name="Object 2"/>
          <p:cNvGraphicFramePr>
            <a:graphicFrameLocks noChangeAspect="1"/>
          </p:cNvGraphicFramePr>
          <p:nvPr/>
        </p:nvGraphicFramePr>
        <p:xfrm>
          <a:off x="-517525" y="2376488"/>
          <a:ext cx="7545388" cy="2686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442" name="Equation" r:id="rId4" imgW="5130720" imgH="1828800" progId="Equation.DSMT4">
                  <p:embed/>
                </p:oleObj>
              </mc:Choice>
              <mc:Fallback>
                <p:oleObj name="Equation" r:id="rId4" imgW="5130720" imgH="182880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-517525" y="2376488"/>
                        <a:ext cx="7545388" cy="26860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5299" name="Object 4"/>
          <p:cNvGraphicFramePr>
            <a:graphicFrameLocks noChangeAspect="1"/>
          </p:cNvGraphicFramePr>
          <p:nvPr/>
        </p:nvGraphicFramePr>
        <p:xfrm>
          <a:off x="7115175" y="2360613"/>
          <a:ext cx="1849438" cy="27241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0443" name="Equation" r:id="rId6" imgW="1257120" imgH="1854000" progId="Equation.DSMT4">
                  <p:embed/>
                </p:oleObj>
              </mc:Choice>
              <mc:Fallback>
                <p:oleObj name="Equation" r:id="rId6" imgW="1257120" imgH="18540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115175" y="2360613"/>
                        <a:ext cx="1849438" cy="27241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sp>
        <p:nvSpPr>
          <p:cNvPr id="9" name="Oval 8"/>
          <p:cNvSpPr/>
          <p:nvPr/>
        </p:nvSpPr>
        <p:spPr>
          <a:xfrm>
            <a:off x="8258673" y="2319048"/>
            <a:ext cx="645940" cy="4318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0" name="Oval 9"/>
          <p:cNvSpPr/>
          <p:nvPr/>
        </p:nvSpPr>
        <p:spPr>
          <a:xfrm>
            <a:off x="8383369" y="4673178"/>
            <a:ext cx="622809" cy="433387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4" name="Picture 2" descr="C:\Users\dwharder\Desktop\u11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9388" y="4767263"/>
            <a:ext cx="6048375" cy="19748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632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The System of Linear Equations</a:t>
            </a:r>
          </a:p>
        </p:txBody>
      </p:sp>
      <p:sp>
        <p:nvSpPr>
          <p:cNvPr id="5632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Thus we have an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– 2) × 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– 2) </a:t>
            </a:r>
            <a:r>
              <a:rPr lang="en-CA" dirty="0" smtClean="0">
                <a:latin typeface="Arial" charset="0"/>
                <a:cs typeface="Arial" charset="0"/>
              </a:rPr>
              <a:t>matrix and two vectors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						 						         where</a:t>
            </a:r>
          </a:p>
        </p:txBody>
      </p:sp>
      <p:graphicFrame>
        <p:nvGraphicFramePr>
          <p:cNvPr id="56322" name="Object 2"/>
          <p:cNvGraphicFramePr>
            <a:graphicFrameLocks noChangeAspect="1"/>
          </p:cNvGraphicFramePr>
          <p:nvPr/>
        </p:nvGraphicFramePr>
        <p:xfrm>
          <a:off x="1519238" y="2044700"/>
          <a:ext cx="6089650" cy="27606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466" name="Equation" r:id="rId4" imgW="4140000" imgH="1879560" progId="Equation.DSMT4">
                  <p:embed/>
                </p:oleObj>
              </mc:Choice>
              <mc:Fallback>
                <p:oleObj name="Equation" r:id="rId4" imgW="4140000" imgH="1879560" progId="Equation.DSMT4">
                  <p:embed/>
                  <p:pic>
                    <p:nvPicPr>
                      <p:cNvPr id="0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519238" y="2044700"/>
                        <a:ext cx="6089650" cy="27606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6323" name="Object 6"/>
          <p:cNvGraphicFramePr>
            <a:graphicFrameLocks noChangeAspect="1"/>
          </p:cNvGraphicFramePr>
          <p:nvPr/>
        </p:nvGraphicFramePr>
        <p:xfrm>
          <a:off x="7745408" y="3463640"/>
          <a:ext cx="1301126" cy="296905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1467" name="Equation" r:id="rId6" imgW="812520" imgH="1854000" progId="Equation.DSMT4">
                  <p:embed/>
                </p:oleObj>
              </mc:Choice>
              <mc:Fallback>
                <p:oleObj name="Equation" r:id="rId6" imgW="812520" imgH="18540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745408" y="3463640"/>
                        <a:ext cx="1301126" cy="2969058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74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>
                <a:latin typeface="Arial" charset="0"/>
                <a:cs typeface="Arial" charset="0"/>
              </a:rPr>
              <a:t>The Problem</a:t>
            </a:r>
          </a:p>
        </p:txBody>
      </p:sp>
      <p:sp>
        <p:nvSpPr>
          <p:cNvPr id="90115" name="Content Placeholder 2"/>
          <p:cNvSpPr>
            <a:spLocks noGrp="1"/>
          </p:cNvSpPr>
          <p:nvPr>
            <p:ph idx="1"/>
          </p:nvPr>
        </p:nvSpPr>
        <p:spPr>
          <a:xfrm>
            <a:off x="457199" y="1600200"/>
            <a:ext cx="8465127" cy="4616450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Implement a function</a:t>
            </a:r>
          </a:p>
          <a:p>
            <a:pPr algn="ctr">
              <a:buFont typeface="Arial" charset="0"/>
              <a:buNone/>
            </a:pPr>
            <a:r>
              <a:rPr lang="en-CA" sz="2000" dirty="0" smtClean="0">
                <a:latin typeface="Consolas" pitchFamily="49" charset="0"/>
                <a:cs typeface="Consolas" pitchFamily="49" charset="0"/>
              </a:rPr>
              <a:t>function [</a:t>
            </a:r>
            <a:r>
              <a:rPr lang="en-CA" sz="2000" dirty="0" err="1" smtClean="0">
                <a:latin typeface="Consolas" pitchFamily="49" charset="0"/>
                <a:cs typeface="Consolas" pitchFamily="49" charset="0"/>
              </a:rPr>
              <a:t>x_out</a:t>
            </a:r>
            <a:r>
              <a:rPr lang="en-CA" sz="20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2000" dirty="0" err="1" smtClean="0">
                <a:latin typeface="Consolas" pitchFamily="49" charset="0"/>
                <a:cs typeface="Consolas" pitchFamily="49" charset="0"/>
              </a:rPr>
              <a:t>u_out</a:t>
            </a:r>
            <a:r>
              <a:rPr lang="en-CA" sz="2000" dirty="0" smtClean="0">
                <a:latin typeface="Consolas" pitchFamily="49" charset="0"/>
                <a:cs typeface="Consolas" pitchFamily="49" charset="0"/>
              </a:rPr>
              <a:t>] = </a:t>
            </a:r>
            <a:r>
              <a:rPr lang="en-CA" sz="2000" dirty="0" err="1" smtClean="0">
                <a:latin typeface="Consolas" pitchFamily="49" charset="0"/>
                <a:cs typeface="Consolas" pitchFamily="49" charset="0"/>
              </a:rPr>
              <a:t>bvp</a:t>
            </a:r>
            <a:r>
              <a:rPr lang="en-CA" sz="2000" dirty="0" smtClean="0">
                <a:latin typeface="Consolas" pitchFamily="49" charset="0"/>
                <a:cs typeface="Consolas" pitchFamily="49" charset="0"/>
              </a:rPr>
              <a:t>( c, g, </a:t>
            </a:r>
            <a:r>
              <a:rPr lang="en-CA" sz="2000" dirty="0" err="1" smtClean="0">
                <a:latin typeface="Consolas" pitchFamily="49" charset="0"/>
                <a:cs typeface="Consolas" pitchFamily="49" charset="0"/>
              </a:rPr>
              <a:t>x_bndry</a:t>
            </a:r>
            <a:r>
              <a:rPr lang="en-CA" sz="2000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n-CA" sz="2000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n-CA" sz="2000" dirty="0" smtClean="0">
                <a:latin typeface="Consolas" pitchFamily="49" charset="0"/>
                <a:cs typeface="Consolas" pitchFamily="49" charset="0"/>
              </a:rPr>
              <a:t>, n )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Arial" charset="0"/>
              </a:rPr>
              <a:t>	</a:t>
            </a:r>
            <a:r>
              <a:rPr lang="en-CA" dirty="0" smtClean="0">
                <a:latin typeface="Arial" charset="0"/>
                <a:cs typeface="Arial" charset="0"/>
              </a:rPr>
              <a:t>that solves the boundary-value problem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Here:</a:t>
            </a:r>
          </a:p>
          <a:p>
            <a:pPr lvl="1">
              <a:buNone/>
            </a:pPr>
            <a:r>
              <a:rPr lang="en-CA" dirty="0" smtClean="0">
                <a:latin typeface="Arial" charset="0"/>
                <a:cs typeface="Arial" charset="0"/>
              </a:rPr>
              <a:t>				</a:t>
            </a:r>
            <a:r>
              <a:rPr lang="en-CA" dirty="0" smtClean="0">
                <a:latin typeface="Consolas" pitchFamily="49" charset="0"/>
                <a:cs typeface="Arial" charset="0"/>
              </a:rPr>
              <a:t>c = [c1 c2 c3]</a:t>
            </a:r>
          </a:p>
          <a:p>
            <a:pPr lvl="1">
              <a:buNone/>
            </a:pPr>
            <a:r>
              <a:rPr lang="en-CA" dirty="0" smtClean="0">
                <a:latin typeface="Arial" charset="0"/>
                <a:cs typeface="Arial" charset="0"/>
              </a:rPr>
              <a:t>				</a:t>
            </a:r>
            <a:r>
              <a:rPr lang="en-CA" dirty="0" smtClean="0">
                <a:latin typeface="Consolas" pitchFamily="49" charset="0"/>
                <a:cs typeface="Arial" charset="0"/>
              </a:rPr>
              <a:t>g</a:t>
            </a:r>
            <a:r>
              <a:rPr lang="en-CA" dirty="0" smtClean="0">
                <a:latin typeface="Arial" charset="0"/>
                <a:cs typeface="Arial" charset="0"/>
              </a:rPr>
              <a:t> is a function handle for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)</a:t>
            </a:r>
          </a:p>
          <a:p>
            <a:pPr lvl="1">
              <a:buNone/>
            </a:pPr>
            <a:r>
              <a:rPr lang="en-CA" dirty="0" smtClean="0">
                <a:latin typeface="Arial" charset="0"/>
                <a:cs typeface="Arial" charset="0"/>
              </a:rPr>
              <a:t>				</a:t>
            </a:r>
            <a:r>
              <a:rPr lang="en-CA" dirty="0" err="1" smtClean="0">
                <a:latin typeface="Consolas" pitchFamily="49" charset="0"/>
                <a:cs typeface="Arial" charset="0"/>
              </a:rPr>
              <a:t>x_bndry</a:t>
            </a:r>
            <a:r>
              <a:rPr lang="en-CA" dirty="0" smtClean="0">
                <a:latin typeface="Consolas" pitchFamily="49" charset="0"/>
                <a:cs typeface="Arial" charset="0"/>
              </a:rPr>
              <a:t> = [a, b]</a:t>
            </a:r>
          </a:p>
          <a:p>
            <a:pPr lvl="1">
              <a:buNone/>
            </a:pPr>
            <a:r>
              <a:rPr lang="en-CA" dirty="0" smtClean="0">
                <a:latin typeface="Arial" charset="0"/>
                <a:cs typeface="Arial" charset="0"/>
              </a:rPr>
              <a:t>				</a:t>
            </a:r>
            <a:r>
              <a:rPr lang="en-CA" dirty="0" err="1" smtClean="0">
                <a:latin typeface="Consolas" pitchFamily="49" charset="0"/>
                <a:cs typeface="Arial" charset="0"/>
              </a:rPr>
              <a:t>u_bndry</a:t>
            </a:r>
            <a:r>
              <a:rPr lang="en-CA" dirty="0" smtClean="0">
                <a:latin typeface="Consolas" pitchFamily="49" charset="0"/>
                <a:cs typeface="Arial" charset="0"/>
              </a:rPr>
              <a:t> = [</a:t>
            </a:r>
            <a:r>
              <a:rPr lang="en-CA" dirty="0" err="1" smtClean="0">
                <a:latin typeface="Consolas" pitchFamily="49" charset="0"/>
                <a:cs typeface="Arial" charset="0"/>
              </a:rPr>
              <a:t>u_a</a:t>
            </a:r>
            <a:r>
              <a:rPr lang="en-CA" dirty="0" smtClean="0">
                <a:latin typeface="Consolas" pitchFamily="49" charset="0"/>
                <a:cs typeface="Arial" charset="0"/>
              </a:rPr>
              <a:t>, </a:t>
            </a:r>
            <a:r>
              <a:rPr lang="en-CA" dirty="0" err="1" smtClean="0">
                <a:latin typeface="Consolas" pitchFamily="49" charset="0"/>
                <a:cs typeface="Arial" charset="0"/>
              </a:rPr>
              <a:t>u_b</a:t>
            </a:r>
            <a:r>
              <a:rPr lang="en-CA" dirty="0" smtClean="0">
                <a:latin typeface="Consolas" pitchFamily="49" charset="0"/>
                <a:cs typeface="Arial" charset="0"/>
              </a:rPr>
              <a:t>]</a:t>
            </a:r>
          </a:p>
          <a:p>
            <a:pPr lvl="1">
              <a:buNone/>
            </a:pPr>
            <a:endParaRPr lang="en-CA" dirty="0" smtClean="0">
              <a:latin typeface="Consolas" pitchFamily="49" charset="0"/>
              <a:cs typeface="Arial" charset="0"/>
            </a:endParaRPr>
          </a:p>
          <a:p>
            <a:pPr lvl="1">
              <a:buNone/>
            </a:pPr>
            <a:r>
              <a:rPr lang="en-CA" dirty="0" smtClean="0">
                <a:latin typeface="Consolas" pitchFamily="49" charset="0"/>
                <a:cs typeface="Arial" charset="0"/>
              </a:rPr>
              <a:t>				</a:t>
            </a:r>
            <a:r>
              <a:rPr lang="en-CA" dirty="0" err="1" smtClean="0">
                <a:latin typeface="Consolas" pitchFamily="49" charset="0"/>
                <a:cs typeface="Arial" charset="0"/>
              </a:rPr>
              <a:t>x_out</a:t>
            </a:r>
            <a:r>
              <a:rPr lang="en-CA" dirty="0" smtClean="0">
                <a:latin typeface="+mj-lt"/>
                <a:cs typeface="Arial" charset="0"/>
              </a:rPr>
              <a:t> is a column vector of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 dirty="0" smtClean="0">
                <a:latin typeface="+mj-lt"/>
                <a:cs typeface="Arial" charset="0"/>
              </a:rPr>
              <a:t>-values</a:t>
            </a:r>
          </a:p>
          <a:p>
            <a:pPr lvl="1">
              <a:buNone/>
            </a:pPr>
            <a:r>
              <a:rPr lang="en-CA" dirty="0" smtClean="0">
                <a:latin typeface="Consolas" pitchFamily="49" charset="0"/>
                <a:cs typeface="Arial" charset="0"/>
              </a:rPr>
              <a:t>				</a:t>
            </a:r>
            <a:r>
              <a:rPr lang="en-CA" dirty="0" err="1" smtClean="0">
                <a:latin typeface="Consolas" pitchFamily="49" charset="0"/>
                <a:cs typeface="Arial" charset="0"/>
              </a:rPr>
              <a:t>u_out</a:t>
            </a:r>
            <a:r>
              <a:rPr lang="en-CA" dirty="0" smtClean="0">
                <a:cs typeface="Arial" charset="0"/>
              </a:rPr>
              <a:t> is a column vector of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dirty="0" smtClean="0">
                <a:cs typeface="Arial" charset="0"/>
              </a:rPr>
              <a:t>-values</a:t>
            </a:r>
            <a:endParaRPr lang="en-CA" dirty="0" smtClean="0">
              <a:latin typeface="Consolas" pitchFamily="49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75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graphicFrame>
        <p:nvGraphicFramePr>
          <p:cNvPr id="588801" name="Object 4"/>
          <p:cNvGraphicFramePr>
            <a:graphicFrameLocks noChangeAspect="1"/>
          </p:cNvGraphicFramePr>
          <p:nvPr/>
        </p:nvGraphicFramePr>
        <p:xfrm>
          <a:off x="2438400" y="2804239"/>
          <a:ext cx="3551238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809" name="Equation" r:id="rId3" imgW="2234880" imgH="266400" progId="Equation.DSMT4">
                  <p:embed/>
                </p:oleObj>
              </mc:Choice>
              <mc:Fallback>
                <p:oleObj name="Equation" r:id="rId3" imgW="223488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438400" y="2804239"/>
                        <a:ext cx="3551238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88802" name="Object 3"/>
          <p:cNvGraphicFramePr>
            <a:graphicFrameLocks noChangeAspect="1"/>
          </p:cNvGraphicFramePr>
          <p:nvPr/>
        </p:nvGraphicFramePr>
        <p:xfrm>
          <a:off x="3765550" y="3228102"/>
          <a:ext cx="98901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88810" name="Equation" r:id="rId5" imgW="622080" imgH="507960" progId="Equation.DSMT4">
                  <p:embed/>
                </p:oleObj>
              </mc:Choice>
              <mc:Fallback>
                <p:oleObj name="Equation" r:id="rId5" imgW="622080" imgH="507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65550" y="3228102"/>
                        <a:ext cx="989013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11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9011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matrix constructor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ones( m, n )</a:t>
            </a:r>
            <a:r>
              <a:rPr lang="en-CA" dirty="0" smtClean="0">
                <a:latin typeface="Arial" charset="0"/>
                <a:cs typeface="Arial" charset="0"/>
              </a:rPr>
              <a:t> that creates an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m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matrix of ones, for example: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 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&gt;&gt; 3.2 * </a:t>
            </a:r>
            <a:r>
              <a:rPr lang="fr-FR" dirty="0" err="1" smtClean="0">
                <a:latin typeface="Consolas" pitchFamily="49" charset="0"/>
                <a:cs typeface="Consolas" pitchFamily="49" charset="0"/>
              </a:rPr>
              <a:t>ones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( 5, 1 )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3.2000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3.2000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3.2000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3.2000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3.2000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911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matrix constructor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diag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v )</a:t>
            </a:r>
            <a:r>
              <a:rPr lang="en-CA" dirty="0" smtClean="0">
                <a:latin typeface="Arial" charset="0"/>
                <a:cs typeface="Arial" charset="0"/>
              </a:rPr>
              <a:t> where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v</a:t>
            </a:r>
            <a:r>
              <a:rPr lang="en-CA" dirty="0" smtClean="0">
                <a:latin typeface="Arial" charset="0"/>
                <a:cs typeface="Arial" charset="0"/>
              </a:rPr>
              <a:t> is an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Arial" charset="0"/>
                <a:cs typeface="Arial" charset="0"/>
              </a:rPr>
              <a:t>-dimensional column or row matrix creates a diagonal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×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 dirty="0" smtClean="0">
                <a:latin typeface="Arial" charset="0"/>
                <a:cs typeface="Arial" charset="0"/>
              </a:rPr>
              <a:t>matrix with the entries of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v</a:t>
            </a:r>
            <a:r>
              <a:rPr lang="en-CA" dirty="0" smtClean="0">
                <a:latin typeface="Arial" charset="0"/>
                <a:cs typeface="Arial" charset="0"/>
              </a:rPr>
              <a:t> on the diagonal: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 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dirty="0" err="1" smtClean="0">
                <a:latin typeface="Consolas" pitchFamily="49" charset="0"/>
                <a:cs typeface="Consolas" pitchFamily="49" charset="0"/>
              </a:rPr>
              <a:t>diag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( 3.2 * </a:t>
            </a:r>
            <a:r>
              <a:rPr lang="fr-FR" dirty="0" err="1" smtClean="0">
                <a:latin typeface="Consolas" pitchFamily="49" charset="0"/>
                <a:cs typeface="Consolas" pitchFamily="49" charset="0"/>
              </a:rPr>
              <a:t>ones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( </a:t>
            </a:r>
            <a:r>
              <a:rPr lang="fr-FR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, 1 ) )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3.2000         0         0         0         0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0    3.2000         0         0         0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0         0    3.2000         0         0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0         0         0    3.2000         0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0         0         0         0    3.2000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4" name="Straight Arrow Connector 3"/>
          <p:cNvCxnSpPr/>
          <p:nvPr/>
        </p:nvCxnSpPr>
        <p:spPr>
          <a:xfrm>
            <a:off x="2819120" y="5708238"/>
            <a:ext cx="4464050" cy="1587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41" name="Rectangle 4"/>
          <p:cNvSpPr>
            <a:spLocks noChangeArrowheads="1"/>
          </p:cNvSpPr>
          <p:nvPr/>
        </p:nvSpPr>
        <p:spPr bwMode="auto">
          <a:xfrm>
            <a:off x="4865408" y="5781263"/>
            <a:ext cx="30003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solidFill>
                <a:srgbClr val="FF0000"/>
              </a:solidFill>
            </a:endParaRPr>
          </a:p>
        </p:txBody>
      </p:sp>
      <p:cxnSp>
        <p:nvCxnSpPr>
          <p:cNvPr id="6" name="Straight Arrow Connector 5"/>
          <p:cNvCxnSpPr/>
          <p:nvPr/>
        </p:nvCxnSpPr>
        <p:spPr>
          <a:xfrm rot="5400000">
            <a:off x="7419278" y="4687180"/>
            <a:ext cx="1223962" cy="1588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143" name="Rectangle 6"/>
          <p:cNvSpPr>
            <a:spLocks noChangeArrowheads="1"/>
          </p:cNvSpPr>
          <p:nvPr/>
        </p:nvSpPr>
        <p:spPr bwMode="auto">
          <a:xfrm>
            <a:off x="8043165" y="4526843"/>
            <a:ext cx="300038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5</a:t>
            </a:r>
            <a:endParaRPr lang="en-CA">
              <a:solidFill>
                <a:srgbClr val="FF0000"/>
              </a:solidFill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77</a:t>
            </a:fld>
            <a:endParaRPr lang="en-CA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921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matrix constructor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diag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v, 1 )</a:t>
            </a:r>
            <a:r>
              <a:rPr lang="en-CA" dirty="0" smtClean="0">
                <a:latin typeface="Arial" charset="0"/>
                <a:cs typeface="Arial" charset="0"/>
              </a:rPr>
              <a:t> where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v</a:t>
            </a:r>
            <a:r>
              <a:rPr lang="en-CA" dirty="0" smtClean="0">
                <a:latin typeface="Arial" charset="0"/>
                <a:cs typeface="Arial" charset="0"/>
              </a:rPr>
              <a:t> is an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Arial" charset="0"/>
                <a:cs typeface="Arial" charset="0"/>
              </a:rPr>
              <a:t>-dimensional column or row matrix creates a diagonal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+ 1) × 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+ 1) </a:t>
            </a:r>
            <a:r>
              <a:rPr lang="en-CA" dirty="0" smtClean="0">
                <a:latin typeface="Arial" charset="0"/>
                <a:cs typeface="Arial" charset="0"/>
              </a:rPr>
              <a:t>matrix with the entries of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v</a:t>
            </a:r>
            <a:r>
              <a:rPr lang="en-CA" dirty="0" smtClean="0">
                <a:latin typeface="Arial" charset="0"/>
                <a:cs typeface="Arial" charset="0"/>
              </a:rPr>
              <a:t> on the super-diagonal: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 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dirty="0" err="1" smtClean="0">
                <a:latin typeface="Consolas" pitchFamily="49" charset="0"/>
                <a:cs typeface="Consolas" pitchFamily="49" charset="0"/>
              </a:rPr>
              <a:t>diag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( 3.2 * </a:t>
            </a:r>
            <a:r>
              <a:rPr lang="fr-FR" dirty="0" err="1" smtClean="0">
                <a:latin typeface="Consolas" pitchFamily="49" charset="0"/>
                <a:cs typeface="Consolas" pitchFamily="49" charset="0"/>
              </a:rPr>
              <a:t>ones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( </a:t>
            </a:r>
            <a:r>
              <a:rPr lang="fr-FR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, 1 ), </a:t>
            </a:r>
            <a:r>
              <a:rPr lang="fr-FR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1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 )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0   3.2000        0        0        0        0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0        0   3.2000        0        0        0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0        0        0   3.2000        0        0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0        0        0        0   3.2000        0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0        0        0        0        0   3.2000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0        0        0        0        0        0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>
            <a:off x="2749845" y="6331845"/>
            <a:ext cx="5545138" cy="1588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65" name="Rectangle 5"/>
          <p:cNvSpPr>
            <a:spLocks noChangeArrowheads="1"/>
          </p:cNvSpPr>
          <p:nvPr/>
        </p:nvSpPr>
        <p:spPr bwMode="auto">
          <a:xfrm>
            <a:off x="5473995" y="6322320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solidFill>
                <a:srgbClr val="FF0000"/>
              </a:solidFill>
            </a:endParaRPr>
          </a:p>
        </p:txBody>
      </p:sp>
      <p:cxnSp>
        <p:nvCxnSpPr>
          <p:cNvPr id="7" name="Straight Arrow Connector 6"/>
          <p:cNvCxnSpPr/>
          <p:nvPr/>
        </p:nvCxnSpPr>
        <p:spPr>
          <a:xfrm rot="5400000">
            <a:off x="7809859" y="5191079"/>
            <a:ext cx="1511300" cy="1588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167" name="Rectangle 9"/>
          <p:cNvSpPr>
            <a:spLocks noChangeArrowheads="1"/>
          </p:cNvSpPr>
          <p:nvPr/>
        </p:nvSpPr>
        <p:spPr bwMode="auto">
          <a:xfrm>
            <a:off x="8566303" y="5010898"/>
            <a:ext cx="30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solidFill>
                <a:srgbClr val="FF0000"/>
              </a:solidFill>
            </a:endParaRPr>
          </a:p>
        </p:txBody>
      </p:sp>
      <p:sp>
        <p:nvSpPr>
          <p:cNvPr id="8" name="Oval 7"/>
          <p:cNvSpPr/>
          <p:nvPr/>
        </p:nvSpPr>
        <p:spPr>
          <a:xfrm>
            <a:off x="4959360" y="1617953"/>
            <a:ext cx="287338" cy="4318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78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9318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matrix constructor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diag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v, -1 )</a:t>
            </a:r>
            <a:r>
              <a:rPr lang="en-CA" dirty="0" smtClean="0">
                <a:latin typeface="Arial" charset="0"/>
                <a:cs typeface="Arial" charset="0"/>
              </a:rPr>
              <a:t> where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v</a:t>
            </a:r>
            <a:r>
              <a:rPr lang="en-CA" dirty="0" smtClean="0">
                <a:latin typeface="Arial" charset="0"/>
                <a:cs typeface="Arial" charset="0"/>
              </a:rPr>
              <a:t> is an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Arial" charset="0"/>
                <a:cs typeface="Arial" charset="0"/>
              </a:rPr>
              <a:t>-dimensional column or row matrix creates a diagonal 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+ 1) × (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dirty="0" smtClean="0">
                <a:latin typeface="Times New Roman" pitchFamily="18" charset="0"/>
                <a:cs typeface="Times New Roman" pitchFamily="18" charset="0"/>
              </a:rPr>
              <a:t> + 1) </a:t>
            </a:r>
            <a:r>
              <a:rPr lang="en-CA" dirty="0" smtClean="0">
                <a:latin typeface="Arial" charset="0"/>
                <a:cs typeface="Arial" charset="0"/>
              </a:rPr>
              <a:t>matrix with the entries of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v</a:t>
            </a:r>
            <a:r>
              <a:rPr lang="en-CA" dirty="0" smtClean="0">
                <a:latin typeface="Arial" charset="0"/>
                <a:cs typeface="Arial" charset="0"/>
              </a:rPr>
              <a:t> on the sub-diagonal: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 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fr-FR" dirty="0" err="1" smtClean="0">
                <a:latin typeface="Consolas" pitchFamily="49" charset="0"/>
                <a:cs typeface="Consolas" pitchFamily="49" charset="0"/>
              </a:rPr>
              <a:t>diag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( 3.2 * </a:t>
            </a:r>
            <a:r>
              <a:rPr lang="fr-FR" dirty="0" err="1" smtClean="0">
                <a:latin typeface="Consolas" pitchFamily="49" charset="0"/>
                <a:cs typeface="Consolas" pitchFamily="49" charset="0"/>
              </a:rPr>
              <a:t>ones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( </a:t>
            </a:r>
            <a:r>
              <a:rPr lang="fr-FR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, 1 ), </a:t>
            </a:r>
            <a:r>
              <a:rPr lang="fr-FR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-1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 )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0        0        0        0        0        0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3.2000        0        0        0        0        0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0   3.2000        0        0        0        0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0        0   3.2000        0        0        0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0        0        0   3.2000        0        0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    0        0        0        0   3.2000        0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79</a:t>
            </a:fld>
            <a:endParaRPr lang="en-CA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  <p:sp>
        <p:nvSpPr>
          <p:cNvPr id="11" name="Oval 10"/>
          <p:cNvSpPr/>
          <p:nvPr/>
        </p:nvSpPr>
        <p:spPr>
          <a:xfrm>
            <a:off x="4959360" y="1617953"/>
            <a:ext cx="287338" cy="4318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2749845" y="6331845"/>
            <a:ext cx="5545138" cy="1588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5"/>
          <p:cNvSpPr>
            <a:spLocks noChangeArrowheads="1"/>
          </p:cNvSpPr>
          <p:nvPr/>
        </p:nvSpPr>
        <p:spPr bwMode="auto">
          <a:xfrm>
            <a:off x="5473995" y="6322320"/>
            <a:ext cx="3000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solidFill>
                <a:srgbClr val="FF0000"/>
              </a:solidFill>
            </a:endParaRPr>
          </a:p>
        </p:txBody>
      </p:sp>
      <p:cxnSp>
        <p:nvCxnSpPr>
          <p:cNvPr id="14" name="Straight Arrow Connector 13"/>
          <p:cNvCxnSpPr/>
          <p:nvPr/>
        </p:nvCxnSpPr>
        <p:spPr>
          <a:xfrm rot="5400000">
            <a:off x="7809859" y="5191079"/>
            <a:ext cx="1511300" cy="1588"/>
          </a:xfrm>
          <a:prstGeom prst="straightConnector1">
            <a:avLst/>
          </a:prstGeom>
          <a:ln w="28575">
            <a:solidFill>
              <a:srgbClr val="FF0000"/>
            </a:solidFill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9"/>
          <p:cNvSpPr>
            <a:spLocks noChangeArrowheads="1"/>
          </p:cNvSpPr>
          <p:nvPr/>
        </p:nvSpPr>
        <p:spPr bwMode="auto">
          <a:xfrm>
            <a:off x="8566303" y="5010898"/>
            <a:ext cx="300037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6</a:t>
            </a:r>
            <a:endParaRPr lang="en-CA">
              <a:solidFill>
                <a:srgbClr val="FF0000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942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function </a:t>
            </a:r>
            <a:r>
              <a:rPr lang="en-CA" smtClean="0">
                <a:latin typeface="Consolas" pitchFamily="49" charset="0"/>
                <a:cs typeface="Consolas" pitchFamily="49" charset="0"/>
              </a:rPr>
              <a:t>linspace( a, b, n )</a:t>
            </a:r>
            <a:r>
              <a:rPr lang="en-CA" smtClean="0">
                <a:latin typeface="Arial" charset="0"/>
                <a:cs typeface="Arial" charset="0"/>
              </a:rPr>
              <a:t> creates a row vector of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n</a:t>
            </a:r>
            <a:r>
              <a:rPr lang="en-CA" smtClean="0">
                <a:latin typeface="Arial" charset="0"/>
                <a:cs typeface="Arial" charset="0"/>
              </a:rPr>
              <a:t> equally spaced points from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a</a:t>
            </a:r>
            <a:r>
              <a:rPr lang="en-CA" smtClean="0">
                <a:latin typeface="Arial" charset="0"/>
                <a:cs typeface="Arial" charset="0"/>
              </a:rPr>
              <a:t> to </a:t>
            </a:r>
            <a:r>
              <a:rPr lang="en-CA" i="1" smtClean="0">
                <a:latin typeface="Times New Roman" pitchFamily="18" charset="0"/>
                <a:cs typeface="Times New Roman" pitchFamily="18" charset="0"/>
              </a:rPr>
              <a:t>b</a:t>
            </a:r>
            <a:endParaRPr lang="en-CA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 </a:t>
            </a:r>
          </a:p>
          <a:p>
            <a:pPr lvl="2">
              <a:buFont typeface="Arial" charset="0"/>
              <a:buNone/>
            </a:pPr>
            <a:r>
              <a:rPr lang="fr-FR" smtClean="0">
                <a:latin typeface="Consolas" pitchFamily="49" charset="0"/>
                <a:cs typeface="Consolas" pitchFamily="49" charset="0"/>
              </a:rPr>
              <a:t>&gt;&gt; linspace( </a:t>
            </a:r>
            <a:r>
              <a:rPr lang="fr-FR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2</a:t>
            </a:r>
            <a:r>
              <a:rPr lang="fr-FR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fr-FR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4</a:t>
            </a:r>
            <a:r>
              <a:rPr lang="fr-FR" smtClean="0">
                <a:latin typeface="Consolas" pitchFamily="49" charset="0"/>
                <a:cs typeface="Consolas" pitchFamily="49" charset="0"/>
              </a:rPr>
              <a:t>, 5 )</a:t>
            </a:r>
          </a:p>
          <a:p>
            <a:pPr lvl="2">
              <a:buFont typeface="Arial" charset="0"/>
              <a:buNone/>
            </a:pPr>
            <a:r>
              <a:rPr lang="fr-FR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fr-FR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2.0000 </a:t>
            </a:r>
            <a:r>
              <a:rPr lang="fr-FR" smtClean="0">
                <a:latin typeface="Consolas" pitchFamily="49" charset="0"/>
                <a:cs typeface="Consolas" pitchFamily="49" charset="0"/>
              </a:rPr>
              <a:t>   2.5000    3.0000    3.5000    </a:t>
            </a:r>
            <a:r>
              <a:rPr lang="fr-FR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4.0000</a:t>
            </a:r>
          </a:p>
          <a:p>
            <a:pPr lvl="2">
              <a:buFont typeface="Arial" charset="0"/>
              <a:buNone/>
            </a:pPr>
            <a:r>
              <a:rPr lang="fr-FR" smtClean="0">
                <a:latin typeface="Consolas" pitchFamily="49" charset="0"/>
                <a:cs typeface="Consolas" pitchFamily="49" charset="0"/>
              </a:rPr>
              <a:t>&gt;&gt; linspace( 2, 4, 5 )'</a:t>
            </a:r>
          </a:p>
          <a:p>
            <a:pPr lvl="2">
              <a:buFont typeface="Arial" charset="0"/>
              <a:buNone/>
            </a:pPr>
            <a:r>
              <a:rPr lang="fr-FR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smtClean="0">
                <a:latin typeface="Consolas" pitchFamily="49" charset="0"/>
                <a:cs typeface="Consolas" pitchFamily="49" charset="0"/>
              </a:rPr>
              <a:t>    2.0000</a:t>
            </a:r>
          </a:p>
          <a:p>
            <a:pPr lvl="2">
              <a:buFont typeface="Arial" charset="0"/>
              <a:buNone/>
            </a:pPr>
            <a:r>
              <a:rPr lang="fr-FR" smtClean="0">
                <a:latin typeface="Consolas" pitchFamily="49" charset="0"/>
                <a:cs typeface="Consolas" pitchFamily="49" charset="0"/>
              </a:rPr>
              <a:t>    2.5000</a:t>
            </a:r>
          </a:p>
          <a:p>
            <a:pPr lvl="2">
              <a:buFont typeface="Arial" charset="0"/>
              <a:buNone/>
            </a:pPr>
            <a:r>
              <a:rPr lang="fr-FR" smtClean="0">
                <a:latin typeface="Consolas" pitchFamily="49" charset="0"/>
                <a:cs typeface="Consolas" pitchFamily="49" charset="0"/>
              </a:rPr>
              <a:t>    3.0000</a:t>
            </a:r>
          </a:p>
          <a:p>
            <a:pPr lvl="2">
              <a:buFont typeface="Arial" charset="0"/>
              <a:buNone/>
            </a:pPr>
            <a:r>
              <a:rPr lang="fr-FR" smtClean="0">
                <a:latin typeface="Consolas" pitchFamily="49" charset="0"/>
                <a:cs typeface="Consolas" pitchFamily="49" charset="0"/>
              </a:rPr>
              <a:t>    3.5000</a:t>
            </a:r>
          </a:p>
          <a:p>
            <a:pPr lvl="2">
              <a:buFont typeface="Arial" charset="0"/>
              <a:buNone/>
            </a:pPr>
            <a:r>
              <a:rPr lang="fr-FR" smtClean="0">
                <a:latin typeface="Consolas" pitchFamily="49" charset="0"/>
                <a:cs typeface="Consolas" pitchFamily="49" charset="0"/>
              </a:rPr>
              <a:t>    4.0000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80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952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If a Matlab scalar-valued function is appropriately designed, it will work element-wise on vector and matrix arguments</a:t>
            </a:r>
          </a:p>
          <a:p>
            <a:pPr lvl="1"/>
            <a:r>
              <a:rPr lang="en-CA" smtClean="0">
                <a:latin typeface="Arial" charset="0"/>
                <a:cs typeface="Arial" charset="0"/>
              </a:rPr>
              <a:t>Use element-wise powering, multiplication and division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&gt;&gt; u = [1 2 3];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&gt;&gt; v = [4 5 6];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&gt;&gt; u.^2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     1     4     9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&gt;&gt; u .* v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     4    10    18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&gt;&gt; u ./ v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pl-PL" smtClean="0">
                <a:latin typeface="Consolas" pitchFamily="49" charset="0"/>
                <a:cs typeface="Consolas" pitchFamily="49" charset="0"/>
              </a:rPr>
              <a:t>    0.2500    0.4000    0.5000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81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962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If we define a function appropriately, </a:t>
            </a:r>
            <a:r>
              <a:rPr lang="en-CA" i="1" dirty="0" smtClean="0">
                <a:latin typeface="Arial" charset="0"/>
                <a:cs typeface="Arial" charset="0"/>
              </a:rPr>
              <a:t>e</a:t>
            </a:r>
            <a:r>
              <a:rPr lang="en-CA" dirty="0" smtClean="0">
                <a:latin typeface="Arial" charset="0"/>
                <a:cs typeface="Arial" charset="0"/>
              </a:rPr>
              <a:t>.</a:t>
            </a:r>
            <a:r>
              <a:rPr lang="en-CA" i="1" dirty="0" smtClean="0">
                <a:latin typeface="Arial" charset="0"/>
                <a:cs typeface="Arial" charset="0"/>
              </a:rPr>
              <a:t>g</a:t>
            </a:r>
            <a:r>
              <a:rPr lang="en-CA" dirty="0" smtClean="0">
                <a:latin typeface="Arial" charset="0"/>
                <a:cs typeface="Arial" charset="0"/>
              </a:rPr>
              <a:t>., </a:t>
            </a:r>
          </a:p>
          <a:p>
            <a:pPr lvl="2">
              <a:buFont typeface="Arial" charset="0"/>
              <a:buNone/>
            </a:pPr>
            <a:r>
              <a:rPr lang="es-ES" dirty="0" err="1" smtClean="0">
                <a:latin typeface="Consolas" pitchFamily="49" charset="0"/>
                <a:cs typeface="Consolas" pitchFamily="49" charset="0"/>
              </a:rPr>
              <a:t>function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 [y] = g(x)</a:t>
            </a:r>
          </a:p>
          <a:p>
            <a:pPr lvl="2">
              <a:buFont typeface="Arial" charset="0"/>
              <a:buNone/>
            </a:pPr>
            <a:r>
              <a:rPr lang="es-ES" dirty="0" smtClean="0">
                <a:latin typeface="Consolas" pitchFamily="49" charset="0"/>
                <a:cs typeface="Consolas" pitchFamily="49" charset="0"/>
              </a:rPr>
              <a:t>    y = 3.2*x.*</a:t>
            </a:r>
            <a:r>
              <a:rPr lang="es-ES" dirty="0" err="1" smtClean="0">
                <a:latin typeface="Consolas" pitchFamily="49" charset="0"/>
                <a:cs typeface="Consolas" pitchFamily="49" charset="0"/>
              </a:rPr>
              <a:t>exp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(-x.^2);</a:t>
            </a:r>
          </a:p>
          <a:p>
            <a:pPr lvl="2">
              <a:buFont typeface="Arial" charset="0"/>
              <a:buNone/>
            </a:pPr>
            <a:r>
              <a:rPr lang="es-ES" dirty="0" err="1" smtClean="0">
                <a:latin typeface="Consolas" pitchFamily="49" charset="0"/>
                <a:cs typeface="Consolas" pitchFamily="49" charset="0"/>
              </a:rPr>
              <a:t>end</a:t>
            </a:r>
            <a:endParaRPr lang="es-ES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can evaluate </a:t>
            </a:r>
            <a:r>
              <a:rPr lang="en-CA" i="1" dirty="0" smtClean="0">
                <a:latin typeface="Times New Roman" pitchFamily="18" charset="0"/>
                <a:cs typeface="Times New Roman" pitchFamily="18" charset="0"/>
              </a:rPr>
              <a:t>g</a:t>
            </a:r>
            <a:r>
              <a:rPr lang="en-CA" dirty="0" smtClean="0">
                <a:latin typeface="Arial" charset="0"/>
                <a:cs typeface="Arial" charset="0"/>
              </a:rPr>
              <a:t> at all the entries of a vector 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&gt;&gt; x = </a:t>
            </a:r>
            <a:r>
              <a:rPr lang="fr-FR" dirty="0" err="1" smtClean="0">
                <a:latin typeface="Consolas" pitchFamily="49" charset="0"/>
                <a:cs typeface="Consolas" pitchFamily="49" charset="0"/>
              </a:rPr>
              <a:t>linspace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( 0, 2, 6 )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x =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0    0.4000    0.8000    1.2000    1.6000    2.0000</a:t>
            </a:r>
          </a:p>
          <a:p>
            <a:pPr lvl="2">
              <a:buFont typeface="Arial" charset="0"/>
              <a:buNone/>
            </a:pPr>
            <a:endParaRPr lang="fr-FR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&gt;&gt; g( x )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0    1.0907    1.3499    0.9098    0.3958    0.1172</a:t>
            </a:r>
            <a:endParaRPr lang="es-ES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96260" name="TextBox 3"/>
          <p:cNvSpPr txBox="1">
            <a:spLocks noChangeArrowheads="1"/>
          </p:cNvSpPr>
          <p:nvPr/>
        </p:nvSpPr>
        <p:spPr bwMode="auto">
          <a:xfrm>
            <a:off x="6167438" y="2297906"/>
            <a:ext cx="1595438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>
                <a:solidFill>
                  <a:srgbClr val="FF0000"/>
                </a:solidFill>
              </a:rPr>
              <a:t>Saved as </a:t>
            </a:r>
            <a:r>
              <a:rPr lang="en-CA" dirty="0" err="1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g.m</a:t>
            </a:r>
            <a:endParaRPr lang="en-CA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5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972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Alternatively, we can also use anonymous functions:</a:t>
            </a:r>
          </a:p>
          <a:p>
            <a:pPr lvl="2">
              <a:buFont typeface="Arial" charset="0"/>
              <a:buNone/>
            </a:pPr>
            <a:r>
              <a:rPr lang="es-ES" dirty="0" smtClean="0">
                <a:latin typeface="Consolas" pitchFamily="49" charset="0"/>
                <a:cs typeface="Consolas" pitchFamily="49" charset="0"/>
              </a:rPr>
              <a:t>&gt;&gt; g = @(x)(3.2*x.*</a:t>
            </a:r>
            <a:r>
              <a:rPr lang="es-ES" dirty="0" err="1" smtClean="0">
                <a:latin typeface="Consolas" pitchFamily="49" charset="0"/>
                <a:cs typeface="Consolas" pitchFamily="49" charset="0"/>
              </a:rPr>
              <a:t>exp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(-x.^2));</a:t>
            </a:r>
          </a:p>
          <a:p>
            <a:pPr lvl="2">
              <a:buFont typeface="Arial" charset="0"/>
              <a:buNone/>
            </a:pPr>
            <a:r>
              <a:rPr lang="nn-NO" dirty="0" smtClean="0">
                <a:latin typeface="Consolas" pitchFamily="49" charset="0"/>
                <a:cs typeface="Consolas" pitchFamily="49" charset="0"/>
              </a:rPr>
              <a:t>g = </a:t>
            </a:r>
          </a:p>
          <a:p>
            <a:pPr lvl="2">
              <a:buFont typeface="Arial" charset="0"/>
              <a:buNone/>
            </a:pPr>
            <a:r>
              <a:rPr lang="nn-NO" dirty="0" smtClean="0">
                <a:latin typeface="Consolas" pitchFamily="49" charset="0"/>
                <a:cs typeface="Consolas" pitchFamily="49" charset="0"/>
              </a:rPr>
              <a:t>    @(x)(3.2*x.*exp(-x.^2))</a:t>
            </a:r>
            <a:endParaRPr lang="es-ES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can use this function, as well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&gt;&gt; x = </a:t>
            </a:r>
            <a:r>
              <a:rPr lang="fr-FR" dirty="0" err="1" smtClean="0">
                <a:latin typeface="Consolas" pitchFamily="49" charset="0"/>
                <a:cs typeface="Consolas" pitchFamily="49" charset="0"/>
              </a:rPr>
              <a:t>linspace</a:t>
            </a:r>
            <a:r>
              <a:rPr lang="fr-FR" dirty="0" smtClean="0">
                <a:latin typeface="Consolas" pitchFamily="49" charset="0"/>
                <a:cs typeface="Consolas" pitchFamily="49" charset="0"/>
              </a:rPr>
              <a:t>( 0, 2, 6 )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x =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0    0.4000    0.8000    1.2000    1.6000    2.0000</a:t>
            </a:r>
          </a:p>
          <a:p>
            <a:pPr lvl="2">
              <a:buFont typeface="Arial" charset="0"/>
              <a:buNone/>
            </a:pPr>
            <a:endParaRPr lang="fr-FR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&gt;&gt; g( x )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     0    1.0907    1.3499    0.9098    0.3958    0.1172</a:t>
            </a:r>
            <a:endParaRPr lang="es-ES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83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9830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If you call your function with the function defined in a file, you must pass a function handle:</a:t>
            </a:r>
          </a:p>
          <a:p>
            <a:pPr lvl="2">
              <a:buNone/>
            </a:pPr>
            <a:r>
              <a:rPr lang="es-ES" dirty="0" smtClean="0">
                <a:latin typeface="Consolas" pitchFamily="49" charset="0"/>
                <a:cs typeface="Consolas" pitchFamily="49" charset="0"/>
              </a:rPr>
              <a:t>&gt;&gt; [x, u] = </a:t>
            </a:r>
            <a:r>
              <a:rPr lang="es-ES" dirty="0" err="1" smtClean="0">
                <a:latin typeface="Consolas" pitchFamily="49" charset="0"/>
                <a:cs typeface="Consolas" pitchFamily="49" charset="0"/>
              </a:rPr>
              <a:t>bvp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( c, </a:t>
            </a:r>
            <a:r>
              <a:rPr lang="es-E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@g1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s-ES" dirty="0" err="1" smtClean="0">
                <a:latin typeface="Consolas" pitchFamily="49" charset="0"/>
                <a:cs typeface="Consolas" pitchFamily="49" charset="0"/>
              </a:rPr>
              <a:t>x_bndry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s-ES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, n );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If the functions are defined as anonymous functions, it is not necessary to convert it to a function handle:</a:t>
            </a:r>
          </a:p>
          <a:p>
            <a:pPr lvl="2">
              <a:buFont typeface="Arial" charset="0"/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es-E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g1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 = @(x)(0*x);</a:t>
            </a:r>
          </a:p>
          <a:p>
            <a:pPr lvl="2">
              <a:buNone/>
            </a:pPr>
            <a:r>
              <a:rPr lang="fr-FR" dirty="0" smtClean="0">
                <a:latin typeface="Consolas" pitchFamily="49" charset="0"/>
                <a:cs typeface="Consolas" pitchFamily="49" charset="0"/>
              </a:rPr>
              <a:t>&gt;&gt; 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[x, u] = </a:t>
            </a:r>
            <a:r>
              <a:rPr lang="es-ES" dirty="0" err="1" smtClean="0">
                <a:latin typeface="Consolas" pitchFamily="49" charset="0"/>
                <a:cs typeface="Consolas" pitchFamily="49" charset="0"/>
              </a:rPr>
              <a:t>bvp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( c, </a:t>
            </a:r>
            <a:r>
              <a:rPr lang="es-ES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g1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s-ES" dirty="0" err="1" smtClean="0">
                <a:latin typeface="Consolas" pitchFamily="49" charset="0"/>
                <a:cs typeface="Consolas" pitchFamily="49" charset="0"/>
              </a:rPr>
              <a:t>x_bndry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, </a:t>
            </a:r>
            <a:r>
              <a:rPr lang="es-ES" dirty="0" err="1" smtClean="0">
                <a:latin typeface="Consolas" pitchFamily="49" charset="0"/>
                <a:cs typeface="Consolas" pitchFamily="49" charset="0"/>
              </a:rPr>
              <a:t>u_bndry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, n );</a:t>
            </a:r>
          </a:p>
        </p:txBody>
      </p:sp>
      <p:sp>
        <p:nvSpPr>
          <p:cNvPr id="98308" name="TextBox 3"/>
          <p:cNvSpPr txBox="1">
            <a:spLocks noChangeArrowheads="1"/>
          </p:cNvSpPr>
          <p:nvPr/>
        </p:nvSpPr>
        <p:spPr bwMode="auto">
          <a:xfrm>
            <a:off x="2896611" y="2909455"/>
            <a:ext cx="2717411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% Saved as 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g1.m</a:t>
            </a:r>
            <a:r>
              <a:rPr lang="en-CA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:</a:t>
            </a:r>
          </a:p>
          <a:p>
            <a:r>
              <a:rPr lang="en-CA" dirty="0">
                <a:latin typeface="Consolas" pitchFamily="49" charset="0"/>
                <a:cs typeface="Consolas" pitchFamily="49" charset="0"/>
              </a:rPr>
              <a:t>function [u] =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g1(x</a:t>
            </a:r>
            <a:r>
              <a:rPr lang="en-CA" dirty="0">
                <a:latin typeface="Consolas" pitchFamily="49" charset="0"/>
                <a:cs typeface="Consolas" pitchFamily="49" charset="0"/>
              </a:rPr>
              <a:t>)</a:t>
            </a:r>
          </a:p>
          <a:p>
            <a:r>
              <a:rPr lang="en-CA" dirty="0">
                <a:latin typeface="Consolas" pitchFamily="49" charset="0"/>
                <a:cs typeface="Consolas" pitchFamily="49" charset="0"/>
              </a:rPr>
              <a:t>    u = 0*x;</a:t>
            </a:r>
          </a:p>
          <a:p>
            <a:r>
              <a:rPr lang="en-CA" dirty="0">
                <a:latin typeface="Consolas" pitchFamily="49" charset="0"/>
                <a:cs typeface="Consolas" pitchFamily="49" charset="0"/>
              </a:rPr>
              <a:t>end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84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9933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If we define a function appropriately, </a:t>
            </a:r>
            <a:r>
              <a:rPr lang="en-CA" i="1" dirty="0" smtClean="0">
                <a:latin typeface="Arial" charset="0"/>
                <a:cs typeface="Arial" charset="0"/>
              </a:rPr>
              <a:t>e</a:t>
            </a:r>
            <a:r>
              <a:rPr lang="en-CA" dirty="0" smtClean="0">
                <a:latin typeface="Arial" charset="0"/>
                <a:cs typeface="Arial" charset="0"/>
              </a:rPr>
              <a:t>.</a:t>
            </a:r>
            <a:r>
              <a:rPr lang="en-CA" i="1" dirty="0" smtClean="0">
                <a:latin typeface="Arial" charset="0"/>
                <a:cs typeface="Arial" charset="0"/>
              </a:rPr>
              <a:t>g</a:t>
            </a:r>
            <a:r>
              <a:rPr lang="en-CA" dirty="0" smtClean="0">
                <a:latin typeface="Arial" charset="0"/>
                <a:cs typeface="Arial" charset="0"/>
              </a:rPr>
              <a:t>., </a:t>
            </a:r>
          </a:p>
          <a:p>
            <a:pPr lvl="2">
              <a:buFont typeface="Arial" charset="0"/>
              <a:buNone/>
            </a:pPr>
            <a:r>
              <a:rPr lang="es-ES" dirty="0" err="1" smtClean="0">
                <a:latin typeface="Consolas" pitchFamily="49" charset="0"/>
                <a:cs typeface="Consolas" pitchFamily="49" charset="0"/>
              </a:rPr>
              <a:t>function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 [y] = </a:t>
            </a:r>
            <a:r>
              <a:rPr lang="es-ES" dirty="0" err="1" smtClean="0">
                <a:latin typeface="Consolas" pitchFamily="49" charset="0"/>
                <a:cs typeface="Consolas" pitchFamily="49" charset="0"/>
              </a:rPr>
              <a:t>u_soln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(x)</a:t>
            </a:r>
          </a:p>
          <a:p>
            <a:pPr lvl="2">
              <a:buFont typeface="Arial" charset="0"/>
              <a:buNone/>
            </a:pPr>
            <a:r>
              <a:rPr lang="es-ES" dirty="0" smtClean="0">
                <a:latin typeface="Consolas" pitchFamily="49" charset="0"/>
                <a:cs typeface="Consolas" pitchFamily="49" charset="0"/>
              </a:rPr>
              <a:t>    y = 3.2*x.*</a:t>
            </a:r>
            <a:r>
              <a:rPr lang="es-ES" dirty="0" err="1" smtClean="0">
                <a:latin typeface="Consolas" pitchFamily="49" charset="0"/>
                <a:cs typeface="Consolas" pitchFamily="49" charset="0"/>
              </a:rPr>
              <a:t>exp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(-x.^2);</a:t>
            </a:r>
          </a:p>
          <a:p>
            <a:pPr lvl="2">
              <a:buFont typeface="Arial" charset="0"/>
              <a:buNone/>
            </a:pPr>
            <a:r>
              <a:rPr lang="es-ES" dirty="0" err="1" smtClean="0">
                <a:latin typeface="Consolas" pitchFamily="49" charset="0"/>
                <a:cs typeface="Consolas" pitchFamily="49" charset="0"/>
              </a:rPr>
              <a:t>end</a:t>
            </a:r>
            <a:endParaRPr lang="es-ES" dirty="0" smtClean="0">
              <a:latin typeface="Consolas" pitchFamily="49" charset="0"/>
              <a:cs typeface="Consolas" pitchFamily="49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Similarly, we can plot the</a:t>
            </a:r>
            <a:br>
              <a:rPr lang="en-CA" dirty="0" smtClean="0">
                <a:latin typeface="Arial" charset="0"/>
                <a:cs typeface="Arial" charset="0"/>
              </a:rPr>
            </a:br>
            <a:r>
              <a:rPr lang="en-CA" dirty="0" smtClean="0">
                <a:latin typeface="Arial" charset="0"/>
                <a:cs typeface="Arial" charset="0"/>
              </a:rPr>
              <a:t>points:</a:t>
            </a:r>
          </a:p>
          <a:p>
            <a:pPr lvl="1">
              <a:buFont typeface="Arial" charset="0"/>
              <a:buNone/>
            </a:pPr>
            <a:r>
              <a:rPr lang="fr-FR" sz="1800" dirty="0" smtClean="0">
                <a:latin typeface="Consolas" pitchFamily="49" charset="0"/>
                <a:cs typeface="Consolas" pitchFamily="49" charset="0"/>
              </a:rPr>
              <a:t>&gt;&gt; x = </a:t>
            </a:r>
            <a:r>
              <a:rPr lang="fr-FR" sz="1800" dirty="0" err="1" smtClean="0">
                <a:latin typeface="Consolas" pitchFamily="49" charset="0"/>
                <a:cs typeface="Consolas" pitchFamily="49" charset="0"/>
              </a:rPr>
              <a:t>linspace</a:t>
            </a:r>
            <a:r>
              <a:rPr lang="fr-FR" sz="1800" dirty="0" smtClean="0">
                <a:latin typeface="Consolas" pitchFamily="49" charset="0"/>
                <a:cs typeface="Consolas" pitchFamily="49" charset="0"/>
              </a:rPr>
              <a:t>( 0, 2, 100 );</a:t>
            </a:r>
          </a:p>
          <a:p>
            <a:pPr lvl="1">
              <a:buNone/>
            </a:pPr>
            <a:r>
              <a:rPr lang="fr-FR" sz="1800" dirty="0" smtClean="0">
                <a:latin typeface="Consolas" pitchFamily="49" charset="0"/>
                <a:cs typeface="Consolas" pitchFamily="49" charset="0"/>
              </a:rPr>
              <a:t>&gt;&gt; plot( x, </a:t>
            </a:r>
            <a:r>
              <a:rPr lang="es-ES" sz="1800" dirty="0" err="1" smtClean="0">
                <a:latin typeface="Consolas" pitchFamily="49" charset="0"/>
                <a:cs typeface="Consolas" pitchFamily="49" charset="0"/>
              </a:rPr>
              <a:t>u_soln</a:t>
            </a:r>
            <a:r>
              <a:rPr lang="fr-FR" sz="1800" dirty="0" smtClean="0">
                <a:latin typeface="Consolas" pitchFamily="49" charset="0"/>
                <a:cs typeface="Consolas" pitchFamily="49" charset="0"/>
              </a:rPr>
              <a:t>( x ), 'r.' );</a:t>
            </a:r>
          </a:p>
        </p:txBody>
      </p:sp>
      <p:pic>
        <p:nvPicPr>
          <p:cNvPr id="99332" name="Picture 3" descr="C:\Users\dwharder\Desktop\sdfafdasd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914758" y="2171558"/>
            <a:ext cx="4176712" cy="371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10035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Extracting from and building vectors can be useful:</a:t>
            </a:r>
          </a:p>
          <a:p>
            <a:pPr lvl="2">
              <a:buFont typeface="Arial" charset="0"/>
              <a:buNone/>
            </a:pPr>
            <a:r>
              <a:rPr lang="es-ES" dirty="0" smtClean="0">
                <a:latin typeface="Consolas" pitchFamily="49" charset="0"/>
                <a:cs typeface="Consolas" pitchFamily="49" charset="0"/>
              </a:rPr>
              <a:t>&gt;&gt; u = </a:t>
            </a:r>
            <a:r>
              <a:rPr lang="es-ES" dirty="0" err="1" smtClean="0">
                <a:latin typeface="Consolas" pitchFamily="49" charset="0"/>
                <a:cs typeface="Consolas" pitchFamily="49" charset="0"/>
              </a:rPr>
              <a:t>linspace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( 3, 5, 6 )</a:t>
            </a:r>
          </a:p>
          <a:p>
            <a:pPr lvl="2">
              <a:buFont typeface="Arial" charset="0"/>
              <a:buNone/>
            </a:pPr>
            <a:r>
              <a:rPr lang="es-ES" dirty="0" smtClean="0">
                <a:latin typeface="Consolas" pitchFamily="49" charset="0"/>
                <a:cs typeface="Consolas" pitchFamily="49" charset="0"/>
              </a:rPr>
              <a:t>u =</a:t>
            </a:r>
          </a:p>
          <a:p>
            <a:pPr lvl="2">
              <a:buFont typeface="Arial" charset="0"/>
              <a:buNone/>
            </a:pPr>
            <a:r>
              <a:rPr lang="es-ES" dirty="0" smtClean="0">
                <a:latin typeface="Consolas" pitchFamily="49" charset="0"/>
                <a:cs typeface="Consolas" pitchFamily="49" charset="0"/>
              </a:rPr>
              <a:t>    3.0000   3.4000   3.8000   4.2000   4.6000   5.0000</a:t>
            </a:r>
          </a:p>
          <a:p>
            <a:pPr lvl="2">
              <a:buFont typeface="Arial" charset="0"/>
              <a:buNone/>
            </a:pPr>
            <a:endParaRPr lang="es-ES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s-ES" dirty="0" smtClean="0">
                <a:latin typeface="Consolas" pitchFamily="49" charset="0"/>
                <a:cs typeface="Consolas" pitchFamily="49" charset="0"/>
              </a:rPr>
              <a:t>&gt;&gt; u(2:end - 1)</a:t>
            </a:r>
          </a:p>
          <a:p>
            <a:pPr lvl="2">
              <a:buFont typeface="Arial" charset="0"/>
              <a:buNone/>
            </a:pPr>
            <a:r>
              <a:rPr lang="es-E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 =</a:t>
            </a:r>
          </a:p>
          <a:p>
            <a:pPr lvl="2">
              <a:buFont typeface="Arial" charset="0"/>
              <a:buNone/>
            </a:pPr>
            <a:r>
              <a:rPr lang="es-ES" dirty="0" smtClean="0">
                <a:latin typeface="Consolas" pitchFamily="49" charset="0"/>
                <a:cs typeface="Consolas" pitchFamily="49" charset="0"/>
              </a:rPr>
              <a:t>    3.4000   3.8000   4.2000   4.6000</a:t>
            </a:r>
          </a:p>
          <a:p>
            <a:pPr lvl="2">
              <a:buFont typeface="Arial" charset="0"/>
              <a:buNone/>
            </a:pPr>
            <a:endParaRPr lang="es-ES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s-ES" dirty="0" smtClean="0">
                <a:latin typeface="Consolas" pitchFamily="49" charset="0"/>
                <a:cs typeface="Consolas" pitchFamily="49" charset="0"/>
              </a:rPr>
              <a:t>&gt;&gt; [0 u(2:end - 1) 0]</a:t>
            </a:r>
          </a:p>
          <a:p>
            <a:pPr lvl="2">
              <a:buFont typeface="Arial" charset="0"/>
              <a:buNone/>
            </a:pPr>
            <a:r>
              <a:rPr lang="es-ES" dirty="0" err="1" smtClean="0">
                <a:latin typeface="Consolas" pitchFamily="49" charset="0"/>
                <a:cs typeface="Consolas" pitchFamily="49" charset="0"/>
              </a:rPr>
              <a:t>ans</a:t>
            </a:r>
            <a:r>
              <a:rPr lang="es-ES" dirty="0" smtClean="0">
                <a:latin typeface="Consolas" pitchFamily="49" charset="0"/>
                <a:cs typeface="Consolas" pitchFamily="49" charset="0"/>
              </a:rPr>
              <a:t> =</a:t>
            </a:r>
          </a:p>
          <a:p>
            <a:pPr lvl="2">
              <a:buFont typeface="Arial" charset="0"/>
              <a:buNone/>
            </a:pPr>
            <a:r>
              <a:rPr lang="es-ES" dirty="0" smtClean="0">
                <a:latin typeface="Consolas" pitchFamily="49" charset="0"/>
                <a:cs typeface="Consolas" pitchFamily="49" charset="0"/>
              </a:rPr>
              <a:t>         0   3.4000   3.8000   4.2000   4.6000        0</a:t>
            </a:r>
            <a:endParaRPr lang="pl-PL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86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10137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Extracting from and building vectors can be useful:</a:t>
            </a: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&gt;&gt; u = linspace( 2, 5, 4 )'</a:t>
            </a: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u =</a:t>
            </a: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     2</a:t>
            </a: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     3</a:t>
            </a: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     4</a:t>
            </a: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     5</a:t>
            </a:r>
          </a:p>
          <a:p>
            <a:pPr lvl="2">
              <a:buFont typeface="Arial" charset="0"/>
              <a:buNone/>
            </a:pPr>
            <a:endParaRPr lang="es-ES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&gt;&gt; [0; u(2:end - 1); 0]</a:t>
            </a: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     0</a:t>
            </a: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     3</a:t>
            </a: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     4</a:t>
            </a:r>
          </a:p>
          <a:p>
            <a:pPr lvl="2">
              <a:buFont typeface="Arial" charset="0"/>
              <a:buNone/>
            </a:pPr>
            <a:r>
              <a:rPr lang="es-ES" smtClean="0">
                <a:latin typeface="Consolas" pitchFamily="49" charset="0"/>
                <a:cs typeface="Consolas" pitchFamily="49" charset="0"/>
              </a:rPr>
              <a:t>     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87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102403" name="Content Placeholder 2"/>
          <p:cNvSpPr>
            <a:spLocks noGrp="1"/>
          </p:cNvSpPr>
          <p:nvPr>
            <p:ph idx="1"/>
          </p:nvPr>
        </p:nvSpPr>
        <p:spPr>
          <a:xfrm>
            <a:off x="457200" y="1608138"/>
            <a:ext cx="8229600" cy="4525962"/>
          </a:xfrm>
        </p:spPr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Error conditions are generated with the 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throw</a:t>
            </a:r>
            <a:r>
              <a:rPr lang="en-CA" dirty="0" smtClean="0">
                <a:latin typeface="Arial" charset="0"/>
                <a:cs typeface="Arial" charset="0"/>
              </a:rPr>
              <a:t> command:</a:t>
            </a:r>
          </a:p>
          <a:p>
            <a:pPr lvl="2">
              <a:buFont typeface="Arial" charset="0"/>
              <a:buNone/>
            </a:pP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function [y] = 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sqr_int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x )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if ~</a:t>
            </a:r>
            <a:r>
              <a:rPr lang="en-CA" dirty="0" err="1" smtClean="0">
                <a:latin typeface="Consolas" pitchFamily="49" charset="0"/>
                <a:cs typeface="Consolas" pitchFamily="49" charset="0"/>
              </a:rPr>
              <a:t>isscalar</a:t>
            </a:r>
            <a:r>
              <a:rPr lang="en-CA" dirty="0" smtClean="0">
                <a:latin typeface="Consolas" pitchFamily="49" charset="0"/>
                <a:cs typeface="Consolas" pitchFamily="49" charset="0"/>
              </a:rPr>
              <a:t>( x ) || ( x ~= round( x ) )  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throw( 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MException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( '</a:t>
            </a:r>
            <a:r>
              <a:rPr lang="en-CA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MATLAB:invalid_argument</a:t>
            </a: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', ...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    'the argument ''x'' is not an integer' ) );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end</a:t>
            </a:r>
          </a:p>
          <a:p>
            <a:pPr lvl="2">
              <a:buFont typeface="Arial" charset="0"/>
              <a:buNone/>
            </a:pPr>
            <a:endParaRPr lang="en-CA" dirty="0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    y = x^2;</a:t>
            </a:r>
          </a:p>
          <a:p>
            <a:pPr lvl="2">
              <a:buFont typeface="Arial" charset="0"/>
              <a:buNone/>
            </a:pPr>
            <a:r>
              <a:rPr lang="en-CA" dirty="0" smtClean="0">
                <a:latin typeface="Consolas" pitchFamily="49" charset="0"/>
                <a:cs typeface="Consolas" pitchFamily="49" charset="0"/>
              </a:rPr>
              <a:t>end</a:t>
            </a: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</a:t>
            </a:r>
            <a:endParaRPr lang="en-CA" dirty="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2404" name="TextBox 4"/>
          <p:cNvSpPr txBox="1">
            <a:spLocks noChangeArrowheads="1"/>
          </p:cNvSpPr>
          <p:nvPr/>
        </p:nvSpPr>
        <p:spPr bwMode="auto">
          <a:xfrm>
            <a:off x="1871663" y="5638830"/>
            <a:ext cx="7032625" cy="6477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>
                <a:latin typeface="Consolas" pitchFamily="49" charset="0"/>
                <a:cs typeface="Consolas" pitchFamily="49" charset="0"/>
              </a:rPr>
              <a:t>if </a:t>
            </a:r>
            <a:r>
              <a:rPr lang="en-CA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~</a:t>
            </a:r>
            <a:r>
              <a:rPr lang="en-CA">
                <a:latin typeface="Consolas" pitchFamily="49" charset="0"/>
                <a:cs typeface="Consolas" pitchFamily="49" charset="0"/>
              </a:rPr>
              <a:t>isscalar( x ) </a:t>
            </a:r>
            <a:r>
              <a:rPr lang="en-CA" b="1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||</a:t>
            </a:r>
            <a:r>
              <a:rPr lang="en-CA">
                <a:latin typeface="Consolas" pitchFamily="49" charset="0"/>
                <a:cs typeface="Consolas" pitchFamily="49" charset="0"/>
              </a:rPr>
              <a:t> ( x </a:t>
            </a:r>
            <a:r>
              <a:rPr lang="en-CA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~=</a:t>
            </a:r>
            <a:r>
              <a:rPr lang="en-CA">
                <a:latin typeface="Consolas" pitchFamily="49" charset="0"/>
                <a:cs typeface="Consolas" pitchFamily="49" charset="0"/>
              </a:rPr>
              <a:t> round( x ) )</a:t>
            </a:r>
          </a:p>
          <a:p>
            <a:r>
              <a:rPr lang="en-CA">
                <a:latin typeface="Times New Roman" pitchFamily="18" charset="0"/>
                <a:cs typeface="Times New Roman" pitchFamily="18" charset="0"/>
              </a:rPr>
              <a:t>if      </a:t>
            </a:r>
            <a:r>
              <a:rPr lang="en-CA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is </a:t>
            </a:r>
            <a:r>
              <a:rPr lang="en-CA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not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a scalar       </a:t>
            </a:r>
            <a:r>
              <a:rPr lang="en-CA" b="1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or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en-CA" i="1">
                <a:latin typeface="Times New Roman" pitchFamily="18" charset="0"/>
                <a:cs typeface="Times New Roman" pitchFamily="18" charset="0"/>
              </a:rPr>
              <a:t>x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does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CA">
                <a:solidFill>
                  <a:srgbClr val="00B0F0"/>
                </a:solidFill>
                <a:latin typeface="Times New Roman" pitchFamily="18" charset="0"/>
                <a:cs typeface="Times New Roman" pitchFamily="18" charset="0"/>
              </a:rPr>
              <a:t>not equal </a:t>
            </a:r>
            <a:r>
              <a:rPr lang="en-CA">
                <a:latin typeface="Times New Roman" pitchFamily="18" charset="0"/>
                <a:cs typeface="Times New Roman" pitchFamily="18" charset="0"/>
              </a:rPr>
              <a:t>itself when rounded then...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88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Relevant Matlab Instructions</a:t>
            </a:r>
          </a:p>
        </p:txBody>
      </p:sp>
      <p:sp>
        <p:nvSpPr>
          <p:cNvPr id="1034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For example: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&gt;&gt; sqr_int( 3 )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ans =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     9</a:t>
            </a:r>
          </a:p>
          <a:p>
            <a:pPr lvl="2">
              <a:buFont typeface="Arial" charset="0"/>
              <a:buNone/>
            </a:pPr>
            <a:endParaRPr lang="en-CA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&gt;&gt; sqr_int( [1 2 3] )               % passing a vector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??? Error using ==&gt; sqr_int at 3</a:t>
            </a:r>
          </a:p>
          <a:p>
            <a:pPr lvl="2">
              <a:buFont typeface="Arial" charset="0"/>
              <a:buNone/>
            </a:pPr>
            <a:r>
              <a:rPr lang="en-CA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the argument 'x' is not an integer</a:t>
            </a:r>
          </a:p>
          <a:p>
            <a:pPr lvl="2">
              <a:buFont typeface="Arial" charset="0"/>
              <a:buNone/>
            </a:pPr>
            <a:endParaRPr lang="en-CA" smtClean="0">
              <a:latin typeface="Consolas" pitchFamily="49" charset="0"/>
              <a:cs typeface="Consolas" pitchFamily="49" charset="0"/>
            </a:endParaRP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&gt;&gt; sqr_int( 3.14 )                  % passing a non-integer real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??? Error using ==&gt; sqr_int at 3</a:t>
            </a:r>
          </a:p>
          <a:p>
            <a:pPr lvl="2">
              <a:buFont typeface="Arial" charset="0"/>
              <a:buNone/>
            </a:pPr>
            <a:r>
              <a:rPr lang="en-CA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the argument 'x' is not an integer</a:t>
            </a:r>
          </a:p>
        </p:txBody>
      </p:sp>
      <p:sp>
        <p:nvSpPr>
          <p:cNvPr id="103428" name="TextBox 4"/>
          <p:cNvSpPr txBox="1">
            <a:spLocks noChangeArrowheads="1"/>
          </p:cNvSpPr>
          <p:nvPr/>
        </p:nvSpPr>
        <p:spPr bwMode="auto">
          <a:xfrm>
            <a:off x="3924300" y="1196975"/>
            <a:ext cx="5197475" cy="1570038"/>
          </a:xfrm>
          <a:prstGeom prst="rect">
            <a:avLst/>
          </a:prstGeom>
          <a:noFill/>
          <a:ln w="9525">
            <a:solidFill>
              <a:srgbClr val="00B0F0"/>
            </a:solidFill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200">
                <a:latin typeface="Consolas" pitchFamily="49" charset="0"/>
                <a:cs typeface="Consolas" pitchFamily="49" charset="0"/>
              </a:rPr>
              <a:t>1 function [y] = sqr_int( x )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2     if ~isscalar( x ) || ( x ~= round( x ) )  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3         throw( MException( 'MATLAB:invalid_argument', ...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4         '</a:t>
            </a:r>
            <a:r>
              <a:rPr lang="en-CA" sz="12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the argument ''x'' is not an integer</a:t>
            </a:r>
            <a:r>
              <a:rPr lang="en-CA" sz="1200">
                <a:latin typeface="Consolas" pitchFamily="49" charset="0"/>
                <a:cs typeface="Consolas" pitchFamily="49" charset="0"/>
              </a:rPr>
              <a:t>' ) );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5     end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6 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7     y = x^2;</a:t>
            </a:r>
          </a:p>
          <a:p>
            <a:r>
              <a:rPr lang="en-CA" sz="1200">
                <a:latin typeface="Consolas" pitchFamily="49" charset="0"/>
                <a:cs typeface="Consolas" pitchFamily="49" charset="0"/>
              </a:rPr>
              <a:t>8 end</a:t>
            </a:r>
          </a:p>
        </p:txBody>
      </p:sp>
      <p:sp>
        <p:nvSpPr>
          <p:cNvPr id="6" name="Oval 5"/>
          <p:cNvSpPr/>
          <p:nvPr/>
        </p:nvSpPr>
        <p:spPr>
          <a:xfrm>
            <a:off x="5229240" y="3648518"/>
            <a:ext cx="358775" cy="4318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7" name="Oval 6"/>
          <p:cNvSpPr/>
          <p:nvPr/>
        </p:nvSpPr>
        <p:spPr>
          <a:xfrm>
            <a:off x="5229240" y="5198508"/>
            <a:ext cx="358775" cy="431800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8" name="Oval 7"/>
          <p:cNvSpPr/>
          <p:nvPr/>
        </p:nvSpPr>
        <p:spPr>
          <a:xfrm>
            <a:off x="3933825" y="1546225"/>
            <a:ext cx="255588" cy="288925"/>
          </a:xfrm>
          <a:prstGeom prst="ellipse">
            <a:avLst/>
          </a:prstGeom>
          <a:noFill/>
          <a:ln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cxnSp>
        <p:nvCxnSpPr>
          <p:cNvPr id="10" name="Straight Connector 9"/>
          <p:cNvCxnSpPr/>
          <p:nvPr/>
        </p:nvCxnSpPr>
        <p:spPr>
          <a:xfrm>
            <a:off x="4192588" y="1812925"/>
            <a:ext cx="1036652" cy="1835595"/>
          </a:xfrm>
          <a:prstGeom prst="line">
            <a:avLst/>
          </a:prstGeom>
          <a:ln w="28575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154488" y="1828800"/>
            <a:ext cx="1074752" cy="3369710"/>
          </a:xfrm>
          <a:prstGeom prst="line">
            <a:avLst/>
          </a:prstGeom>
          <a:ln w="28575">
            <a:solidFill>
              <a:srgbClr val="00B0F0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Slide Number Placeholder 10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89</a:t>
            </a:fld>
            <a:endParaRPr lang="en-CA"/>
          </a:p>
        </p:txBody>
      </p:sp>
      <p:sp>
        <p:nvSpPr>
          <p:cNvPr id="12" name="Footer Placeholder 11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Matlab Example</a:t>
            </a:r>
          </a:p>
        </p:txBody>
      </p:sp>
      <p:sp>
        <p:nvSpPr>
          <p:cNvPr id="5735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Consider the boundary-value problem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We would call</a:t>
            </a:r>
          </a:p>
          <a:p>
            <a:pPr algn="ctr">
              <a:buFont typeface="Arial" charset="0"/>
              <a:buNone/>
            </a:pPr>
            <a:r>
              <a:rPr lang="en-CA" dirty="0" err="1" smtClean="0">
                <a:latin typeface="Consolas" pitchFamily="49" charset="0"/>
                <a:cs typeface="Arial" charset="0"/>
              </a:rPr>
              <a:t>bvp</a:t>
            </a:r>
            <a:r>
              <a:rPr lang="en-CA" dirty="0" smtClean="0">
                <a:latin typeface="Consolas" pitchFamily="49" charset="0"/>
                <a:cs typeface="Arial" charset="0"/>
              </a:rPr>
              <a:t>( [1 3 2], @g1, [0, 1], [4, 5], 9 )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This has the solution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57346" name="Object 4"/>
          <p:cNvGraphicFramePr>
            <a:graphicFrameLocks noChangeAspect="1"/>
          </p:cNvGraphicFramePr>
          <p:nvPr/>
        </p:nvGraphicFramePr>
        <p:xfrm>
          <a:off x="2770188" y="2047875"/>
          <a:ext cx="2886075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494" name="Equation" r:id="rId3" imgW="1815840" imgH="266400" progId="Equation.DSMT4">
                  <p:embed/>
                </p:oleObj>
              </mc:Choice>
              <mc:Fallback>
                <p:oleObj name="Equation" r:id="rId3" imgW="181584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70188" y="2047875"/>
                        <a:ext cx="2886075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7" name="Object 3"/>
          <p:cNvGraphicFramePr>
            <a:graphicFrameLocks noChangeAspect="1"/>
          </p:cNvGraphicFramePr>
          <p:nvPr/>
        </p:nvGraphicFramePr>
        <p:xfrm>
          <a:off x="3816350" y="2565400"/>
          <a:ext cx="88741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495" name="Equation" r:id="rId5" imgW="558720" imgH="507960" progId="Equation.DSMT4">
                  <p:embed/>
                </p:oleObj>
              </mc:Choice>
              <mc:Fallback>
                <p:oleObj name="Equation" r:id="rId5" imgW="558720" imgH="507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350" y="2565400"/>
                        <a:ext cx="887413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7348" name="Object 4"/>
          <p:cNvGraphicFramePr>
            <a:graphicFrameLocks noChangeAspect="1"/>
          </p:cNvGraphicFramePr>
          <p:nvPr/>
        </p:nvGraphicFramePr>
        <p:xfrm>
          <a:off x="2516188" y="5590513"/>
          <a:ext cx="3630612" cy="7254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2496" name="Equation" r:id="rId7" imgW="2286000" imgH="457200" progId="Equation.DSMT4">
                  <p:embed/>
                </p:oleObj>
              </mc:Choice>
              <mc:Fallback>
                <p:oleObj name="Equation" r:id="rId7" imgW="2286000" imgH="4572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516188" y="5590513"/>
                        <a:ext cx="3630612" cy="72548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90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50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Matlab Example</a:t>
            </a:r>
          </a:p>
        </p:txBody>
      </p:sp>
      <p:sp>
        <p:nvSpPr>
          <p:cNvPr id="5837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matrices and vectors involved are:</a:t>
            </a:r>
          </a:p>
          <a:p>
            <a:pPr lvl="2">
              <a:buFont typeface="Arial" charset="0"/>
              <a:buNone/>
            </a:pPr>
            <a:endParaRPr lang="en-CA" sz="11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8373" name="TextBox 3"/>
          <p:cNvSpPr txBox="1">
            <a:spLocks noChangeArrowheads="1"/>
          </p:cNvSpPr>
          <p:nvPr/>
        </p:nvSpPr>
        <p:spPr bwMode="auto">
          <a:xfrm>
            <a:off x="1866743" y="2095435"/>
            <a:ext cx="11779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x =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0.1250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0.2500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0.3750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0.5000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0.6250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0.7500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0.8750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1.0000</a:t>
            </a:r>
          </a:p>
        </p:txBody>
      </p:sp>
      <p:sp>
        <p:nvSpPr>
          <p:cNvPr id="58374" name="TextBox 4"/>
          <p:cNvSpPr txBox="1">
            <a:spLocks noChangeArrowheads="1"/>
          </p:cNvSpPr>
          <p:nvPr/>
        </p:nvSpPr>
        <p:spPr bwMode="auto">
          <a:xfrm>
            <a:off x="250825" y="4433530"/>
            <a:ext cx="7140575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M =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-3.9375    2.3750         0         0         0         0         0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1.6250   -3.9375    2.3750         0         0         0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    1.6250   -3.9375    2.3750         0         0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         0    1.6250   -3.9375    2.3750         0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         0         0    1.6250   -3.9375    2.3750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         0         0         0    1.6250   -3.9375    2.3750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         0         0         0         0    1.6250   -3.9375</a:t>
            </a:r>
          </a:p>
        </p:txBody>
      </p:sp>
      <p:sp>
        <p:nvSpPr>
          <p:cNvPr id="58375" name="TextBox 5"/>
          <p:cNvSpPr txBox="1">
            <a:spLocks noChangeArrowheads="1"/>
          </p:cNvSpPr>
          <p:nvPr/>
        </p:nvSpPr>
        <p:spPr bwMode="auto">
          <a:xfrm>
            <a:off x="7785100" y="4433530"/>
            <a:ext cx="1179513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b =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-6.5000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-11.8750</a:t>
            </a:r>
          </a:p>
        </p:txBody>
      </p:sp>
      <p:sp>
        <p:nvSpPr>
          <p:cNvPr id="58376" name="TextBox 6"/>
          <p:cNvSpPr txBox="1">
            <a:spLocks noChangeArrowheads="1"/>
          </p:cNvSpPr>
          <p:nvPr/>
        </p:nvSpPr>
        <p:spPr bwMode="auto">
          <a:xfrm>
            <a:off x="3449480" y="2095435"/>
            <a:ext cx="1675459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u_intr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>
                <a:latin typeface="Consolas" pitchFamily="49" charset="0"/>
                <a:cs typeface="Consolas" pitchFamily="49" charset="0"/>
              </a:rPr>
              <a:t>= M \ b;</a:t>
            </a:r>
          </a:p>
          <a:p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u_intr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>
                <a:latin typeface="Consolas" pitchFamily="49" charset="0"/>
                <a:cs typeface="Consolas" pitchFamily="49" charset="0"/>
              </a:rPr>
              <a:t>= 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5.1205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5.7524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6.0334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6.0668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5.9301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5.6805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5.3602</a:t>
            </a:r>
          </a:p>
        </p:txBody>
      </p:sp>
      <p:sp>
        <p:nvSpPr>
          <p:cNvPr id="58377" name="TextBox 8"/>
          <p:cNvSpPr txBox="1">
            <a:spLocks noChangeArrowheads="1"/>
          </p:cNvSpPr>
          <p:nvPr/>
        </p:nvSpPr>
        <p:spPr bwMode="auto">
          <a:xfrm>
            <a:off x="5295743" y="2095435"/>
            <a:ext cx="11779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4.0000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5.1205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5.7524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6.0334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6.0668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5.9301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5.6805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5.3602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5.0000</a:t>
            </a:r>
          </a:p>
        </p:txBody>
      </p:sp>
      <p:graphicFrame>
        <p:nvGraphicFramePr>
          <p:cNvPr id="58370" name="Object 3"/>
          <p:cNvGraphicFramePr>
            <a:graphicFrameLocks noChangeAspect="1"/>
          </p:cNvGraphicFramePr>
          <p:nvPr/>
        </p:nvGraphicFramePr>
        <p:xfrm>
          <a:off x="7265830" y="2600260"/>
          <a:ext cx="88741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3510" name="Equation" r:id="rId3" imgW="558720" imgH="507960" progId="Equation.DSMT4">
                  <p:embed/>
                </p:oleObj>
              </mc:Choice>
              <mc:Fallback>
                <p:oleObj name="Equation" r:id="rId3" imgW="558720" imgH="507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265830" y="2600260"/>
                        <a:ext cx="887413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Oval 10"/>
          <p:cNvSpPr/>
          <p:nvPr/>
        </p:nvSpPr>
        <p:spPr>
          <a:xfrm>
            <a:off x="7122955" y="2455798"/>
            <a:ext cx="1223963" cy="1079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91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374" grpId="0"/>
      <p:bldP spid="58375" grpId="0"/>
      <p:bldP spid="58376" grpId="0"/>
      <p:bldP spid="58377" grpId="0"/>
      <p:bldP spid="11" grpId="0" animBg="1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3" descr="C:\Users\dwharder\Desktop\m1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195513" y="3181935"/>
            <a:ext cx="4824412" cy="3619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4451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Matlab Example</a:t>
            </a:r>
          </a:p>
        </p:txBody>
      </p:sp>
      <p:sp>
        <p:nvSpPr>
          <p:cNvPr id="104452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Creating the plot, we have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&gt;&gt; plot( x, u, 'o' );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&gt;&gt; hold on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&gt;&gt; xs = linspace( 0, 1, 100 );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&gt;&gt; plot( xs, u2(xs), 'r' );</a:t>
            </a:r>
          </a:p>
          <a:p>
            <a:pPr lvl="2">
              <a:buFont typeface="Arial" charset="0"/>
              <a:buNone/>
            </a:pPr>
            <a:endParaRPr lang="en-CA" sz="11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92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Matlab Example</a:t>
            </a:r>
          </a:p>
        </p:txBody>
      </p:sp>
      <p:sp>
        <p:nvSpPr>
          <p:cNvPr id="5939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Consider the same boundary-value problem but with a forcing function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None/>
            </a:pPr>
            <a:r>
              <a:rPr lang="en-CA" dirty="0" smtClean="0">
                <a:latin typeface="Arial" charset="0"/>
                <a:cs typeface="Arial" charset="0"/>
              </a:rPr>
              <a:t>We would call</a:t>
            </a:r>
          </a:p>
          <a:p>
            <a:pPr algn="ctr">
              <a:buNone/>
            </a:pPr>
            <a:r>
              <a:rPr lang="en-CA" dirty="0" err="1" smtClean="0">
                <a:latin typeface="Consolas" pitchFamily="49" charset="0"/>
                <a:cs typeface="Arial" charset="0"/>
              </a:rPr>
              <a:t>bvp</a:t>
            </a:r>
            <a:r>
              <a:rPr lang="en-CA" dirty="0" smtClean="0">
                <a:latin typeface="Consolas" pitchFamily="49" charset="0"/>
                <a:cs typeface="Arial" charset="0"/>
              </a:rPr>
              <a:t>( [1 3 2], @g2, [0, 1], [4, 5], 9 )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This has the solution (courtesy of Maple):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59394" name="Object 4"/>
          <p:cNvGraphicFramePr>
            <a:graphicFrameLocks noChangeAspect="1"/>
          </p:cNvGraphicFramePr>
          <p:nvPr/>
        </p:nvGraphicFramePr>
        <p:xfrm>
          <a:off x="2265363" y="2463525"/>
          <a:ext cx="3895725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538" name="Equation" r:id="rId3" imgW="2450880" imgH="266400" progId="Equation.DSMT4">
                  <p:embed/>
                </p:oleObj>
              </mc:Choice>
              <mc:Fallback>
                <p:oleObj name="Equation" r:id="rId3" imgW="245088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265363" y="2463525"/>
                        <a:ext cx="3895725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59395" name="Object 3"/>
          <p:cNvGraphicFramePr>
            <a:graphicFrameLocks noChangeAspect="1"/>
          </p:cNvGraphicFramePr>
          <p:nvPr/>
        </p:nvGraphicFramePr>
        <p:xfrm>
          <a:off x="3816350" y="2981050"/>
          <a:ext cx="88741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4539" name="Equation" r:id="rId5" imgW="558720" imgH="507960" progId="Equation.DSMT4">
                  <p:embed/>
                </p:oleObj>
              </mc:Choice>
              <mc:Fallback>
                <p:oleObj name="Equation" r:id="rId5" imgW="558720" imgH="507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16350" y="2981050"/>
                        <a:ext cx="887413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59398" name="Picture 6" descr="C:\Users\dwharder\Desktop\eq.png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0" y="5869775"/>
            <a:ext cx="9144000" cy="650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93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Matlab Example</a:t>
            </a:r>
          </a:p>
        </p:txBody>
      </p:sp>
      <p:sp>
        <p:nvSpPr>
          <p:cNvPr id="6042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The matrices and vectors involved are:</a:t>
            </a:r>
          </a:p>
          <a:p>
            <a:pPr lvl="2">
              <a:buFont typeface="Arial" charset="0"/>
              <a:buNone/>
            </a:pPr>
            <a:endParaRPr lang="en-CA" sz="11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60421" name="TextBox 3"/>
          <p:cNvSpPr txBox="1">
            <a:spLocks noChangeArrowheads="1"/>
          </p:cNvSpPr>
          <p:nvPr/>
        </p:nvSpPr>
        <p:spPr bwMode="auto">
          <a:xfrm>
            <a:off x="2195513" y="2053870"/>
            <a:ext cx="11779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>
                <a:latin typeface="Consolas" pitchFamily="49" charset="0"/>
                <a:cs typeface="Consolas" pitchFamily="49" charset="0"/>
              </a:rPr>
              <a:t>x =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0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0.1250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0.2500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0.3750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0.5000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0.6250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0.7500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0.8750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1.0000</a:t>
            </a:r>
          </a:p>
        </p:txBody>
      </p:sp>
      <p:sp>
        <p:nvSpPr>
          <p:cNvPr id="60422" name="TextBox 4"/>
          <p:cNvSpPr txBox="1">
            <a:spLocks noChangeArrowheads="1"/>
          </p:cNvSpPr>
          <p:nvPr/>
        </p:nvSpPr>
        <p:spPr bwMode="auto">
          <a:xfrm>
            <a:off x="250825" y="4336545"/>
            <a:ext cx="7140575" cy="18145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M =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-3.9375    2.3750         0         0         0         0         0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1.6250   -3.9375    2.3750         0         0         0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    1.6250   -3.9375    2.3750         0         0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         0    1.6250   -3.9375    2.3750         0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         0         0    1.6250   -3.9375    2.3750         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         0         0         0    1.6250   -3.9375    2.3750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     0         0         0         0         0    1.6250   -3.9375</a:t>
            </a:r>
          </a:p>
        </p:txBody>
      </p:sp>
      <p:sp>
        <p:nvSpPr>
          <p:cNvPr id="60423" name="TextBox 5"/>
          <p:cNvSpPr txBox="1">
            <a:spLocks noChangeArrowheads="1"/>
          </p:cNvSpPr>
          <p:nvPr/>
        </p:nvSpPr>
        <p:spPr bwMode="auto">
          <a:xfrm>
            <a:off x="7856538" y="4336545"/>
            <a:ext cx="1179512" cy="181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>
                <a:latin typeface="Consolas" pitchFamily="49" charset="0"/>
                <a:cs typeface="Consolas" pitchFamily="49" charset="0"/>
              </a:rPr>
              <a:t>b =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-0.0884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-0.1250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-0.0884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-0.0000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0.0884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0.1250</a:t>
            </a:r>
          </a:p>
          <a:p>
            <a:r>
              <a:rPr lang="en-CA" sz="1400">
                <a:latin typeface="Consolas" pitchFamily="49" charset="0"/>
                <a:cs typeface="Consolas" pitchFamily="49" charset="0"/>
              </a:rPr>
              <a:t>    0.0884</a:t>
            </a:r>
          </a:p>
        </p:txBody>
      </p:sp>
      <p:sp>
        <p:nvSpPr>
          <p:cNvPr id="60424" name="TextBox 6"/>
          <p:cNvSpPr txBox="1">
            <a:spLocks noChangeArrowheads="1"/>
          </p:cNvSpPr>
          <p:nvPr/>
        </p:nvSpPr>
        <p:spPr bwMode="auto">
          <a:xfrm>
            <a:off x="3538538" y="2053870"/>
            <a:ext cx="1675459" cy="2031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u_intr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>
                <a:latin typeface="Consolas" pitchFamily="49" charset="0"/>
                <a:cs typeface="Consolas" pitchFamily="49" charset="0"/>
              </a:rPr>
              <a:t>= M \ b;</a:t>
            </a:r>
          </a:p>
          <a:p>
            <a:r>
              <a:rPr lang="en-CA" sz="1400" dirty="0" err="1" smtClean="0">
                <a:latin typeface="Consolas" pitchFamily="49" charset="0"/>
                <a:cs typeface="Consolas" pitchFamily="49" charset="0"/>
              </a:rPr>
              <a:t>u_intr</a:t>
            </a:r>
            <a:r>
              <a:rPr lang="en-CA" sz="14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CA" sz="1400" dirty="0">
                <a:latin typeface="Consolas" pitchFamily="49" charset="0"/>
                <a:cs typeface="Consolas" pitchFamily="49" charset="0"/>
              </a:rPr>
              <a:t>=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5.1652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5.7893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6.0113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5.9678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5.7810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5.5382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5.2790</a:t>
            </a:r>
          </a:p>
        </p:txBody>
      </p:sp>
      <p:sp>
        <p:nvSpPr>
          <p:cNvPr id="60425" name="TextBox 8"/>
          <p:cNvSpPr txBox="1">
            <a:spLocks noChangeArrowheads="1"/>
          </p:cNvSpPr>
          <p:nvPr/>
        </p:nvSpPr>
        <p:spPr bwMode="auto">
          <a:xfrm>
            <a:off x="5338763" y="2053870"/>
            <a:ext cx="11779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u =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4.0000</a:t>
            </a:r>
          </a:p>
          <a:p>
            <a:r>
              <a:rPr lang="en-CA" sz="1400" dirty="0">
                <a:latin typeface="Consolas" pitchFamily="49" charset="0"/>
                <a:cs typeface="Consolas" pitchFamily="49" charset="0"/>
              </a:rPr>
              <a:t>    </a:t>
            </a:r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5.1652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5.7893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6.0113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5.9678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5.7810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5.5382</a:t>
            </a:r>
          </a:p>
          <a:p>
            <a:r>
              <a:rPr lang="en-CA" sz="1400" b="1" dirty="0">
                <a:solidFill>
                  <a:srgbClr val="7030A0"/>
                </a:solidFill>
                <a:latin typeface="Consolas" pitchFamily="49" charset="0"/>
                <a:cs typeface="Consolas" pitchFamily="49" charset="0"/>
              </a:rPr>
              <a:t>    5.2790</a:t>
            </a:r>
          </a:p>
          <a:p>
            <a:r>
              <a:rPr lang="en-CA" sz="1400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   5.0000</a:t>
            </a:r>
          </a:p>
        </p:txBody>
      </p:sp>
      <p:graphicFrame>
        <p:nvGraphicFramePr>
          <p:cNvPr id="60418" name="Object 3"/>
          <p:cNvGraphicFramePr>
            <a:graphicFrameLocks noChangeAspect="1"/>
          </p:cNvGraphicFramePr>
          <p:nvPr/>
        </p:nvGraphicFramePr>
        <p:xfrm>
          <a:off x="7667625" y="2558695"/>
          <a:ext cx="887413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5558" name="Equation" r:id="rId3" imgW="558720" imgH="507960" progId="Equation.DSMT4">
                  <p:embed/>
                </p:oleObj>
              </mc:Choice>
              <mc:Fallback>
                <p:oleObj name="Equation" r:id="rId3" imgW="558720" imgH="507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667625" y="2558695"/>
                        <a:ext cx="887413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Oval 10"/>
          <p:cNvSpPr/>
          <p:nvPr/>
        </p:nvSpPr>
        <p:spPr>
          <a:xfrm>
            <a:off x="7524750" y="2414233"/>
            <a:ext cx="1223963" cy="107950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CA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94</a:t>
            </a:fld>
            <a:endParaRPr lang="en-CA"/>
          </a:p>
        </p:txBody>
      </p:sp>
      <p:sp>
        <p:nvSpPr>
          <p:cNvPr id="13" name="Footer Placeholder 12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422" grpId="0"/>
      <p:bldP spid="60423" grpId="0"/>
      <p:bldP spid="60424" grpId="0"/>
      <p:bldP spid="60425" grpId="0"/>
      <p:bldP spid="11" grpId="0" animBg="1"/>
    </p:bld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474" name="Picture 5" descr="C:\Users\dwharder\Desktop\asdf.pn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98663" y="3109918"/>
            <a:ext cx="4949825" cy="3711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547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Matlab Example</a:t>
            </a:r>
          </a:p>
        </p:txBody>
      </p:sp>
      <p:sp>
        <p:nvSpPr>
          <p:cNvPr id="10547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smtClean="0">
                <a:latin typeface="Arial" charset="0"/>
                <a:cs typeface="Arial" charset="0"/>
              </a:rPr>
              <a:t>	Creating the plot, we have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&gt;&gt; plot( x, u, 'o' );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&gt;&gt; hold on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&gt;&gt; xs = linspace( 0, 1, 100 );</a:t>
            </a:r>
          </a:p>
          <a:p>
            <a:pPr lvl="2">
              <a:buFont typeface="Arial" charset="0"/>
              <a:buNone/>
            </a:pPr>
            <a:r>
              <a:rPr lang="en-CA" smtClean="0">
                <a:latin typeface="Consolas" pitchFamily="49" charset="0"/>
                <a:cs typeface="Consolas" pitchFamily="49" charset="0"/>
              </a:rPr>
              <a:t>&gt;&gt; plot( xs, u3(xs), 'r' );</a:t>
            </a:r>
          </a:p>
          <a:p>
            <a:pPr lvl="2">
              <a:buFont typeface="Arial" charset="0"/>
              <a:buNone/>
            </a:pPr>
            <a:endParaRPr lang="en-CA" sz="1100" smtClean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95</a:t>
            </a:fld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Laplace’s Equation</a:t>
            </a:r>
          </a:p>
        </p:txBody>
      </p:sp>
      <p:sp>
        <p:nvSpPr>
          <p:cNvPr id="61446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One special case is Laplace’s equation in one dimension: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This has the rather trivial solution:</a:t>
            </a: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A straight line connecting the boundary values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This is useful, never-the-less, because Laplace’s equation is the limiting case of the heat conduction/diffusion equation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</p:txBody>
      </p:sp>
      <p:graphicFrame>
        <p:nvGraphicFramePr>
          <p:cNvPr id="61442" name="Object 4"/>
          <p:cNvGraphicFramePr>
            <a:graphicFrameLocks noChangeAspect="1"/>
          </p:cNvGraphicFramePr>
          <p:nvPr/>
        </p:nvGraphicFramePr>
        <p:xfrm>
          <a:off x="3808413" y="2394250"/>
          <a:ext cx="1109662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590" name="Equation" r:id="rId3" imgW="698400" imgH="266400" progId="Equation.DSMT4">
                  <p:embed/>
                </p:oleObj>
              </mc:Choice>
              <mc:Fallback>
                <p:oleObj name="Equation" r:id="rId3" imgW="69840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8413" y="2394250"/>
                        <a:ext cx="1109662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3" name="Object 3"/>
          <p:cNvGraphicFramePr>
            <a:graphicFrameLocks noChangeAspect="1"/>
          </p:cNvGraphicFramePr>
          <p:nvPr/>
        </p:nvGraphicFramePr>
        <p:xfrm>
          <a:off x="3967163" y="2856355"/>
          <a:ext cx="887412" cy="8064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591" name="Equation" r:id="rId5" imgW="558720" imgH="507960" progId="Equation.DSMT4">
                  <p:embed/>
                </p:oleObj>
              </mc:Choice>
              <mc:Fallback>
                <p:oleObj name="Equation" r:id="rId5" imgW="558720" imgH="507960" progId="Equation.DSMT4">
                  <p:embed/>
                  <p:pic>
                    <p:nvPicPr>
                      <p:cNvPr id="0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967163" y="2856355"/>
                        <a:ext cx="887412" cy="80645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1444" name="Object 4"/>
          <p:cNvGraphicFramePr>
            <a:graphicFrameLocks noChangeAspect="1"/>
          </p:cNvGraphicFramePr>
          <p:nvPr/>
        </p:nvGraphicFramePr>
        <p:xfrm>
          <a:off x="3708400" y="5011763"/>
          <a:ext cx="1331913" cy="4032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6592" name="Equation" r:id="rId7" imgW="838080" imgH="253800" progId="Equation.DSMT4">
                  <p:embed/>
                </p:oleObj>
              </mc:Choice>
              <mc:Fallback>
                <p:oleObj name="Equation" r:id="rId7" imgW="838080" imgH="25380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708400" y="5011763"/>
                        <a:ext cx="1331913" cy="4032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96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smtClean="0">
                <a:latin typeface="Arial" charset="0"/>
                <a:cs typeface="Arial" charset="0"/>
              </a:rPr>
              <a:t>Laplace’s Equation</a:t>
            </a:r>
          </a:p>
        </p:txBody>
      </p:sp>
      <p:sp>
        <p:nvSpPr>
          <p:cNvPr id="62470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One special case is Laplace’s equation in one dimension: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The important point is the finite difference equation: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>
              <a:buFont typeface="Arial" charset="0"/>
              <a:buNone/>
            </a:pPr>
            <a:r>
              <a:rPr lang="en-CA" dirty="0" smtClean="0">
                <a:latin typeface="Arial" charset="0"/>
                <a:cs typeface="Arial" charset="0"/>
              </a:rPr>
              <a:t>	or</a:t>
            </a:r>
          </a:p>
          <a:p>
            <a:pPr>
              <a:buFont typeface="Arial" charset="0"/>
              <a:buNone/>
            </a:pPr>
            <a:endParaRPr lang="en-CA" dirty="0" smtClean="0">
              <a:latin typeface="Arial" charset="0"/>
              <a:cs typeface="Arial" charset="0"/>
            </a:endParaRPr>
          </a:p>
          <a:p>
            <a:pPr lvl="1"/>
            <a:endParaRPr lang="en-CA" dirty="0" smtClean="0">
              <a:latin typeface="Arial" charset="0"/>
              <a:cs typeface="Arial" charset="0"/>
            </a:endParaRPr>
          </a:p>
          <a:p>
            <a:pPr lvl="1"/>
            <a:r>
              <a:rPr lang="en-CA" dirty="0" smtClean="0">
                <a:latin typeface="Arial" charset="0"/>
                <a:cs typeface="Arial" charset="0"/>
              </a:rPr>
              <a:t>That is, the point </a:t>
            </a:r>
            <a:r>
              <a:rPr lang="en-CA" i="1" dirty="0" err="1" smtClean="0">
                <a:latin typeface="Times New Roman" pitchFamily="18" charset="0"/>
                <a:cs typeface="Times New Roman" pitchFamily="18" charset="0"/>
              </a:rPr>
              <a:t>u</a:t>
            </a:r>
            <a:r>
              <a:rPr lang="en-CA" i="1" baseline="-25000" dirty="0" err="1" smtClean="0">
                <a:latin typeface="Times New Roman" pitchFamily="18" charset="0"/>
                <a:cs typeface="Times New Roman" pitchFamily="18" charset="0"/>
              </a:rPr>
              <a:t>k</a:t>
            </a:r>
            <a:r>
              <a:rPr lang="en-CA" dirty="0" smtClean="0">
                <a:latin typeface="Arial" charset="0"/>
                <a:cs typeface="Arial" charset="0"/>
              </a:rPr>
              <a:t> is the </a:t>
            </a:r>
            <a:r>
              <a:rPr lang="en-CA" b="1" dirty="0" smtClean="0">
                <a:latin typeface="Arial" charset="0"/>
                <a:cs typeface="Arial" charset="0"/>
              </a:rPr>
              <a:t>average</a:t>
            </a:r>
            <a:r>
              <a:rPr lang="en-CA" dirty="0" smtClean="0">
                <a:latin typeface="Arial" charset="0"/>
                <a:cs typeface="Arial" charset="0"/>
              </a:rPr>
              <a:t> of the two neighbouring points</a:t>
            </a:r>
          </a:p>
        </p:txBody>
      </p:sp>
      <p:graphicFrame>
        <p:nvGraphicFramePr>
          <p:cNvPr id="62466" name="Object 4"/>
          <p:cNvGraphicFramePr>
            <a:graphicFrameLocks noChangeAspect="1"/>
          </p:cNvGraphicFramePr>
          <p:nvPr/>
        </p:nvGraphicFramePr>
        <p:xfrm>
          <a:off x="3808413" y="2394250"/>
          <a:ext cx="1109662" cy="4238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614" name="Equation" r:id="rId3" imgW="698400" imgH="266400" progId="Equation.DSMT4">
                  <p:embed/>
                </p:oleObj>
              </mc:Choice>
              <mc:Fallback>
                <p:oleObj name="Equation" r:id="rId3" imgW="698400" imgH="266400" progId="Equation.DSMT4">
                  <p:embed/>
                  <p:pic>
                    <p:nvPicPr>
                      <p:cNvPr id="0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4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08413" y="2394250"/>
                        <a:ext cx="1109662" cy="4238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7" name="Object 6"/>
          <p:cNvGraphicFramePr>
            <a:graphicFrameLocks noChangeAspect="1"/>
          </p:cNvGraphicFramePr>
          <p:nvPr/>
        </p:nvGraphicFramePr>
        <p:xfrm>
          <a:off x="3516313" y="3461478"/>
          <a:ext cx="2160587" cy="36353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615" name="Equation" r:id="rId5" imgW="1358640" imgH="228600" progId="Equation.DSMT4">
                  <p:embed/>
                </p:oleObj>
              </mc:Choice>
              <mc:Fallback>
                <p:oleObj name="Equation" r:id="rId5" imgW="1358640" imgH="228600" progId="Equation.DSMT4">
                  <p:embed/>
                  <p:pic>
                    <p:nvPicPr>
                      <p:cNvPr id="0" name="Object 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516313" y="3461478"/>
                        <a:ext cx="2160587" cy="363537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62468" name="Object 4"/>
          <p:cNvGraphicFramePr>
            <a:graphicFrameLocks noChangeAspect="1"/>
          </p:cNvGraphicFramePr>
          <p:nvPr/>
        </p:nvGraphicFramePr>
        <p:xfrm>
          <a:off x="3824288" y="4025900"/>
          <a:ext cx="1495425" cy="62706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37616" name="Equation" r:id="rId7" imgW="939600" imgH="393480" progId="Equation.DSMT4">
                  <p:embed/>
                </p:oleObj>
              </mc:Choice>
              <mc:Fallback>
                <p:oleObj name="Equation" r:id="rId7" imgW="939600" imgH="393480" progId="Equation.DSMT4">
                  <p:embed/>
                  <p:pic>
                    <p:nvPicPr>
                      <p:cNvPr id="0" name="Picture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8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824288" y="4025900"/>
                        <a:ext cx="1495425" cy="627063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7" name="Slide Number Placeholder 6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97</a:t>
            </a:fld>
            <a:endParaRPr lang="en-CA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70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Summary</a:t>
            </a:r>
          </a:p>
        </p:txBody>
      </p:sp>
      <p:sp>
        <p:nvSpPr>
          <p:cNvPr id="10649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buFont typeface="Arial" charset="0"/>
              <a:buNone/>
            </a:pPr>
            <a:r>
              <a:rPr lang="en-US" dirty="0" smtClean="0">
                <a:latin typeface="Arial" charset="0"/>
                <a:cs typeface="Arial" charset="0"/>
              </a:rPr>
              <a:t>	We have looked at using finite-difference equations for approximating boundary-value problems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1</a:t>
            </a:r>
            <a:r>
              <a:rPr lang="en-US" baseline="30000" dirty="0" smtClean="0">
                <a:latin typeface="Arial" charset="0"/>
                <a:cs typeface="Arial" charset="0"/>
              </a:rPr>
              <a:t>st</a:t>
            </a:r>
            <a:r>
              <a:rPr lang="en-US" dirty="0" smtClean="0">
                <a:latin typeface="Arial" charset="0"/>
                <a:cs typeface="Arial" charset="0"/>
              </a:rPr>
              <a:t>- and 2</a:t>
            </a:r>
            <a:r>
              <a:rPr lang="en-US" baseline="30000" dirty="0" smtClean="0">
                <a:latin typeface="Arial" charset="0"/>
                <a:cs typeface="Arial" charset="0"/>
              </a:rPr>
              <a:t>nd</a:t>
            </a:r>
            <a:r>
              <a:rPr lang="en-US" dirty="0" smtClean="0">
                <a:latin typeface="Arial" charset="0"/>
                <a:cs typeface="Arial" charset="0"/>
              </a:rPr>
              <a:t>-order divided-difference approximations of the derivative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2</a:t>
            </a:r>
            <a:r>
              <a:rPr lang="en-US" baseline="30000" dirty="0" smtClean="0">
                <a:latin typeface="Arial" charset="0"/>
                <a:cs typeface="Arial" charset="0"/>
              </a:rPr>
              <a:t>nd</a:t>
            </a:r>
            <a:r>
              <a:rPr lang="en-US" dirty="0" smtClean="0">
                <a:latin typeface="Arial" charset="0"/>
                <a:cs typeface="Arial" charset="0"/>
              </a:rPr>
              <a:t>-order approximation of the 2</a:t>
            </a:r>
            <a:r>
              <a:rPr lang="en-US" baseline="30000" dirty="0" smtClean="0">
                <a:latin typeface="Arial" charset="0"/>
                <a:cs typeface="Arial" charset="0"/>
              </a:rPr>
              <a:t>nd</a:t>
            </a:r>
            <a:r>
              <a:rPr lang="en-US" dirty="0" smtClean="0">
                <a:latin typeface="Arial" charset="0"/>
                <a:cs typeface="Arial" charset="0"/>
              </a:rPr>
              <a:t> derivative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Boundary-value problems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Finite-difference equations approximating ODEs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The approximation of linear ODEs by a system of equations</a:t>
            </a: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The implementation in </a:t>
            </a:r>
            <a:r>
              <a:rPr lang="en-US" dirty="0" err="1" smtClean="0">
                <a:latin typeface="Arial" charset="0"/>
                <a:cs typeface="Arial" charset="0"/>
              </a:rPr>
              <a:t>Matlab</a:t>
            </a:r>
            <a:endParaRPr lang="en-US" dirty="0" smtClean="0">
              <a:latin typeface="Arial" charset="0"/>
              <a:cs typeface="Arial" charset="0"/>
            </a:endParaRPr>
          </a:p>
          <a:p>
            <a:pPr lvl="1"/>
            <a:r>
              <a:rPr lang="en-US" dirty="0" smtClean="0">
                <a:latin typeface="Arial" charset="0"/>
                <a:cs typeface="Arial" charset="0"/>
              </a:rPr>
              <a:t>Laplace’s equation in one dimension</a:t>
            </a:r>
          </a:p>
          <a:p>
            <a:pPr lvl="1"/>
            <a:endParaRPr lang="en-US" dirty="0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98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>
                <a:latin typeface="Arial" charset="0"/>
                <a:cs typeface="Arial" charset="0"/>
              </a:rPr>
              <a:t>References</a:t>
            </a:r>
          </a:p>
        </p:txBody>
      </p:sp>
      <p:sp>
        <p:nvSpPr>
          <p:cNvPr id="1075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533400" indent="-533400">
              <a:buFontTx/>
              <a:buNone/>
            </a:pPr>
            <a:r>
              <a:rPr lang="en-US" sz="1800" smtClean="0">
                <a:latin typeface="Arial" charset="0"/>
                <a:cs typeface="Arial" charset="0"/>
              </a:rPr>
              <a:t>[1]	Glyn James, Modern Engineering Mathematics, 4</a:t>
            </a:r>
            <a:r>
              <a:rPr lang="en-US" sz="1800" baseline="30000" smtClean="0">
                <a:latin typeface="Arial" charset="0"/>
                <a:cs typeface="Arial" charset="0"/>
              </a:rPr>
              <a:t>th</a:t>
            </a:r>
            <a:r>
              <a:rPr lang="en-US" sz="1800" smtClean="0">
                <a:latin typeface="Arial" charset="0"/>
                <a:cs typeface="Arial" charset="0"/>
              </a:rPr>
              <a:t> Ed., Prentice Hall, 2007, p.778.</a:t>
            </a:r>
          </a:p>
          <a:p>
            <a:pPr marL="533400" indent="-533400">
              <a:buFontTx/>
              <a:buNone/>
            </a:pPr>
            <a:endParaRPr lang="en-US" sz="1800" smtClean="0">
              <a:latin typeface="Arial" charset="0"/>
              <a:cs typeface="Arial" charset="0"/>
            </a:endParaRPr>
          </a:p>
          <a:p>
            <a:pPr marL="533400" indent="-533400">
              <a:buFont typeface="Arial" charset="0"/>
              <a:buNone/>
            </a:pPr>
            <a:r>
              <a:rPr lang="en-US" sz="1800" smtClean="0">
                <a:latin typeface="Arial" charset="0"/>
                <a:cs typeface="Arial" charset="0"/>
              </a:rPr>
              <a:t>[2]	Glyn James, Advanced Modern Engineering Mathematics, 4</a:t>
            </a:r>
            <a:r>
              <a:rPr lang="en-US" sz="1800" baseline="30000" smtClean="0">
                <a:latin typeface="Arial" charset="0"/>
                <a:cs typeface="Arial" charset="0"/>
              </a:rPr>
              <a:t>th</a:t>
            </a:r>
            <a:r>
              <a:rPr lang="en-US" sz="1800" smtClean="0">
                <a:latin typeface="Arial" charset="0"/>
                <a:cs typeface="Arial" charset="0"/>
              </a:rPr>
              <a:t> Ed., Prentice Hall, 2011, p.164.</a:t>
            </a:r>
          </a:p>
          <a:p>
            <a:pPr marL="533400" indent="-533400"/>
            <a:endParaRPr lang="en-US" smtClean="0">
              <a:latin typeface="Arial" charset="0"/>
              <a:cs typeface="Arial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9DB00347-C159-474C-B961-9625E0FB8F9F}" type="slidenum">
              <a:rPr lang="en-CA" smtClean="0"/>
              <a:pPr/>
              <a:t>99</a:t>
            </a:fld>
            <a:endParaRPr lang="en-CA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en-US" smtClean="0"/>
              <a:t>BVPs and FDEs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ngineering_Colour">
  <a:themeElements>
    <a:clrScheme name="Waterloo 1">
      <a:dk1>
        <a:sysClr val="windowText" lastClr="000000"/>
      </a:dk1>
      <a:lt1>
        <a:srgbClr val="FFFFFF"/>
      </a:lt1>
      <a:dk2>
        <a:srgbClr val="57068C"/>
      </a:dk2>
      <a:lt2>
        <a:srgbClr val="FFFFFF"/>
      </a:lt2>
      <a:accent1>
        <a:srgbClr val="0073CF"/>
      </a:accent1>
      <a:accent2>
        <a:srgbClr val="E98300"/>
      </a:accent2>
      <a:accent3>
        <a:srgbClr val="E0249A"/>
      </a:accent3>
      <a:accent4>
        <a:srgbClr val="009AA6"/>
      </a:accent4>
      <a:accent5>
        <a:srgbClr val="B6BF00"/>
      </a:accent5>
      <a:accent6>
        <a:srgbClr val="96172E"/>
      </a:accent6>
      <a:hlink>
        <a:srgbClr val="FECB00"/>
      </a:hlink>
      <a:folHlink>
        <a:srgbClr val="FECB0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39289</TotalTime>
  <Words>1498</Words>
  <Application>Microsoft Office PowerPoint</Application>
  <PresentationFormat>On-screen Show (4:3)</PresentationFormat>
  <Paragraphs>1204</Paragraphs>
  <Slides>99</Slides>
  <Notes>18</Notes>
  <HiddenSlides>0</HiddenSlides>
  <MMClips>0</MMClips>
  <ScaleCrop>false</ScaleCrop>
  <HeadingPairs>
    <vt:vector size="6" baseType="variant">
      <vt:variant>
        <vt:lpstr>Theme</vt:lpstr>
      </vt:variant>
      <vt:variant>
        <vt:i4>1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99</vt:i4>
      </vt:variant>
    </vt:vector>
  </HeadingPairs>
  <TitlesOfParts>
    <vt:vector size="101" baseType="lpstr">
      <vt:lpstr>Engineering_Colour</vt:lpstr>
      <vt:lpstr>Equation</vt:lpstr>
      <vt:lpstr>Boundary-value Problems and Finite-difference Equations</vt:lpstr>
      <vt:lpstr>Outline</vt:lpstr>
      <vt:lpstr>Outcomes Based Learning Objectives</vt:lpstr>
      <vt:lpstr>Approximating the Derivative</vt:lpstr>
      <vt:lpstr>Approximating the Derivative</vt:lpstr>
      <vt:lpstr>Approximating the Derivative</vt:lpstr>
      <vt:lpstr>Approximating the Derivative</vt:lpstr>
      <vt:lpstr>Approximating the Derivative</vt:lpstr>
      <vt:lpstr>Approximating the Derivative</vt:lpstr>
      <vt:lpstr>Approximating the Derivative</vt:lpstr>
      <vt:lpstr>Approximating the Derivative</vt:lpstr>
      <vt:lpstr>Approximating the Derivative</vt:lpstr>
      <vt:lpstr>Approximating the Derivative</vt:lpstr>
      <vt:lpstr>Approximating the Derivative</vt:lpstr>
      <vt:lpstr>Approximating the Derivative</vt:lpstr>
      <vt:lpstr>Approximating the Derivative</vt:lpstr>
      <vt:lpstr>Approximating the Derivative</vt:lpstr>
      <vt:lpstr>Approximating the Derivative</vt:lpstr>
      <vt:lpstr>Subtractive Cancellation</vt:lpstr>
      <vt:lpstr>Subtractive Cancellation</vt:lpstr>
      <vt:lpstr>Subtractive Cancellation</vt:lpstr>
      <vt:lpstr>Subtractive Cancellation</vt:lpstr>
      <vt:lpstr>Subtractive Cancellation</vt:lpstr>
      <vt:lpstr>Subtractive Cancellation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Better Approximations</vt:lpstr>
      <vt:lpstr>Example</vt:lpstr>
      <vt:lpstr>Example</vt:lpstr>
      <vt:lpstr>Better Approximations</vt:lpstr>
      <vt:lpstr>2nd-order Linear ODEs</vt:lpstr>
      <vt:lpstr>2nd-order Linear ODEs</vt:lpstr>
      <vt:lpstr>2nd-order Linear ODEs</vt:lpstr>
      <vt:lpstr>2nd-order Linear ODEs</vt:lpstr>
      <vt:lpstr>Boundary-value Problems</vt:lpstr>
      <vt:lpstr>Boundary-value Problems</vt:lpstr>
      <vt:lpstr>Boundary-value Problems</vt:lpstr>
      <vt:lpstr>Boundary-value Problems</vt:lpstr>
      <vt:lpstr>Boundary-value Problems</vt:lpstr>
      <vt:lpstr>Boundary-value Problems</vt:lpstr>
      <vt:lpstr>Boundary-value Problems</vt:lpstr>
      <vt:lpstr>Boundary-value Problems</vt:lpstr>
      <vt:lpstr>Boundary-value Problems</vt:lpstr>
      <vt:lpstr>Boundary-value Problems</vt:lpstr>
      <vt:lpstr>Boundary-value Problems</vt:lpstr>
      <vt:lpstr>Boundary-value Problems</vt:lpstr>
      <vt:lpstr>Boundary-value Problems</vt:lpstr>
      <vt:lpstr>Boundary-value Problems</vt:lpstr>
      <vt:lpstr>Boundary-value Problems</vt:lpstr>
      <vt:lpstr>The System of Linear Equations</vt:lpstr>
      <vt:lpstr>The System of Linear Equations</vt:lpstr>
      <vt:lpstr>The System of Linear Equations</vt:lpstr>
      <vt:lpstr>The System of Linear Equations</vt:lpstr>
      <vt:lpstr>The System of Linear Equations</vt:lpstr>
      <vt:lpstr>The System of Linear Equations</vt:lpstr>
      <vt:lpstr>The System of Linear Equations</vt:lpstr>
      <vt:lpstr>The System of Linear Equations</vt:lpstr>
      <vt:lpstr>The System of Linear Equations</vt:lpstr>
      <vt:lpstr>The System of Linear Equations</vt:lpstr>
      <vt:lpstr>The System of Linear Equations</vt:lpstr>
      <vt:lpstr>The Problem</vt:lpstr>
      <vt:lpstr>Relevant Matlab Instructions</vt:lpstr>
      <vt:lpstr>Relevant Matlab Instructions</vt:lpstr>
      <vt:lpstr>Relevant Matlab Instructions</vt:lpstr>
      <vt:lpstr>Relevant Matlab Instructions</vt:lpstr>
      <vt:lpstr>Relevant Matlab Instructions</vt:lpstr>
      <vt:lpstr>Relevant Matlab Instructions</vt:lpstr>
      <vt:lpstr>Relevant Matlab Instructions</vt:lpstr>
      <vt:lpstr>Relevant Matlab Instructions</vt:lpstr>
      <vt:lpstr>Relevant Matlab Instructions</vt:lpstr>
      <vt:lpstr>Relevant Matlab Instructions</vt:lpstr>
      <vt:lpstr>Relevant Matlab Instructions</vt:lpstr>
      <vt:lpstr>Relevant Matlab Instructions</vt:lpstr>
      <vt:lpstr>Relevant Matlab Instructions</vt:lpstr>
      <vt:lpstr>Relevant Matlab Instructions</vt:lpstr>
      <vt:lpstr>Matlab Example</vt:lpstr>
      <vt:lpstr>Matlab Example</vt:lpstr>
      <vt:lpstr>Matlab Example</vt:lpstr>
      <vt:lpstr>Matlab Example</vt:lpstr>
      <vt:lpstr>Matlab Example</vt:lpstr>
      <vt:lpstr>Matlab Example</vt:lpstr>
      <vt:lpstr>Laplace’s Equation</vt:lpstr>
      <vt:lpstr>Laplace’s Equation</vt:lpstr>
      <vt:lpstr>Summary</vt:lpstr>
      <vt:lpstr>References</vt:lpstr>
    </vt:vector>
  </TitlesOfParts>
  <Company>University of Waterloo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Boundary-value Problems and Finite-difference Equations</dc:title>
  <dc:subject>Boundary-value problems (BVPs) and finite-difference equations</dc:subject>
  <dc:creator>Douglas Wilhelm Harder (dwharder@alumni.uwaterloo.ca)</dc:creator>
  <cp:lastModifiedBy>dwharder</cp:lastModifiedBy>
  <cp:revision>3337</cp:revision>
  <cp:lastPrinted>2010-03-08T19:59:32Z</cp:lastPrinted>
  <dcterms:created xsi:type="dcterms:W3CDTF">2010-03-10T14:45:39Z</dcterms:created>
  <dcterms:modified xsi:type="dcterms:W3CDTF">2012-05-06T21:36:33Z</dcterms:modified>
</cp:coreProperties>
</file>