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34"/>
  </p:notesMasterIdLst>
  <p:handoutMasterIdLst>
    <p:handoutMasterId r:id="rId35"/>
  </p:handoutMasterIdLst>
  <p:sldIdLst>
    <p:sldId id="547" r:id="rId5"/>
    <p:sldId id="550" r:id="rId6"/>
    <p:sldId id="808" r:id="rId7"/>
    <p:sldId id="793" r:id="rId8"/>
    <p:sldId id="832" r:id="rId9"/>
    <p:sldId id="828" r:id="rId10"/>
    <p:sldId id="830" r:id="rId11"/>
    <p:sldId id="829" r:id="rId12"/>
    <p:sldId id="840" r:id="rId13"/>
    <p:sldId id="844" r:id="rId14"/>
    <p:sldId id="831" r:id="rId15"/>
    <p:sldId id="822" r:id="rId16"/>
    <p:sldId id="826" r:id="rId17"/>
    <p:sldId id="833" r:id="rId18"/>
    <p:sldId id="837" r:id="rId19"/>
    <p:sldId id="834" r:id="rId20"/>
    <p:sldId id="835" r:id="rId21"/>
    <p:sldId id="836" r:id="rId22"/>
    <p:sldId id="825" r:id="rId23"/>
    <p:sldId id="845" r:id="rId24"/>
    <p:sldId id="839" r:id="rId25"/>
    <p:sldId id="827" r:id="rId26"/>
    <p:sldId id="841" r:id="rId27"/>
    <p:sldId id="843" r:id="rId28"/>
    <p:sldId id="842" r:id="rId29"/>
    <p:sldId id="562" r:id="rId30"/>
    <p:sldId id="554" r:id="rId31"/>
    <p:sldId id="552" r:id="rId32"/>
    <p:sldId id="553" r:id="rId3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563AC-7AA4-4DED-89A9-DBB7EB7F5FA6}" v="508" dt="2025-09-03T17:14:00.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1" autoAdjust="0"/>
    <p:restoredTop sz="94660"/>
  </p:normalViewPr>
  <p:slideViewPr>
    <p:cSldViewPr>
      <p:cViewPr varScale="1">
        <p:scale>
          <a:sx n="102" d="100"/>
          <a:sy n="102" d="100"/>
        </p:scale>
        <p:origin x="1482" y="31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1" d="100"/>
          <a:sy n="71" d="100"/>
        </p:scale>
        <p:origin x="-762" y="-102"/>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84B5079F-0E6B-4B83-8CA4-5A708BD8966C}"/>
    <pc:docChg chg="undo custSel modSld">
      <pc:chgData name="Douglas Harder" userId="2b8d8b750cb213a7" providerId="LiveId" clId="{84B5079F-0E6B-4B83-8CA4-5A708BD8966C}" dt="2023-09-06T08:29:14.828" v="651"/>
      <pc:docMkLst>
        <pc:docMk/>
      </pc:docMkLst>
      <pc:sldChg chg="addSp delSp modSp mod modTransition delAnim modAnim">
        <pc:chgData name="Douglas Harder" userId="2b8d8b750cb213a7" providerId="LiveId" clId="{84B5079F-0E6B-4B83-8CA4-5A708BD8966C}" dt="2023-09-06T07:36:01.805" v="6"/>
        <pc:sldMkLst>
          <pc:docMk/>
          <pc:sldMk cId="1323974343" sldId="547"/>
        </pc:sldMkLst>
      </pc:sldChg>
      <pc:sldChg chg="addSp delSp modSp mod modTransition modAnim">
        <pc:chgData name="Douglas Harder" userId="2b8d8b750cb213a7" providerId="LiveId" clId="{84B5079F-0E6B-4B83-8CA4-5A708BD8966C}" dt="2023-09-06T07:40:15.894" v="111"/>
        <pc:sldMkLst>
          <pc:docMk/>
          <pc:sldMk cId="3857443704" sldId="550"/>
        </pc:sldMkLst>
      </pc:sldChg>
      <pc:sldChg chg="addSp delSp modSp mod modTransition modAnim">
        <pc:chgData name="Douglas Harder" userId="2b8d8b750cb213a7" providerId="LiveId" clId="{84B5079F-0E6B-4B83-8CA4-5A708BD8966C}" dt="2023-09-06T08:29:14.828" v="651"/>
        <pc:sldMkLst>
          <pc:docMk/>
          <pc:sldMk cId="3446543318" sldId="562"/>
        </pc:sldMkLst>
      </pc:sldChg>
      <pc:sldChg chg="addSp delSp modSp mod modTransition modAnim">
        <pc:chgData name="Douglas Harder" userId="2b8d8b750cb213a7" providerId="LiveId" clId="{84B5079F-0E6B-4B83-8CA4-5A708BD8966C}" dt="2023-09-06T07:42:25.456" v="117"/>
        <pc:sldMkLst>
          <pc:docMk/>
          <pc:sldMk cId="2481936531" sldId="793"/>
        </pc:sldMkLst>
      </pc:sldChg>
      <pc:sldChg chg="addSp delSp modSp mod modTransition modAnim">
        <pc:chgData name="Douglas Harder" userId="2b8d8b750cb213a7" providerId="LiveId" clId="{84B5079F-0E6B-4B83-8CA4-5A708BD8966C}" dt="2023-09-06T07:54:59.441" v="299"/>
        <pc:sldMkLst>
          <pc:docMk/>
          <pc:sldMk cId="67478126" sldId="829"/>
        </pc:sldMkLst>
      </pc:sldChg>
      <pc:sldChg chg="modSp modAnim">
        <pc:chgData name="Douglas Harder" userId="2b8d8b750cb213a7" providerId="LiveId" clId="{84B5079F-0E6B-4B83-8CA4-5A708BD8966C}" dt="2023-09-06T07:48:22.623" v="150" actId="20577"/>
        <pc:sldMkLst>
          <pc:docMk/>
          <pc:sldMk cId="721629330" sldId="830"/>
        </pc:sldMkLst>
      </pc:sldChg>
      <pc:sldChg chg="modSp mod">
        <pc:chgData name="Douglas Harder" userId="2b8d8b750cb213a7" providerId="LiveId" clId="{84B5079F-0E6B-4B83-8CA4-5A708BD8966C}" dt="2023-09-06T08:11:45.938" v="394" actId="5793"/>
        <pc:sldMkLst>
          <pc:docMk/>
          <pc:sldMk cId="3233069727" sldId="831"/>
        </pc:sldMkLst>
      </pc:sldChg>
      <pc:sldChg chg="addSp delSp modSp mod modTransition modAnim">
        <pc:chgData name="Douglas Harder" userId="2b8d8b750cb213a7" providerId="LiveId" clId="{84B5079F-0E6B-4B83-8CA4-5A708BD8966C}" dt="2023-09-06T08:15:23.807" v="403"/>
        <pc:sldMkLst>
          <pc:docMk/>
          <pc:sldMk cId="3624912911" sldId="833"/>
        </pc:sldMkLst>
      </pc:sldChg>
      <pc:sldChg chg="addSp delSp modSp mod modTransition modAnim">
        <pc:chgData name="Douglas Harder" userId="2b8d8b750cb213a7" providerId="LiveId" clId="{84B5079F-0E6B-4B83-8CA4-5A708BD8966C}" dt="2023-09-06T08:18:23.491" v="425"/>
        <pc:sldMkLst>
          <pc:docMk/>
          <pc:sldMk cId="3584227821" sldId="839"/>
        </pc:sldMkLst>
      </pc:sldChg>
      <pc:sldChg chg="addSp delSp modSp mod modTransition modAnim">
        <pc:chgData name="Douglas Harder" userId="2b8d8b750cb213a7" providerId="LiveId" clId="{84B5079F-0E6B-4B83-8CA4-5A708BD8966C}" dt="2023-09-06T08:08:51.889" v="364"/>
        <pc:sldMkLst>
          <pc:docMk/>
          <pc:sldMk cId="3430049592" sldId="840"/>
        </pc:sldMkLst>
      </pc:sldChg>
      <pc:sldChg chg="addSp delSp modSp mod modTransition modAnim">
        <pc:chgData name="Douglas Harder" userId="2b8d8b750cb213a7" providerId="LiveId" clId="{84B5079F-0E6B-4B83-8CA4-5A708BD8966C}" dt="2023-09-06T08:24:28.958" v="637"/>
        <pc:sldMkLst>
          <pc:docMk/>
          <pc:sldMk cId="1407519212" sldId="841"/>
        </pc:sldMkLst>
      </pc:sldChg>
      <pc:sldChg chg="addSp delSp modSp mod modTransition modAnim">
        <pc:chgData name="Douglas Harder" userId="2b8d8b750cb213a7" providerId="LiveId" clId="{84B5079F-0E6B-4B83-8CA4-5A708BD8966C}" dt="2023-09-06T08:28:21.005" v="648"/>
        <pc:sldMkLst>
          <pc:docMk/>
          <pc:sldMk cId="331330208" sldId="842"/>
        </pc:sldMkLst>
      </pc:sldChg>
      <pc:sldChg chg="addSp delSp modSp mod modTransition modAnim">
        <pc:chgData name="Douglas Harder" userId="2b8d8b750cb213a7" providerId="LiveId" clId="{84B5079F-0E6B-4B83-8CA4-5A708BD8966C}" dt="2023-09-06T08:26:35.854" v="640"/>
        <pc:sldMkLst>
          <pc:docMk/>
          <pc:sldMk cId="1488334067" sldId="843"/>
        </pc:sldMkLst>
      </pc:sldChg>
      <pc:sldChg chg="addSp delSp modSp mod modTransition modAnim">
        <pc:chgData name="Douglas Harder" userId="2b8d8b750cb213a7" providerId="LiveId" clId="{84B5079F-0E6B-4B83-8CA4-5A708BD8966C}" dt="2023-09-06T08:10:14.196" v="368"/>
        <pc:sldMkLst>
          <pc:docMk/>
          <pc:sldMk cId="473001855" sldId="844"/>
        </pc:sldMkLst>
      </pc:sldChg>
    </pc:docChg>
  </pc:docChgLst>
  <pc:docChgLst>
    <pc:chgData name="Douglas Harder" userId="2b8d8b750cb213a7" providerId="LiveId" clId="{77E563AC-7AA4-4DED-89A9-DBB7EB7F5FA6}"/>
    <pc:docChg chg="undo redo custSel modSld sldOrd">
      <pc:chgData name="Douglas Harder" userId="2b8d8b750cb213a7" providerId="LiveId" clId="{77E563AC-7AA4-4DED-89A9-DBB7EB7F5FA6}" dt="2025-09-03T17:14:49.086" v="852" actId="20577"/>
      <pc:docMkLst>
        <pc:docMk/>
      </pc:docMkLst>
      <pc:sldChg chg="modSp mod">
        <pc:chgData name="Douglas Harder" userId="2b8d8b750cb213a7" providerId="LiveId" clId="{77E563AC-7AA4-4DED-89A9-DBB7EB7F5FA6}" dt="2025-09-03T14:14:23.668" v="6" actId="20577"/>
        <pc:sldMkLst>
          <pc:docMk/>
          <pc:sldMk cId="3857443704" sldId="550"/>
        </pc:sldMkLst>
        <pc:spChg chg="mod">
          <ac:chgData name="Douglas Harder" userId="2b8d8b750cb213a7" providerId="LiveId" clId="{77E563AC-7AA4-4DED-89A9-DBB7EB7F5FA6}" dt="2025-09-03T14:14:23.668" v="6" actId="20577"/>
          <ac:spMkLst>
            <pc:docMk/>
            <pc:sldMk cId="3857443704" sldId="550"/>
            <ac:spMk id="3" creationId="{00000000-0000-0000-0000-000000000000}"/>
          </ac:spMkLst>
        </pc:spChg>
      </pc:sldChg>
      <pc:sldChg chg="modSp mod">
        <pc:chgData name="Douglas Harder" userId="2b8d8b750cb213a7" providerId="LiveId" clId="{77E563AC-7AA4-4DED-89A9-DBB7EB7F5FA6}" dt="2025-09-03T17:14:49.086" v="852" actId="20577"/>
        <pc:sldMkLst>
          <pc:docMk/>
          <pc:sldMk cId="1615438448" sldId="554"/>
        </pc:sldMkLst>
        <pc:spChg chg="mod">
          <ac:chgData name="Douglas Harder" userId="2b8d8b750cb213a7" providerId="LiveId" clId="{77E563AC-7AA4-4DED-89A9-DBB7EB7F5FA6}" dt="2025-09-03T17:14:49.086" v="852" actId="20577"/>
          <ac:spMkLst>
            <pc:docMk/>
            <pc:sldMk cId="1615438448" sldId="554"/>
            <ac:spMk id="3" creationId="{00000000-0000-0000-0000-000000000000}"/>
          </ac:spMkLst>
        </pc:spChg>
      </pc:sldChg>
      <pc:sldChg chg="modSp mod">
        <pc:chgData name="Douglas Harder" userId="2b8d8b750cb213a7" providerId="LiveId" clId="{77E563AC-7AA4-4DED-89A9-DBB7EB7F5FA6}" dt="2025-09-03T16:52:43.089" v="21" actId="27636"/>
        <pc:sldMkLst>
          <pc:docMk/>
          <pc:sldMk cId="2481936531" sldId="793"/>
        </pc:sldMkLst>
        <pc:spChg chg="mod">
          <ac:chgData name="Douglas Harder" userId="2b8d8b750cb213a7" providerId="LiveId" clId="{77E563AC-7AA4-4DED-89A9-DBB7EB7F5FA6}" dt="2025-09-03T16:52:43.089" v="21" actId="27636"/>
          <ac:spMkLst>
            <pc:docMk/>
            <pc:sldMk cId="2481936531" sldId="793"/>
            <ac:spMk id="3" creationId="{00000000-0000-0000-0000-000000000000}"/>
          </ac:spMkLst>
        </pc:spChg>
      </pc:sldChg>
      <pc:sldChg chg="ord">
        <pc:chgData name="Douglas Harder" userId="2b8d8b750cb213a7" providerId="LiveId" clId="{77E563AC-7AA4-4DED-89A9-DBB7EB7F5FA6}" dt="2025-09-03T14:14:37.277" v="8"/>
        <pc:sldMkLst>
          <pc:docMk/>
          <pc:sldMk cId="851207892" sldId="808"/>
        </pc:sldMkLst>
      </pc:sldChg>
      <pc:sldChg chg="modSp mod modAnim">
        <pc:chgData name="Douglas Harder" userId="2b8d8b750cb213a7" providerId="LiveId" clId="{77E563AC-7AA4-4DED-89A9-DBB7EB7F5FA6}" dt="2025-09-03T17:11:00.992" v="410" actId="20577"/>
        <pc:sldMkLst>
          <pc:docMk/>
          <pc:sldMk cId="238148521" sldId="822"/>
        </pc:sldMkLst>
        <pc:spChg chg="mod">
          <ac:chgData name="Douglas Harder" userId="2b8d8b750cb213a7" providerId="LiveId" clId="{77E563AC-7AA4-4DED-89A9-DBB7EB7F5FA6}" dt="2025-09-03T17:11:00.992" v="410" actId="20577"/>
          <ac:spMkLst>
            <pc:docMk/>
            <pc:sldMk cId="238148521" sldId="822"/>
            <ac:spMk id="3" creationId="{00000000-0000-0000-0000-000000000000}"/>
          </ac:spMkLst>
        </pc:spChg>
      </pc:sldChg>
      <pc:sldChg chg="modSp modAnim">
        <pc:chgData name="Douglas Harder" userId="2b8d8b750cb213a7" providerId="LiveId" clId="{77E563AC-7AA4-4DED-89A9-DBB7EB7F5FA6}" dt="2025-09-03T17:14:00.114" v="845" actId="6549"/>
        <pc:sldMkLst>
          <pc:docMk/>
          <pc:sldMk cId="825894581" sldId="825"/>
        </pc:sldMkLst>
        <pc:spChg chg="mod">
          <ac:chgData name="Douglas Harder" userId="2b8d8b750cb213a7" providerId="LiveId" clId="{77E563AC-7AA4-4DED-89A9-DBB7EB7F5FA6}" dt="2025-09-03T17:14:00.114" v="845" actId="6549"/>
          <ac:spMkLst>
            <pc:docMk/>
            <pc:sldMk cId="825894581" sldId="825"/>
            <ac:spMk id="3" creationId="{00000000-0000-0000-0000-000000000000}"/>
          </ac:spMkLst>
        </pc:spChg>
      </pc:sldChg>
      <pc:sldChg chg="modSp mod">
        <pc:chgData name="Douglas Harder" userId="2b8d8b750cb213a7" providerId="LiveId" clId="{77E563AC-7AA4-4DED-89A9-DBB7EB7F5FA6}" dt="2025-09-03T17:11:06.500" v="412" actId="27636"/>
        <pc:sldMkLst>
          <pc:docMk/>
          <pc:sldMk cId="123614808" sldId="826"/>
        </pc:sldMkLst>
        <pc:spChg chg="mod">
          <ac:chgData name="Douglas Harder" userId="2b8d8b750cb213a7" providerId="LiveId" clId="{77E563AC-7AA4-4DED-89A9-DBB7EB7F5FA6}" dt="2025-09-03T17:11:06.500" v="412" actId="27636"/>
          <ac:spMkLst>
            <pc:docMk/>
            <pc:sldMk cId="123614808" sldId="826"/>
            <ac:spMk id="3" creationId="{00000000-0000-0000-0000-000000000000}"/>
          </ac:spMkLst>
        </pc:spChg>
      </pc:sldChg>
      <pc:sldChg chg="modSp">
        <pc:chgData name="Douglas Harder" userId="2b8d8b750cb213a7" providerId="LiveId" clId="{77E563AC-7AA4-4DED-89A9-DBB7EB7F5FA6}" dt="2025-09-03T17:06:12.207" v="294" actId="20577"/>
        <pc:sldMkLst>
          <pc:docMk/>
          <pc:sldMk cId="67478126" sldId="829"/>
        </pc:sldMkLst>
        <pc:spChg chg="mod">
          <ac:chgData name="Douglas Harder" userId="2b8d8b750cb213a7" providerId="LiveId" clId="{77E563AC-7AA4-4DED-89A9-DBB7EB7F5FA6}" dt="2025-09-03T17:06:12.207" v="294" actId="20577"/>
          <ac:spMkLst>
            <pc:docMk/>
            <pc:sldMk cId="67478126" sldId="829"/>
            <ac:spMk id="3" creationId="{00000000-0000-0000-0000-000000000000}"/>
          </ac:spMkLst>
        </pc:spChg>
      </pc:sldChg>
      <pc:sldChg chg="modSp mod">
        <pc:chgData name="Douglas Harder" userId="2b8d8b750cb213a7" providerId="LiveId" clId="{77E563AC-7AA4-4DED-89A9-DBB7EB7F5FA6}" dt="2025-09-03T16:52:35.682" v="11" actId="27636"/>
        <pc:sldMkLst>
          <pc:docMk/>
          <pc:sldMk cId="721629330" sldId="830"/>
        </pc:sldMkLst>
        <pc:spChg chg="mod">
          <ac:chgData name="Douglas Harder" userId="2b8d8b750cb213a7" providerId="LiveId" clId="{77E563AC-7AA4-4DED-89A9-DBB7EB7F5FA6}" dt="2025-09-03T16:52:35.682" v="11" actId="27636"/>
          <ac:spMkLst>
            <pc:docMk/>
            <pc:sldMk cId="721629330" sldId="830"/>
            <ac:spMk id="3" creationId="{00000000-0000-0000-0000-000000000000}"/>
          </ac:spMkLst>
        </pc:spChg>
      </pc:sldChg>
      <pc:sldChg chg="modSp mod">
        <pc:chgData name="Douglas Harder" userId="2b8d8b750cb213a7" providerId="LiveId" clId="{77E563AC-7AA4-4DED-89A9-DBB7EB7F5FA6}" dt="2025-09-03T17:09:39.488" v="392"/>
        <pc:sldMkLst>
          <pc:docMk/>
          <pc:sldMk cId="3233069727" sldId="831"/>
        </pc:sldMkLst>
        <pc:spChg chg="mod">
          <ac:chgData name="Douglas Harder" userId="2b8d8b750cb213a7" providerId="LiveId" clId="{77E563AC-7AA4-4DED-89A9-DBB7EB7F5FA6}" dt="2025-09-03T17:09:39.488" v="392"/>
          <ac:spMkLst>
            <pc:docMk/>
            <pc:sldMk cId="3233069727" sldId="831"/>
            <ac:spMk id="3" creationId="{00000000-0000-0000-0000-000000000000}"/>
          </ac:spMkLst>
        </pc:spChg>
      </pc:sldChg>
      <pc:sldChg chg="addSp modSp mod">
        <pc:chgData name="Douglas Harder" userId="2b8d8b750cb213a7" providerId="LiveId" clId="{77E563AC-7AA4-4DED-89A9-DBB7EB7F5FA6}" dt="2025-09-03T17:03:27.478" v="280" actId="20577"/>
        <pc:sldMkLst>
          <pc:docMk/>
          <pc:sldMk cId="2391678784" sldId="832"/>
        </pc:sldMkLst>
        <pc:spChg chg="mod">
          <ac:chgData name="Douglas Harder" userId="2b8d8b750cb213a7" providerId="LiveId" clId="{77E563AC-7AA4-4DED-89A9-DBB7EB7F5FA6}" dt="2025-09-03T17:03:27.478" v="280" actId="20577"/>
          <ac:spMkLst>
            <pc:docMk/>
            <pc:sldMk cId="2391678784" sldId="832"/>
            <ac:spMk id="3" creationId="{00000000-0000-0000-0000-000000000000}"/>
          </ac:spMkLst>
        </pc:spChg>
        <pc:spChg chg="add">
          <ac:chgData name="Douglas Harder" userId="2b8d8b750cb213a7" providerId="LiveId" clId="{77E563AC-7AA4-4DED-89A9-DBB7EB7F5FA6}" dt="2025-09-03T16:55:01.675" v="22"/>
          <ac:spMkLst>
            <pc:docMk/>
            <pc:sldMk cId="2391678784" sldId="832"/>
            <ac:spMk id="4" creationId="{C412DAEB-E8EE-48BA-0B7F-40B635223824}"/>
          </ac:spMkLst>
        </pc:spChg>
        <pc:spChg chg="add">
          <ac:chgData name="Douglas Harder" userId="2b8d8b750cb213a7" providerId="LiveId" clId="{77E563AC-7AA4-4DED-89A9-DBB7EB7F5FA6}" dt="2025-09-03T16:55:13.261" v="26"/>
          <ac:spMkLst>
            <pc:docMk/>
            <pc:sldMk cId="2391678784" sldId="832"/>
            <ac:spMk id="5" creationId="{47192EF2-90ED-5B6D-3F83-762E014EA8FE}"/>
          </ac:spMkLst>
        </pc:spChg>
      </pc:sldChg>
      <pc:sldChg chg="modSp modAnim">
        <pc:chgData name="Douglas Harder" userId="2b8d8b750cb213a7" providerId="LiveId" clId="{77E563AC-7AA4-4DED-89A9-DBB7EB7F5FA6}" dt="2025-09-03T17:13:09.036" v="775" actId="20577"/>
        <pc:sldMkLst>
          <pc:docMk/>
          <pc:sldMk cId="3624912911" sldId="833"/>
        </pc:sldMkLst>
        <pc:spChg chg="mod">
          <ac:chgData name="Douglas Harder" userId="2b8d8b750cb213a7" providerId="LiveId" clId="{77E563AC-7AA4-4DED-89A9-DBB7EB7F5FA6}" dt="2025-09-03T17:13:09.036" v="775" actId="20577"/>
          <ac:spMkLst>
            <pc:docMk/>
            <pc:sldMk cId="3624912911" sldId="833"/>
            <ac:spMk id="3" creationId="{00000000-0000-0000-0000-000000000000}"/>
          </ac:spMkLst>
        </pc:spChg>
      </pc:sldChg>
      <pc:sldChg chg="modSp mod">
        <pc:chgData name="Douglas Harder" userId="2b8d8b750cb213a7" providerId="LiveId" clId="{77E563AC-7AA4-4DED-89A9-DBB7EB7F5FA6}" dt="2025-09-03T16:52:35.720" v="13" actId="27636"/>
        <pc:sldMkLst>
          <pc:docMk/>
          <pc:sldMk cId="44558732" sldId="834"/>
        </pc:sldMkLst>
        <pc:spChg chg="mod">
          <ac:chgData name="Douglas Harder" userId="2b8d8b750cb213a7" providerId="LiveId" clId="{77E563AC-7AA4-4DED-89A9-DBB7EB7F5FA6}" dt="2025-09-03T16:52:35.720" v="13" actId="27636"/>
          <ac:spMkLst>
            <pc:docMk/>
            <pc:sldMk cId="44558732" sldId="834"/>
            <ac:spMk id="3" creationId="{00000000-0000-0000-0000-000000000000}"/>
          </ac:spMkLst>
        </pc:spChg>
      </pc:sldChg>
      <pc:sldChg chg="modSp mod">
        <pc:chgData name="Douglas Harder" userId="2b8d8b750cb213a7" providerId="LiveId" clId="{77E563AC-7AA4-4DED-89A9-DBB7EB7F5FA6}" dt="2025-09-03T16:52:35.739" v="14" actId="27636"/>
        <pc:sldMkLst>
          <pc:docMk/>
          <pc:sldMk cId="3584227821" sldId="839"/>
        </pc:sldMkLst>
        <pc:spChg chg="mod">
          <ac:chgData name="Douglas Harder" userId="2b8d8b750cb213a7" providerId="LiveId" clId="{77E563AC-7AA4-4DED-89A9-DBB7EB7F5FA6}" dt="2025-09-03T16:52:35.739" v="14" actId="27636"/>
          <ac:spMkLst>
            <pc:docMk/>
            <pc:sldMk cId="3584227821" sldId="839"/>
            <ac:spMk id="3" creationId="{00000000-0000-0000-0000-000000000000}"/>
          </ac:spMkLst>
        </pc:spChg>
      </pc:sldChg>
      <pc:sldChg chg="modSp mod">
        <pc:chgData name="Douglas Harder" userId="2b8d8b750cb213a7" providerId="LiveId" clId="{77E563AC-7AA4-4DED-89A9-DBB7EB7F5FA6}" dt="2025-09-03T17:08:50.441" v="321" actId="2711"/>
        <pc:sldMkLst>
          <pc:docMk/>
          <pc:sldMk cId="3430049592" sldId="840"/>
        </pc:sldMkLst>
        <pc:spChg chg="mod">
          <ac:chgData name="Douglas Harder" userId="2b8d8b750cb213a7" providerId="LiveId" clId="{77E563AC-7AA4-4DED-89A9-DBB7EB7F5FA6}" dt="2025-09-03T17:08:50.441" v="321" actId="2711"/>
          <ac:spMkLst>
            <pc:docMk/>
            <pc:sldMk cId="3430049592" sldId="84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2025-09-03</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9/3/2025</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13</a:t>
            </a:fld>
            <a:endParaRPr lang="en-CA"/>
          </a:p>
        </p:txBody>
      </p:sp>
    </p:spTree>
    <p:extLst>
      <p:ext uri="{BB962C8B-B14F-4D97-AF65-F5344CB8AC3E}">
        <p14:creationId xmlns:p14="http://schemas.microsoft.com/office/powerpoint/2010/main" val="1718774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972574"/>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 </a:t>
            </a:r>
            <a:r>
              <a:rPr lang="en-US" sz="1100" b="0" kern="0" dirty="0" err="1">
                <a:solidFill>
                  <a:srgbClr val="FFFFFF"/>
                </a:solidFill>
                <a:latin typeface="Georgia" panose="02040502050405020303" pitchFamily="18" charset="0"/>
                <a:ea typeface="ＭＳ Ｐゴシック" charset="-128"/>
                <a:cs typeface="Arial" pitchFamily="34" charset="0"/>
              </a:rPr>
              <a:t>P.Eng</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a:t>
            </a:r>
            <a:r>
              <a:rPr lang="en-US" sz="1100" b="0" kern="0" baseline="0" dirty="0">
                <a:solidFill>
                  <a:srgbClr val="FFFFFF"/>
                </a:solidFill>
                <a:latin typeface="Georgia" panose="02040502050405020303" pitchFamily="18" charset="0"/>
                <a:ea typeface="ＭＳ Ｐゴシック" charset="-128"/>
                <a:cs typeface="Arial" pitchFamily="34" charset="0"/>
              </a:rPr>
              <a:t> Werner </a:t>
            </a:r>
            <a:r>
              <a:rPr lang="en-US" sz="1100" b="0" kern="0" baseline="0" dirty="0" err="1">
                <a:solidFill>
                  <a:srgbClr val="FFFFFF"/>
                </a:solidFill>
                <a:latin typeface="Georgia" panose="02040502050405020303" pitchFamily="18" charset="0"/>
                <a:ea typeface="ＭＳ Ｐゴシック" charset="-128"/>
                <a:cs typeface="Arial" pitchFamily="34" charset="0"/>
              </a:rPr>
              <a:t>Dietl</a:t>
            </a:r>
            <a:r>
              <a:rPr lang="en-US" sz="1100" b="0" kern="0" baseline="0" dirty="0">
                <a:solidFill>
                  <a:srgbClr val="FFFFFF"/>
                </a:solidFill>
                <a:latin typeface="Georgia" panose="02040502050405020303" pitchFamily="18" charset="0"/>
                <a:ea typeface="ＭＳ Ｐゴシック" charset="-128"/>
                <a:cs typeface="Arial" pitchFamily="34" charset="0"/>
              </a:rPr>
              <a:t>, Ph.D.</a:t>
            </a:r>
            <a:endParaRPr lang="en-US" sz="1100" b="0" kern="0" dirty="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2018-24 by the above.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Welcome</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lgn="l">
              <a:buFont typeface="Arial" panose="020B0604020202020204" pitchFamily="34" charset="0"/>
              <a:buChar char="•"/>
              <a:defRPr sz="2000"/>
            </a:lvl1pPr>
            <a:lvl2pPr algn="l">
              <a:defRPr sz="1900"/>
            </a:lvl2pPr>
            <a:lvl3pPr algn="l">
              <a:defRPr sz="1800"/>
            </a:lvl3pPr>
            <a:lvl4pPr algn="l">
              <a:defRPr sz="1700"/>
            </a:lvl4pPr>
            <a:lvl5pPr algn="l">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Mohawk_people" TargetMode="External"/><Relationship Id="rId13" Type="http://schemas.openxmlformats.org/officeDocument/2006/relationships/image" Target="../media/image9.jpeg"/><Relationship Id="rId3" Type="http://schemas.openxmlformats.org/officeDocument/2006/relationships/hyperlink" Target="https://en.wikipedia.org/wiki/Anishinaabe" TargetMode="External"/><Relationship Id="rId7" Type="http://schemas.openxmlformats.org/officeDocument/2006/relationships/hyperlink" Target="https://en.wikipedia.org/wiki/Cayuga_people" TargetMode="External"/><Relationship Id="rId12" Type="http://schemas.openxmlformats.org/officeDocument/2006/relationships/hyperlink" Target="https://en.wikipedia.org/wiki/Tuscarora_people" TargetMode="External"/><Relationship Id="rId2" Type="http://schemas.openxmlformats.org/officeDocument/2006/relationships/hyperlink" Target="https://en.wikipedia.org/wiki/Neutral_Nation" TargetMode="External"/><Relationship Id="rId1" Type="http://schemas.openxmlformats.org/officeDocument/2006/relationships/slideLayout" Target="../slideLayouts/slideLayout2.xml"/><Relationship Id="rId6" Type="http://schemas.openxmlformats.org/officeDocument/2006/relationships/hyperlink" Target="http://www.sixnations.ca/" TargetMode="External"/><Relationship Id="rId11" Type="http://schemas.openxmlformats.org/officeDocument/2006/relationships/hyperlink" Target="https://en.wikipedia.org/wiki/Seneca_people" TargetMode="External"/><Relationship Id="rId5" Type="http://schemas.openxmlformats.org/officeDocument/2006/relationships/hyperlink" Target="https://en.wikipedia.org/wiki/Haldimand_Proclamation" TargetMode="External"/><Relationship Id="rId10" Type="http://schemas.openxmlformats.org/officeDocument/2006/relationships/hyperlink" Target="https://en.wikipedia.org/wiki/Onondaga_people" TargetMode="External"/><Relationship Id="rId4" Type="http://schemas.openxmlformats.org/officeDocument/2006/relationships/hyperlink" Target="https://en.wikipedia.org/wiki/Iroquois" TargetMode="External"/><Relationship Id="rId9" Type="http://schemas.openxmlformats.org/officeDocument/2006/relationships/hyperlink" Target="https://en.wikipedia.org/wiki/Oneida_peopl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arn.uwaterloo.ca/" TargetMode="External"/><Relationship Id="rId2" Type="http://schemas.openxmlformats.org/officeDocument/2006/relationships/hyperlink" Target="https://ece.uwaterloo.ca/~ece15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ce.uwaterloo.ca/~dwharder/" TargetMode="External"/><Relationship Id="rId3" Type="http://schemas.openxmlformats.org/officeDocument/2006/relationships/hyperlink" Target="mailto:hiren.patel@uwaterloo.ca" TargetMode="External"/><Relationship Id="rId7" Type="http://schemas.openxmlformats.org/officeDocument/2006/relationships/hyperlink" Target="mailto:dwharder@uwaterloo.ca"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ece.uwaterloo.ca/~wdietl/" TargetMode="External"/><Relationship Id="rId11" Type="http://schemas.openxmlformats.org/officeDocument/2006/relationships/image" Target="../media/image12.png"/><Relationship Id="rId5" Type="http://schemas.openxmlformats.org/officeDocument/2006/relationships/hyperlink" Target="mailto:wdietl@uwaterloo.ca" TargetMode="External"/><Relationship Id="rId10" Type="http://schemas.openxmlformats.org/officeDocument/2006/relationships/image" Target="../media/image11.png"/><Relationship Id="rId4" Type="http://schemas.openxmlformats.org/officeDocument/2006/relationships/hyperlink" Target="https://caesr.uwaterloo.ca/" TargetMode="Externa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3111103"/>
            <a:ext cx="7200800" cy="1470025"/>
          </a:xfrm>
        </p:spPr>
        <p:txBody>
          <a:bodyPr>
            <a:normAutofit/>
          </a:bodyPr>
          <a:lstStyle/>
          <a:p>
            <a:pPr fontAlgn="auto">
              <a:spcBef>
                <a:spcPts val="0"/>
              </a:spcBef>
              <a:spcAft>
                <a:spcPts val="0"/>
              </a:spcAft>
              <a:defRPr/>
            </a:pPr>
            <a:r>
              <a:rPr lang="en-CA" sz="4400" dirty="0">
                <a:solidFill>
                  <a:schemeClr val="bg1"/>
                </a:solidFill>
                <a:latin typeface="Arial" pitchFamily="34" charset="0"/>
              </a:rPr>
              <a:t>Welcome to </a:t>
            </a:r>
            <a:r>
              <a:rPr lang="en-CA" sz="4400" cap="small" dirty="0">
                <a:solidFill>
                  <a:schemeClr val="bg1"/>
                </a:solidFill>
                <a:latin typeface="Constantia" panose="02030602050306030303" pitchFamily="18" charset="0"/>
              </a:rPr>
              <a:t>ece</a:t>
            </a:r>
            <a:r>
              <a:rPr lang="en-CA" sz="4400" dirty="0">
                <a:solidFill>
                  <a:schemeClr val="bg1"/>
                </a:solidFill>
                <a:latin typeface="Constantia" panose="02030602050306030303" pitchFamily="18" charset="0"/>
              </a:rPr>
              <a:t> </a:t>
            </a:r>
            <a:r>
              <a:rPr lang="en-CA" sz="4400" b="0" dirty="0">
                <a:solidFill>
                  <a:schemeClr val="bg1"/>
                </a:solidFill>
                <a:latin typeface="Constantia" panose="02030602050306030303" pitchFamily="18" charset="0"/>
              </a:rPr>
              <a:t>150</a:t>
            </a:r>
            <a:br>
              <a:rPr lang="en-CA" sz="4400" dirty="0">
                <a:solidFill>
                  <a:schemeClr val="bg1"/>
                </a:solidFill>
                <a:latin typeface="Arial" pitchFamily="34" charset="0"/>
              </a:rPr>
            </a:br>
            <a:r>
              <a:rPr lang="en-CA" sz="3200" i="1" dirty="0">
                <a:solidFill>
                  <a:schemeClr val="bg1"/>
                </a:solidFill>
                <a:latin typeface="Arial" pitchFamily="34" charset="0"/>
              </a:rPr>
              <a:t>Fundamentals of programming</a:t>
            </a:r>
            <a:endParaRPr lang="en-US" sz="3600" i="1" dirty="0">
              <a:solidFill>
                <a:schemeClr val="bg1"/>
              </a:solidFill>
              <a:latin typeface="Constantia" panose="02030602050306030303" pitchFamily="18" charset="0"/>
              <a:cs typeface="Times New Roman" panose="02020603050405020304" pitchFamily="18" charset="0"/>
            </a:endParaRPr>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grading scheme</a:t>
            </a:r>
          </a:p>
        </p:txBody>
      </p:sp>
      <p:sp>
        <p:nvSpPr>
          <p:cNvPr id="3" name="Content Placeholder 2"/>
          <p:cNvSpPr>
            <a:spLocks noGrp="1"/>
          </p:cNvSpPr>
          <p:nvPr>
            <p:ph idx="1"/>
          </p:nvPr>
        </p:nvSpPr>
        <p:spPr/>
        <p:txBody>
          <a:bodyPr/>
          <a:lstStyle/>
          <a:p>
            <a:r>
              <a:rPr lang="en-US" dirty="0"/>
              <a:t>Visually, you can see the examinations and project weights here:</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884" y="2052015"/>
            <a:ext cx="7824232" cy="4401321"/>
          </a:xfrm>
          <a:prstGeom prst="rect">
            <a:avLst/>
          </a:prstGeom>
        </p:spPr>
      </p:pic>
    </p:spTree>
    <p:extLst>
      <p:ext uri="{BB962C8B-B14F-4D97-AF65-F5344CB8AC3E}">
        <p14:creationId xmlns:p14="http://schemas.microsoft.com/office/powerpoint/2010/main" val="47300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Communication with instructor</a:t>
            </a:r>
          </a:p>
        </p:txBody>
      </p:sp>
      <p:sp>
        <p:nvSpPr>
          <p:cNvPr id="3" name="Content Placeholder 2"/>
          <p:cNvSpPr>
            <a:spLocks noGrp="1"/>
          </p:cNvSpPr>
          <p:nvPr>
            <p:ph idx="1"/>
          </p:nvPr>
        </p:nvSpPr>
        <p:spPr/>
        <p:txBody>
          <a:bodyPr/>
          <a:lstStyle/>
          <a:p>
            <a:r>
              <a:rPr lang="en-CA" dirty="0"/>
              <a:t>E-mail is a good way to reach us, but please follow a few simple guidelines</a:t>
            </a:r>
          </a:p>
          <a:p>
            <a:pPr lvl="1"/>
            <a:r>
              <a:rPr lang="en-CA" dirty="0"/>
              <a:t>Only use your </a:t>
            </a:r>
            <a:r>
              <a:rPr lang="en-CA" dirty="0">
                <a:latin typeface="Consolas" panose="020B0609020204030204" pitchFamily="49" charset="0"/>
              </a:rPr>
              <a:t>uWaterloo</a:t>
            </a:r>
            <a:r>
              <a:rPr lang="en-CA" dirty="0"/>
              <a:t> email address to send email</a:t>
            </a:r>
          </a:p>
          <a:p>
            <a:pPr lvl="2"/>
            <a:r>
              <a:rPr lang="en-CA" dirty="0"/>
              <a:t>No forwarding through </a:t>
            </a:r>
            <a:r>
              <a:rPr lang="en-CA" dirty="0" err="1">
                <a:latin typeface="Consolas" panose="020B0609020204030204" pitchFamily="49" charset="0"/>
              </a:rPr>
              <a:t>gmail</a:t>
            </a:r>
            <a:r>
              <a:rPr lang="en-CA" dirty="0"/>
              <a:t> or others</a:t>
            </a:r>
          </a:p>
          <a:p>
            <a:pPr lvl="1"/>
            <a:r>
              <a:rPr lang="en-CA" dirty="0"/>
              <a:t>Put “</a:t>
            </a:r>
            <a:r>
              <a:rPr lang="en-CA" dirty="0">
                <a:latin typeface="Consolas" panose="020B0609020204030204" pitchFamily="49" charset="0"/>
              </a:rPr>
              <a:t>ECE150</a:t>
            </a:r>
            <a:r>
              <a:rPr lang="en-CA" dirty="0"/>
              <a:t>” in the subject to increase the priority</a:t>
            </a:r>
          </a:p>
          <a:p>
            <a:pPr lvl="1"/>
            <a:r>
              <a:rPr lang="en-CA" dirty="0"/>
              <a:t>Be concise and clear when describing your concern</a:t>
            </a:r>
          </a:p>
          <a:p>
            <a:pPr lvl="1"/>
            <a:r>
              <a:rPr lang="en-CA" dirty="0"/>
              <a:t>Be patient, we will do our best to respond to you quickly</a:t>
            </a:r>
          </a:p>
          <a:p>
            <a:pPr lvl="2"/>
            <a:r>
              <a:rPr lang="en-CA" dirty="0"/>
              <a:t>You can also contact teaching assistants (TAs) and WEEF tutors</a:t>
            </a:r>
          </a:p>
          <a:p>
            <a:pPr lvl="2"/>
            <a:endParaRPr lang="en-CA" dirty="0"/>
          </a:p>
        </p:txBody>
      </p:sp>
    </p:spTree>
    <p:extLst>
      <p:ext uri="{BB962C8B-B14F-4D97-AF65-F5344CB8AC3E}">
        <p14:creationId xmlns:p14="http://schemas.microsoft.com/office/powerpoint/2010/main" val="3233069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Collaboration versus plagiarism</a:t>
            </a:r>
          </a:p>
        </p:txBody>
      </p:sp>
      <p:sp>
        <p:nvSpPr>
          <p:cNvPr id="3" name="Content Placeholder 2"/>
          <p:cNvSpPr>
            <a:spLocks noGrp="1"/>
          </p:cNvSpPr>
          <p:nvPr>
            <p:ph idx="1"/>
          </p:nvPr>
        </p:nvSpPr>
        <p:spPr/>
        <p:txBody>
          <a:bodyPr>
            <a:normAutofit/>
          </a:bodyPr>
          <a:lstStyle/>
          <a:p>
            <a:r>
              <a:rPr lang="en-US" dirty="0"/>
              <a:t>We encourage students to collaborate:</a:t>
            </a:r>
          </a:p>
          <a:p>
            <a:pPr lvl="1"/>
            <a:r>
              <a:rPr lang="en-US" dirty="0"/>
              <a:t>Teaching others is one of the best ways to deepen your mastery of the material.</a:t>
            </a:r>
          </a:p>
          <a:p>
            <a:pPr lvl="1"/>
            <a:r>
              <a:rPr lang="en-US" dirty="0"/>
              <a:t>You may assist your peers.</a:t>
            </a:r>
          </a:p>
          <a:p>
            <a:pPr lvl="1"/>
            <a:r>
              <a:rPr lang="en-US" dirty="0"/>
              <a:t>Only examine another student’s code if you already have a reasonable solution and they are struggling with a difficulty you have overcome.</a:t>
            </a:r>
          </a:p>
          <a:p>
            <a:pPr lvl="1"/>
            <a:r>
              <a:rPr lang="en-US" dirty="0"/>
              <a:t>When helping, focus on guiding the student to understand the problem.</a:t>
            </a:r>
          </a:p>
          <a:p>
            <a:pPr lvl="1"/>
            <a:r>
              <a:rPr lang="en-US" dirty="0"/>
              <a:t>Never provide the complete solution: this prevents real learning and fosters dependence.</a:t>
            </a:r>
          </a:p>
          <a:p>
            <a:pPr lvl="1"/>
            <a:r>
              <a:rPr lang="en-CA" dirty="0"/>
              <a:t>We encourage students to work together.</a:t>
            </a:r>
          </a:p>
        </p:txBody>
      </p:sp>
    </p:spTree>
    <p:custDataLst>
      <p:tags r:id="rId1"/>
    </p:custDataLst>
    <p:extLst>
      <p:ext uri="{BB962C8B-B14F-4D97-AF65-F5344CB8AC3E}">
        <p14:creationId xmlns:p14="http://schemas.microsoft.com/office/powerpoint/2010/main" val="23814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tHub Logo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15" y="4509120"/>
            <a:ext cx="504056" cy="5040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Academic misconduct</a:t>
            </a:r>
          </a:p>
        </p:txBody>
      </p:sp>
      <p:sp>
        <p:nvSpPr>
          <p:cNvPr id="3" name="Content Placeholder 2"/>
          <p:cNvSpPr>
            <a:spLocks noGrp="1"/>
          </p:cNvSpPr>
          <p:nvPr>
            <p:ph idx="1"/>
          </p:nvPr>
        </p:nvSpPr>
        <p:spPr>
          <a:xfrm>
            <a:off x="457200" y="1600200"/>
            <a:ext cx="8229600" cy="5257800"/>
          </a:xfrm>
        </p:spPr>
        <p:txBody>
          <a:bodyPr>
            <a:normAutofit/>
          </a:bodyPr>
          <a:lstStyle/>
          <a:p>
            <a:r>
              <a:rPr lang="en-CA" dirty="0"/>
              <a:t>It is considered to be </a:t>
            </a:r>
            <a:r>
              <a:rPr lang="en-CA" i="1" dirty="0"/>
              <a:t>academic misconduct </a:t>
            </a:r>
            <a:r>
              <a:rPr lang="en-CA" dirty="0"/>
              <a:t>if:</a:t>
            </a:r>
          </a:p>
          <a:p>
            <a:pPr lvl="1"/>
            <a:r>
              <a:rPr lang="en-CA" dirty="0"/>
              <a:t>You send your solutions in any format (including a verbal reading thereof) to anyone else, even if they then forward those solutions to a third party</a:t>
            </a:r>
          </a:p>
          <a:p>
            <a:pPr lvl="1"/>
            <a:r>
              <a:rPr lang="en-CA" dirty="0"/>
              <a:t>You submit code that you were not the sole author thereof</a:t>
            </a:r>
          </a:p>
          <a:p>
            <a:pPr lvl="1"/>
            <a:r>
              <a:rPr lang="en-CA" dirty="0"/>
              <a:t>You edit or dictate someone else’s code</a:t>
            </a:r>
          </a:p>
          <a:p>
            <a:pPr lvl="1"/>
            <a:r>
              <a:rPr lang="en-CA" dirty="0"/>
              <a:t>You search the web for a similar problem with a posted solution</a:t>
            </a:r>
          </a:p>
          <a:p>
            <a:pPr lvl="1"/>
            <a:r>
              <a:rPr lang="en-CA" dirty="0"/>
              <a:t>You get a solution from a student in a previous year and submit it, or something very similar with only cosmetic or minor changes</a:t>
            </a:r>
          </a:p>
          <a:p>
            <a:pPr lvl="1" algn="l"/>
            <a:r>
              <a:rPr lang="en-CA" b="1" dirty="0"/>
              <a:t>You post your code on GitHub         or replit.com or any other publicly accessible web site and someone else downloads and submits your code</a:t>
            </a:r>
          </a:p>
          <a:p>
            <a:pPr lvl="1"/>
            <a:r>
              <a:rPr lang="en-US" dirty="0"/>
              <a:t>Leave your computer unattended and a peer accesses that computer to access your code</a:t>
            </a:r>
            <a:endParaRPr lang="en-CA" dirty="0"/>
          </a:p>
          <a:p>
            <a:pPr marL="457200" lvl="1" indent="0">
              <a:buNone/>
            </a:pPr>
            <a:endParaRPr lang="en-CA" dirty="0"/>
          </a:p>
          <a:p>
            <a:pPr marL="457200" lvl="1" indent="0">
              <a:buNone/>
            </a:pPr>
            <a:endParaRPr lang="en-CA" sz="1600" dirty="0">
              <a:solidFill>
                <a:prstClr val="black"/>
              </a:solidFill>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12361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Academic misconduct</a:t>
            </a:r>
          </a:p>
        </p:txBody>
      </p:sp>
      <p:sp>
        <p:nvSpPr>
          <p:cNvPr id="3" name="Content Placeholder 2"/>
          <p:cNvSpPr>
            <a:spLocks noGrp="1"/>
          </p:cNvSpPr>
          <p:nvPr>
            <p:ph idx="1"/>
          </p:nvPr>
        </p:nvSpPr>
        <p:spPr/>
        <p:txBody>
          <a:bodyPr/>
          <a:lstStyle/>
          <a:p>
            <a:r>
              <a:rPr lang="en-CA" dirty="0"/>
              <a:t>This is critical:</a:t>
            </a:r>
          </a:p>
          <a:p>
            <a:pPr marL="457200" lvl="1" indent="0" algn="ctr">
              <a:buNone/>
            </a:pPr>
            <a:r>
              <a:rPr lang="en-US" sz="2800" b="1" dirty="0">
                <a:solidFill>
                  <a:srgbClr val="FF0000"/>
                </a:solidFill>
              </a:rPr>
              <a:t>DO NOT SEND OR COMMUNICATE YOUR SOLUTIONS TO YOUR PEERS</a:t>
            </a:r>
            <a:endParaRPr lang="en-CA" sz="2800" b="1" dirty="0">
              <a:solidFill>
                <a:srgbClr val="FF0000"/>
              </a:solidFill>
            </a:endParaRPr>
          </a:p>
          <a:p>
            <a:pPr lvl="1"/>
            <a:endParaRPr lang="en-CA" dirty="0"/>
          </a:p>
          <a:p>
            <a:r>
              <a:rPr lang="en-CA" dirty="0"/>
              <a:t>In every instance of plagiarism in the past two years,</a:t>
            </a:r>
          </a:p>
          <a:p>
            <a:pPr marL="0" indent="0" algn="l">
              <a:buNone/>
            </a:pPr>
            <a:r>
              <a:rPr lang="en-US" dirty="0"/>
              <a:t>	the evidence of copying was clear</a:t>
            </a:r>
          </a:p>
          <a:p>
            <a:r>
              <a:rPr lang="en-CA" dirty="0"/>
              <a:t>Class representatives may review any accusations of plagiarism</a:t>
            </a:r>
          </a:p>
          <a:p>
            <a:r>
              <a:rPr lang="en-CA" dirty="0"/>
              <a:t>Almost every student found guilty of plagiarism who copied from another student failed the course last year</a:t>
            </a:r>
          </a:p>
        </p:txBody>
      </p:sp>
    </p:spTree>
    <p:custDataLst>
      <p:tags r:id="rId1"/>
    </p:custDataLst>
    <p:extLst>
      <p:ext uri="{BB962C8B-B14F-4D97-AF65-F5344CB8AC3E}">
        <p14:creationId xmlns:p14="http://schemas.microsoft.com/office/powerpoint/2010/main" val="362491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Academic misconduct</a:t>
            </a:r>
          </a:p>
        </p:txBody>
      </p:sp>
      <p:sp>
        <p:nvSpPr>
          <p:cNvPr id="3" name="Content Placeholder 2"/>
          <p:cNvSpPr>
            <a:spLocks noGrp="1"/>
          </p:cNvSpPr>
          <p:nvPr>
            <p:ph idx="1"/>
          </p:nvPr>
        </p:nvSpPr>
        <p:spPr/>
        <p:txBody>
          <a:bodyPr/>
          <a:lstStyle/>
          <a:p>
            <a:r>
              <a:rPr lang="en-US" dirty="0"/>
              <a:t>A few points to remember:</a:t>
            </a:r>
          </a:p>
          <a:p>
            <a:pPr lvl="1"/>
            <a:r>
              <a:rPr lang="en-US" dirty="0"/>
              <a:t>You will likely think there is only one solution,</a:t>
            </a:r>
          </a:p>
          <a:p>
            <a:pPr marL="457200" lvl="1" indent="0">
              <a:buNone/>
            </a:pPr>
            <a:r>
              <a:rPr lang="en-US" dirty="0"/>
              <a:t>		so sending your code will help your friend fix their code</a:t>
            </a:r>
          </a:p>
          <a:p>
            <a:pPr marL="457200" lvl="1" indent="0">
              <a:buNone/>
            </a:pPr>
            <a:r>
              <a:rPr lang="en-US" dirty="0"/>
              <a:t>	</a:t>
            </a:r>
            <a:r>
              <a:rPr lang="en-US" b="1" dirty="0"/>
              <a:t>Problem:</a:t>
            </a:r>
            <a:r>
              <a:rPr lang="en-US" dirty="0"/>
              <a:t> There are many solutions, and your solution probably 	will not help your peer fix that person’s own approach</a:t>
            </a:r>
          </a:p>
          <a:p>
            <a:pPr lvl="1"/>
            <a:r>
              <a:rPr lang="en-US" dirty="0"/>
              <a:t>Your friend promised not to plagiarize</a:t>
            </a:r>
          </a:p>
          <a:p>
            <a:pPr marL="457200" lvl="1" indent="0">
              <a:buNone/>
            </a:pPr>
            <a:r>
              <a:rPr lang="en-US" dirty="0"/>
              <a:t>	</a:t>
            </a:r>
            <a:r>
              <a:rPr lang="en-US" b="1" dirty="0"/>
              <a:t>Problem:</a:t>
            </a:r>
            <a:r>
              <a:rPr lang="en-US" dirty="0"/>
              <a:t> When a student is under stress, that student will forget 	such promises, and as the deadline approaches, the pressure will 	build to the point of being unbearable</a:t>
            </a:r>
          </a:p>
          <a:p>
            <a:pPr marL="457200" lvl="1" indent="0">
              <a:buNone/>
            </a:pPr>
            <a:endParaRPr lang="en-CA" dirty="0"/>
          </a:p>
        </p:txBody>
      </p:sp>
    </p:spTree>
    <p:custDataLst>
      <p:tags r:id="rId1"/>
    </p:custDataLst>
    <p:extLst>
      <p:ext uri="{BB962C8B-B14F-4D97-AF65-F5344CB8AC3E}">
        <p14:creationId xmlns:p14="http://schemas.microsoft.com/office/powerpoint/2010/main" val="218340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Academic misconduct</a:t>
            </a:r>
          </a:p>
        </p:txBody>
      </p:sp>
      <p:sp>
        <p:nvSpPr>
          <p:cNvPr id="3" name="Content Placeholder 2"/>
          <p:cNvSpPr>
            <a:spLocks noGrp="1"/>
          </p:cNvSpPr>
          <p:nvPr>
            <p:ph idx="1"/>
          </p:nvPr>
        </p:nvSpPr>
        <p:spPr>
          <a:xfrm>
            <a:off x="457200" y="1600200"/>
            <a:ext cx="8363272" cy="4525963"/>
          </a:xfrm>
        </p:spPr>
        <p:txBody>
          <a:bodyPr>
            <a:normAutofit fontScale="92500"/>
          </a:bodyPr>
          <a:lstStyle/>
          <a:p>
            <a:r>
              <a:rPr lang="en-US" dirty="0"/>
              <a:t>A few points to remember:</a:t>
            </a:r>
          </a:p>
          <a:p>
            <a:pPr lvl="1"/>
            <a:r>
              <a:rPr lang="en-US" dirty="0"/>
              <a:t>This may be your best friend from secondary school, or even elementary school, or it may be a friendship you’ve recently cultivated</a:t>
            </a:r>
          </a:p>
          <a:p>
            <a:pPr marL="457200" lvl="1" indent="0">
              <a:buNone/>
            </a:pPr>
            <a:r>
              <a:rPr lang="en-US" dirty="0"/>
              <a:t>	</a:t>
            </a:r>
            <a:r>
              <a:rPr lang="en-US" b="1" dirty="0"/>
              <a:t>Problem:</a:t>
            </a:r>
            <a:r>
              <a:rPr lang="en-US" dirty="0"/>
              <a:t> We have had cases where students who knew each other 	since Grade 1 ended up in a case of plagiarism</a:t>
            </a:r>
          </a:p>
          <a:p>
            <a:pPr lvl="1"/>
            <a:r>
              <a:rPr lang="en-US" dirty="0"/>
              <a:t>Your friend plagiarized your code, got caught, and then swears up and down and left and right that no code was copied</a:t>
            </a:r>
          </a:p>
          <a:p>
            <a:pPr marL="457200" lvl="1" indent="0">
              <a:buNone/>
            </a:pPr>
            <a:r>
              <a:rPr lang="en-US" dirty="0"/>
              <a:t>	</a:t>
            </a:r>
            <a:r>
              <a:rPr lang="en-US" b="1" dirty="0"/>
              <a:t>Problem:</a:t>
            </a:r>
            <a:r>
              <a:rPr lang="en-US" dirty="0"/>
              <a:t> You have just lost at least 10% of your final grade, and 	you will be prone to believing your friend</a:t>
            </a:r>
          </a:p>
          <a:p>
            <a:pPr lvl="2"/>
            <a:r>
              <a:rPr lang="en-US" dirty="0"/>
              <a:t>This will ruin your first-year experience</a:t>
            </a:r>
          </a:p>
          <a:p>
            <a:pPr lvl="2"/>
            <a:r>
              <a:rPr lang="en-US" dirty="0"/>
              <a:t>Remember, each plagiarism case was sent to the Associate Dean of Undergraduate studies, and that individual concurred that plagiarism was evident</a:t>
            </a:r>
          </a:p>
          <a:p>
            <a:pPr lvl="2"/>
            <a:r>
              <a:rPr lang="en-US" dirty="0"/>
              <a:t>Also, the evidence for each plagiarism case was shown to a 2</a:t>
            </a:r>
            <a:r>
              <a:rPr lang="en-US" cap="small" dirty="0"/>
              <a:t>a</a:t>
            </a:r>
            <a:r>
              <a:rPr lang="en-US" dirty="0"/>
              <a:t> class representative, and that student concurred that plagiarism was evident</a:t>
            </a:r>
            <a:endParaRPr lang="en-CA" dirty="0"/>
          </a:p>
        </p:txBody>
      </p:sp>
    </p:spTree>
    <p:custDataLst>
      <p:tags r:id="rId1"/>
    </p:custDataLst>
    <p:extLst>
      <p:ext uri="{BB962C8B-B14F-4D97-AF65-F5344CB8AC3E}">
        <p14:creationId xmlns:p14="http://schemas.microsoft.com/office/powerpoint/2010/main" val="4455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Academic misconduct</a:t>
            </a:r>
          </a:p>
        </p:txBody>
      </p:sp>
      <p:sp>
        <p:nvSpPr>
          <p:cNvPr id="3" name="Content Placeholder 2"/>
          <p:cNvSpPr>
            <a:spLocks noGrp="1"/>
          </p:cNvSpPr>
          <p:nvPr>
            <p:ph idx="1"/>
          </p:nvPr>
        </p:nvSpPr>
        <p:spPr>
          <a:xfrm>
            <a:off x="457200" y="1600200"/>
            <a:ext cx="8363272" cy="4525963"/>
          </a:xfrm>
        </p:spPr>
        <p:txBody>
          <a:bodyPr/>
          <a:lstStyle/>
          <a:p>
            <a:r>
              <a:rPr lang="en-US" dirty="0"/>
              <a:t>A few points to remember:</a:t>
            </a:r>
          </a:p>
          <a:p>
            <a:pPr lvl="1"/>
            <a:r>
              <a:rPr lang="en-US" dirty="0"/>
              <a:t>You may think: but my code was perfect, why am I being penalized</a:t>
            </a:r>
          </a:p>
          <a:p>
            <a:pPr marL="914400" lvl="2" indent="0">
              <a:buNone/>
            </a:pPr>
            <a:r>
              <a:rPr lang="en-US" sz="1900" b="1" dirty="0"/>
              <a:t>Issue:</a:t>
            </a:r>
            <a:r>
              <a:rPr lang="en-US" sz="1900" dirty="0"/>
              <a:t> You have helped someone else plagiarize, so you are just as much to blame as the other person. Also, you are getting something out of the deal:</a:t>
            </a:r>
          </a:p>
          <a:p>
            <a:pPr lvl="2"/>
            <a:r>
              <a:rPr lang="en-US" sz="1900" dirty="0"/>
              <a:t>You feel good because that student immediately shows you gratitude</a:t>
            </a:r>
          </a:p>
          <a:p>
            <a:pPr lvl="2"/>
            <a:r>
              <a:rPr lang="en-US" sz="1900" dirty="0"/>
              <a:t>You’ve just scratched that student’s back,</a:t>
            </a:r>
          </a:p>
          <a:p>
            <a:pPr marL="914400" lvl="2" indent="0">
              <a:buNone/>
            </a:pPr>
            <a:r>
              <a:rPr lang="en-US" sz="1900" dirty="0"/>
              <a:t>	they will have the opportunity in the future to scratch yours</a:t>
            </a:r>
          </a:p>
          <a:p>
            <a:pPr lvl="1"/>
            <a:r>
              <a:rPr lang="en-US" dirty="0"/>
              <a:t>You may be from a culture that pressures you to help your peers</a:t>
            </a:r>
          </a:p>
          <a:p>
            <a:pPr marL="457200" lvl="1" indent="0">
              <a:buNone/>
            </a:pPr>
            <a:r>
              <a:rPr lang="en-US" dirty="0"/>
              <a:t>	</a:t>
            </a:r>
            <a:r>
              <a:rPr lang="en-US" b="1" dirty="0"/>
              <a:t>Solution:</a:t>
            </a:r>
            <a:r>
              <a:rPr lang="en-US" dirty="0"/>
              <a:t> So help them, but do not send them your code</a:t>
            </a:r>
          </a:p>
          <a:p>
            <a:pPr marL="457200" lvl="1" indent="0">
              <a:buNone/>
            </a:pPr>
            <a:r>
              <a:rPr lang="en-US" dirty="0"/>
              <a:t>	It requires much more effort to help them, but that effort will pay off</a:t>
            </a:r>
          </a:p>
        </p:txBody>
      </p:sp>
    </p:spTree>
    <p:custDataLst>
      <p:tags r:id="rId1"/>
    </p:custDataLst>
    <p:extLst>
      <p:ext uri="{BB962C8B-B14F-4D97-AF65-F5344CB8AC3E}">
        <p14:creationId xmlns:p14="http://schemas.microsoft.com/office/powerpoint/2010/main" val="380242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Academic misconduct</a:t>
            </a:r>
          </a:p>
        </p:txBody>
      </p:sp>
      <p:sp>
        <p:nvSpPr>
          <p:cNvPr id="3" name="Content Placeholder 2"/>
          <p:cNvSpPr>
            <a:spLocks noGrp="1"/>
          </p:cNvSpPr>
          <p:nvPr>
            <p:ph idx="1"/>
          </p:nvPr>
        </p:nvSpPr>
        <p:spPr/>
        <p:txBody>
          <a:bodyPr/>
          <a:lstStyle/>
          <a:p>
            <a:r>
              <a:rPr lang="en-US" dirty="0"/>
              <a:t>Important:</a:t>
            </a:r>
          </a:p>
          <a:p>
            <a:pPr lvl="1"/>
            <a:r>
              <a:rPr lang="en-US" dirty="0"/>
              <a:t>Help your friends, and if necessary, you may have to lose some sleep, but do not send them your code, even after the deadline</a:t>
            </a:r>
          </a:p>
          <a:p>
            <a:pPr lvl="1"/>
            <a:r>
              <a:rPr lang="en-US" dirty="0"/>
              <a:t>Helping your friends will also help you</a:t>
            </a:r>
          </a:p>
          <a:p>
            <a:pPr lvl="1"/>
            <a:r>
              <a:rPr lang="en-US" dirty="0"/>
              <a:t>In many cases last year, it was clear the intention of the student supplying the solution was trying to help the other student</a:t>
            </a:r>
          </a:p>
          <a:p>
            <a:pPr marL="0" indent="0">
              <a:buNone/>
            </a:pPr>
            <a:endParaRPr lang="en-CA" dirty="0"/>
          </a:p>
          <a:p>
            <a:r>
              <a:rPr lang="en-CA" dirty="0"/>
              <a:t>This is critical:</a:t>
            </a:r>
          </a:p>
          <a:p>
            <a:pPr marL="457200" lvl="1" indent="0" algn="ctr">
              <a:buNone/>
            </a:pPr>
            <a:r>
              <a:rPr lang="en-US" sz="2800" b="1" dirty="0">
                <a:solidFill>
                  <a:srgbClr val="FF0000"/>
                </a:solidFill>
              </a:rPr>
              <a:t>DO NOT SEND OR COMMUNICATE YOUR SOLUTIONS TO YOUR PEERS</a:t>
            </a:r>
            <a:endParaRPr lang="en-CA" sz="2800" b="1" dirty="0">
              <a:solidFill>
                <a:srgbClr val="FF0000"/>
              </a:solidFill>
            </a:endParaRPr>
          </a:p>
        </p:txBody>
      </p:sp>
    </p:spTree>
    <p:custDataLst>
      <p:tags r:id="rId1"/>
    </p:custDataLst>
    <p:extLst>
      <p:ext uri="{BB962C8B-B14F-4D97-AF65-F5344CB8AC3E}">
        <p14:creationId xmlns:p14="http://schemas.microsoft.com/office/powerpoint/2010/main" val="34346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Penalties</a:t>
            </a:r>
          </a:p>
        </p:txBody>
      </p:sp>
      <p:sp>
        <p:nvSpPr>
          <p:cNvPr id="3" name="Content Placeholder 2"/>
          <p:cNvSpPr>
            <a:spLocks noGrp="1"/>
          </p:cNvSpPr>
          <p:nvPr>
            <p:ph idx="1"/>
          </p:nvPr>
        </p:nvSpPr>
        <p:spPr/>
        <p:txBody>
          <a:bodyPr/>
          <a:lstStyle/>
          <a:p>
            <a:r>
              <a:rPr lang="en-CA" dirty="0"/>
              <a:t>If you are found guilty of academic misconduct, the result is</a:t>
            </a:r>
          </a:p>
          <a:p>
            <a:pPr lvl="1" algn="l"/>
            <a:r>
              <a:rPr lang="en-CA" dirty="0"/>
              <a:t>Zero on the entire assessment,</a:t>
            </a:r>
            <a:br>
              <a:rPr lang="en-CA" dirty="0"/>
            </a:br>
            <a:r>
              <a:rPr lang="en-CA" dirty="0"/>
              <a:t>	   and that zero will not be replaced by the final examination grade</a:t>
            </a:r>
          </a:p>
          <a:p>
            <a:pPr lvl="1"/>
            <a:r>
              <a:rPr lang="en-CA" dirty="0"/>
              <a:t>A penalty of 5% from your final grade per infraction</a:t>
            </a:r>
          </a:p>
          <a:p>
            <a:r>
              <a:rPr lang="en-CA" dirty="0"/>
              <a:t>On subsequent offences, the penalties may increase:</a:t>
            </a:r>
          </a:p>
          <a:p>
            <a:pPr lvl="1"/>
            <a:r>
              <a:rPr lang="en-CA" dirty="0"/>
              <a:t>A one-term suspension</a:t>
            </a:r>
          </a:p>
          <a:p>
            <a:pPr lvl="1"/>
            <a:r>
              <a:rPr lang="en-CA" dirty="0"/>
              <a:t>A one-year suspension</a:t>
            </a:r>
          </a:p>
          <a:p>
            <a:pPr lvl="1"/>
            <a:r>
              <a:rPr lang="en-CA" dirty="0"/>
              <a:t>A 7-year suspension</a:t>
            </a:r>
          </a:p>
          <a:p>
            <a:pPr lvl="1"/>
            <a:r>
              <a:rPr lang="en-CA" dirty="0"/>
              <a:t>Expulsion</a:t>
            </a:r>
          </a:p>
        </p:txBody>
      </p:sp>
    </p:spTree>
    <p:custDataLst>
      <p:tags r:id="rId1"/>
    </p:custDataLst>
    <p:extLst>
      <p:ext uri="{BB962C8B-B14F-4D97-AF65-F5344CB8AC3E}">
        <p14:creationId xmlns:p14="http://schemas.microsoft.com/office/powerpoint/2010/main" val="82589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topic, we will</a:t>
            </a:r>
          </a:p>
          <a:p>
            <a:pPr lvl="1"/>
            <a:r>
              <a:rPr lang="en-CA" dirty="0"/>
              <a:t>Look at the purpose of this course</a:t>
            </a:r>
          </a:p>
          <a:p>
            <a:pPr lvl="1"/>
            <a:r>
              <a:rPr lang="en-CA" dirty="0"/>
              <a:t>Go over the main sections of the course outline</a:t>
            </a:r>
          </a:p>
          <a:p>
            <a:pPr lvl="1"/>
            <a:r>
              <a:rPr lang="en-US" dirty="0"/>
              <a:t>Give you a warning about plagiarism</a:t>
            </a:r>
          </a:p>
          <a:p>
            <a:pPr lvl="1"/>
            <a:r>
              <a:rPr lang="en-US" dirty="0"/>
              <a:t>Discuss using generative artificial intelligence in this course</a:t>
            </a:r>
            <a:endParaRPr lang="en-CA" dirty="0"/>
          </a:p>
        </p:txBody>
      </p:sp>
    </p:spTree>
    <p:extLst>
      <p:ext uri="{BB962C8B-B14F-4D97-AF65-F5344CB8AC3E}">
        <p14:creationId xmlns:p14="http://schemas.microsoft.com/office/powerpoint/2010/main" val="385744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a:t>
            </a:r>
          </a:p>
        </p:txBody>
      </p:sp>
      <p:sp>
        <p:nvSpPr>
          <p:cNvPr id="3" name="Content Placeholder 2"/>
          <p:cNvSpPr>
            <a:spLocks noGrp="1"/>
          </p:cNvSpPr>
          <p:nvPr>
            <p:ph idx="1"/>
          </p:nvPr>
        </p:nvSpPr>
        <p:spPr/>
        <p:txBody>
          <a:bodyPr/>
          <a:lstStyle/>
          <a:p>
            <a:r>
              <a:rPr lang="en-CA" dirty="0"/>
              <a:t>Suppose you copied your friend’s code on Project 3:</a:t>
            </a:r>
          </a:p>
          <a:p>
            <a:pPr lvl="1"/>
            <a:r>
              <a:rPr lang="en-US" dirty="0"/>
              <a:t>Suppose you got:</a:t>
            </a:r>
          </a:p>
          <a:p>
            <a:pPr lvl="2"/>
            <a:r>
              <a:rPr lang="en-US" dirty="0"/>
              <a:t>43% on the mid-term examination</a:t>
            </a:r>
          </a:p>
          <a:p>
            <a:pPr lvl="2"/>
            <a:r>
              <a:rPr lang="en-US" dirty="0"/>
              <a:t>54% on the final examination</a:t>
            </a:r>
          </a:p>
          <a:p>
            <a:pPr lvl="2"/>
            <a:r>
              <a:rPr lang="en-US" dirty="0"/>
              <a:t>86% on the projects, including Project 3</a:t>
            </a:r>
          </a:p>
          <a:p>
            <a:pPr lvl="1"/>
            <a:r>
              <a:rPr lang="en-US" dirty="0"/>
              <a:t>Suppose your friend got:</a:t>
            </a:r>
          </a:p>
          <a:p>
            <a:pPr lvl="2"/>
            <a:r>
              <a:rPr lang="en-US" dirty="0"/>
              <a:t>75% on the mid-term examination</a:t>
            </a:r>
          </a:p>
          <a:p>
            <a:pPr lvl="2"/>
            <a:r>
              <a:rPr lang="en-US" dirty="0"/>
              <a:t>82% on the final examination</a:t>
            </a:r>
          </a:p>
          <a:p>
            <a:pPr lvl="2"/>
            <a:r>
              <a:rPr lang="en-US" dirty="0"/>
              <a:t>95% on the projects</a:t>
            </a:r>
          </a:p>
          <a:p>
            <a:r>
              <a:rPr lang="en-US" dirty="0"/>
              <a:t>If you hand in the plagiarized Project 3, your grade is 61</a:t>
            </a:r>
          </a:p>
          <a:p>
            <a:r>
              <a:rPr lang="en-US" dirty="0"/>
              <a:t>If you don’t hand in the project, your grade is 59</a:t>
            </a:r>
          </a:p>
          <a:p>
            <a:pPr lvl="1"/>
            <a:r>
              <a:rPr lang="en-US" dirty="0"/>
              <a:t>The final examination replaces the 0 in Project 3</a:t>
            </a:r>
          </a:p>
          <a:p>
            <a:r>
              <a:rPr lang="en-US" dirty="0"/>
              <a:t>If you are caught, with penalties, your grade is now 51</a:t>
            </a:r>
            <a:endParaRPr lang="en-CA" dirty="0"/>
          </a:p>
          <a:p>
            <a:pPr lvl="2"/>
            <a:endParaRPr lang="en-CA" dirty="0"/>
          </a:p>
        </p:txBody>
      </p:sp>
    </p:spTree>
    <p:custDataLst>
      <p:tags r:id="rId1"/>
    </p:custDataLst>
    <p:extLst>
      <p:ext uri="{BB962C8B-B14F-4D97-AF65-F5344CB8AC3E}">
        <p14:creationId xmlns:p14="http://schemas.microsoft.com/office/powerpoint/2010/main" val="128078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Fairness</a:t>
            </a:r>
          </a:p>
        </p:txBody>
      </p:sp>
      <p:sp>
        <p:nvSpPr>
          <p:cNvPr id="3" name="Content Placeholder 2"/>
          <p:cNvSpPr>
            <a:spLocks noGrp="1"/>
          </p:cNvSpPr>
          <p:nvPr>
            <p:ph idx="1"/>
          </p:nvPr>
        </p:nvSpPr>
        <p:spPr/>
        <p:txBody>
          <a:bodyPr>
            <a:normAutofit lnSpcReduction="10000"/>
          </a:bodyPr>
          <a:lstStyle/>
          <a:p>
            <a:r>
              <a:rPr lang="en-CA" dirty="0"/>
              <a:t>To be fair to all students, all accusations of plagiarism will have their names redacted and shown to the class representatives</a:t>
            </a:r>
          </a:p>
          <a:p>
            <a:pPr lvl="1"/>
            <a:r>
              <a:rPr lang="en-US" dirty="0"/>
              <a:t>The class representatives will have the option of suggesting that a particular case is not a clear demonstration of plagiarism</a:t>
            </a:r>
          </a:p>
          <a:p>
            <a:pPr lvl="1"/>
            <a:endParaRPr lang="en-US" dirty="0"/>
          </a:p>
          <a:p>
            <a:r>
              <a:rPr lang="en-US" dirty="0"/>
              <a:t>Last year, we showed all cases to the class representatives,</a:t>
            </a:r>
            <a:br>
              <a:rPr lang="en-US" dirty="0"/>
            </a:br>
            <a:r>
              <a:rPr lang="en-US" dirty="0"/>
              <a:t>	and they disputed none of the accusations</a:t>
            </a:r>
          </a:p>
          <a:p>
            <a:pPr lvl="1"/>
            <a:r>
              <a:rPr lang="en-US" dirty="0"/>
              <a:t>The class representatives from your class can request to see those cases, as well</a:t>
            </a:r>
          </a:p>
          <a:p>
            <a:pPr lvl="1"/>
            <a:r>
              <a:rPr lang="en-US" dirty="0"/>
              <a:t>Last year, all accusations resulted in a finding of guilty</a:t>
            </a:r>
          </a:p>
          <a:p>
            <a:pPr lvl="1"/>
            <a:endParaRPr lang="en-US" dirty="0"/>
          </a:p>
          <a:p>
            <a:pPr algn="l"/>
            <a:r>
              <a:rPr lang="en-US" dirty="0"/>
              <a:t>We do not malevolently try to go after every possible case,</a:t>
            </a:r>
            <a:br>
              <a:rPr lang="en-US" dirty="0"/>
            </a:br>
            <a:r>
              <a:rPr lang="en-US" dirty="0"/>
              <a:t>	we only file accusations when it is clear plagiarism occurred</a:t>
            </a:r>
          </a:p>
          <a:p>
            <a:pPr lvl="1"/>
            <a:r>
              <a:rPr lang="en-US" dirty="0"/>
              <a:t>We need you to understand that there are consequences…</a:t>
            </a:r>
            <a:endParaRPr lang="en-CA" dirty="0"/>
          </a:p>
        </p:txBody>
      </p:sp>
      <p:pic>
        <p:nvPicPr>
          <p:cNvPr id="1026" name="Picture 2" descr="Tacoma Narrows Bridge Collapse animated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365104"/>
            <a:ext cx="1355130" cy="111891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42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succeed</a:t>
            </a:r>
          </a:p>
        </p:txBody>
      </p:sp>
      <p:sp>
        <p:nvSpPr>
          <p:cNvPr id="3" name="Content Placeholder 2"/>
          <p:cNvSpPr>
            <a:spLocks noGrp="1"/>
          </p:cNvSpPr>
          <p:nvPr>
            <p:ph idx="1"/>
          </p:nvPr>
        </p:nvSpPr>
        <p:spPr/>
        <p:txBody>
          <a:bodyPr/>
          <a:lstStyle/>
          <a:p>
            <a:r>
              <a:rPr lang="en-CA" dirty="0"/>
              <a:t>Watch the lectures and take notes</a:t>
            </a:r>
          </a:p>
          <a:p>
            <a:pPr lvl="1"/>
            <a:r>
              <a:rPr lang="en-CA" dirty="0"/>
              <a:t>They should make it easier to understand the main concepts</a:t>
            </a:r>
          </a:p>
          <a:p>
            <a:r>
              <a:rPr lang="en-CA" dirty="0"/>
              <a:t>Practice programming</a:t>
            </a:r>
          </a:p>
          <a:p>
            <a:pPr lvl="1"/>
            <a:r>
              <a:rPr lang="en-CA" dirty="0"/>
              <a:t>There is no substitute for solving problems using programming</a:t>
            </a:r>
          </a:p>
          <a:p>
            <a:r>
              <a:rPr lang="en-CA" dirty="0"/>
              <a:t>Clarify confusions </a:t>
            </a:r>
            <a:r>
              <a:rPr lang="en-CA" i="1" dirty="0"/>
              <a:t>early</a:t>
            </a:r>
          </a:p>
          <a:p>
            <a:pPr lvl="1"/>
            <a:r>
              <a:rPr lang="en-CA" dirty="0"/>
              <a:t>Seek help from your peers, WEEF tutors and TAs</a:t>
            </a:r>
          </a:p>
          <a:p>
            <a:pPr lvl="1"/>
            <a:r>
              <a:rPr lang="en-CA" dirty="0"/>
              <a:t>Ask instructor </a:t>
            </a:r>
          </a:p>
          <a:p>
            <a:r>
              <a:rPr lang="en-CA" dirty="0"/>
              <a:t>Don’t just view the information once</a:t>
            </a:r>
          </a:p>
          <a:p>
            <a:pPr lvl="1"/>
            <a:r>
              <a:rPr lang="en-CA" dirty="0"/>
              <a:t>Repeatedly reviewing the content will help you remember concepts</a:t>
            </a:r>
          </a:p>
          <a:p>
            <a:r>
              <a:rPr lang="en-CA" dirty="0"/>
              <a:t>Work ahead</a:t>
            </a:r>
          </a:p>
          <a:p>
            <a:pPr lvl="1"/>
            <a:r>
              <a:rPr lang="en-CA" dirty="0"/>
              <a:t>A large portion of the course’s lecture material is already available for you to study in advance</a:t>
            </a:r>
          </a:p>
          <a:p>
            <a:endParaRPr lang="en-CA" dirty="0"/>
          </a:p>
          <a:p>
            <a:endParaRPr lang="en-CA" dirty="0"/>
          </a:p>
          <a:p>
            <a:endParaRPr lang="en-CA" dirty="0"/>
          </a:p>
        </p:txBody>
      </p:sp>
    </p:spTree>
    <p:custDataLst>
      <p:tags r:id="rId1"/>
    </p:custDataLst>
    <p:extLst>
      <p:ext uri="{BB962C8B-B14F-4D97-AF65-F5344CB8AC3E}">
        <p14:creationId xmlns:p14="http://schemas.microsoft.com/office/powerpoint/2010/main" val="143514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 of artificial intelligence</a:t>
            </a:r>
          </a:p>
        </p:txBody>
      </p:sp>
      <p:sp>
        <p:nvSpPr>
          <p:cNvPr id="3" name="Content Placeholder 2"/>
          <p:cNvSpPr>
            <a:spLocks noGrp="1"/>
          </p:cNvSpPr>
          <p:nvPr>
            <p:ph idx="1"/>
          </p:nvPr>
        </p:nvSpPr>
        <p:spPr/>
        <p:txBody>
          <a:bodyPr/>
          <a:lstStyle/>
          <a:p>
            <a:r>
              <a:rPr lang="en-US" dirty="0"/>
              <a:t>There are amazing:</a:t>
            </a:r>
            <a:endParaRPr lang="en-CA" dirty="0"/>
          </a:p>
          <a:p>
            <a:pPr lvl="1"/>
            <a:r>
              <a:rPr lang="en-CA" dirty="0" err="1"/>
              <a:t>ChatGPT</a:t>
            </a:r>
            <a:r>
              <a:rPr lang="en-CA" dirty="0"/>
              <a:t>, </a:t>
            </a:r>
            <a:r>
              <a:rPr lang="en-CA" dirty="0" err="1"/>
              <a:t>Github</a:t>
            </a:r>
            <a:r>
              <a:rPr lang="en-CA" dirty="0"/>
              <a:t> co-pilot and replit.com ghostwriter</a:t>
            </a:r>
          </a:p>
          <a:p>
            <a:r>
              <a:rPr lang="en-CA" dirty="0"/>
              <a:t>Many of the problems given in your undergraduate studies</a:t>
            </a:r>
            <a:br>
              <a:rPr lang="en-CA" dirty="0"/>
            </a:br>
            <a:r>
              <a:rPr lang="en-CA" dirty="0"/>
              <a:t>can be solved by one of these tools, but this doesn’t help you learn</a:t>
            </a:r>
          </a:p>
          <a:p>
            <a:r>
              <a:rPr lang="en-CA" dirty="0"/>
              <a:t>You may not use any artificial intelligence tools for the projects</a:t>
            </a:r>
          </a:p>
          <a:p>
            <a:r>
              <a:rPr lang="en-US" dirty="0"/>
              <a:t>You can use these tools to learn the C++ syntax,</a:t>
            </a:r>
            <a:br>
              <a:rPr lang="en-US" dirty="0"/>
            </a:br>
            <a:r>
              <a:rPr lang="en-US" dirty="0"/>
              <a:t>             and to find issues with your solutions to various problems</a:t>
            </a:r>
          </a:p>
          <a:p>
            <a:pPr marL="0" indent="0">
              <a:buNone/>
            </a:pPr>
            <a:endParaRPr lang="en-CA" dirty="0"/>
          </a:p>
          <a:p>
            <a:endParaRPr lang="en-CA" dirty="0"/>
          </a:p>
        </p:txBody>
      </p:sp>
    </p:spTree>
    <p:custDataLst>
      <p:tags r:id="rId1"/>
    </p:custDataLst>
    <p:extLst>
      <p:ext uri="{BB962C8B-B14F-4D97-AF65-F5344CB8AC3E}">
        <p14:creationId xmlns:p14="http://schemas.microsoft.com/office/powerpoint/2010/main" val="140751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 of artificial intelligence</a:t>
            </a:r>
          </a:p>
        </p:txBody>
      </p:sp>
      <p:sp>
        <p:nvSpPr>
          <p:cNvPr id="3" name="Content Placeholder 2"/>
          <p:cNvSpPr>
            <a:spLocks noGrp="1"/>
          </p:cNvSpPr>
          <p:nvPr>
            <p:ph idx="1"/>
          </p:nvPr>
        </p:nvSpPr>
        <p:spPr/>
        <p:txBody>
          <a:bodyPr/>
          <a:lstStyle/>
          <a:p>
            <a:r>
              <a:rPr lang="en-US" dirty="0"/>
              <a:t>For example, using </a:t>
            </a:r>
            <a:r>
              <a:rPr lang="en-US" dirty="0" err="1"/>
              <a:t>ChatGPT</a:t>
            </a:r>
            <a:r>
              <a:rPr lang="en-US" dirty="0"/>
              <a:t> (because it the most </a:t>
            </a:r>
            <a:r>
              <a:rPr lang="en-US" dirty="0" err="1"/>
              <a:t>accessable</a:t>
            </a:r>
            <a:r>
              <a:rPr lang="en-US" dirty="0"/>
              <a:t>):</a:t>
            </a:r>
          </a:p>
          <a:p>
            <a:pPr lvl="1"/>
            <a:r>
              <a:rPr lang="en-US" dirty="0"/>
              <a:t>Ask it “Why does this code not compile?” and then cut-and-paste your code into </a:t>
            </a:r>
            <a:r>
              <a:rPr lang="en-US" dirty="0" err="1"/>
              <a:t>ChatGPT</a:t>
            </a:r>
            <a:endParaRPr lang="en-US" dirty="0"/>
          </a:p>
          <a:p>
            <a:pPr lvl="2"/>
            <a:r>
              <a:rPr lang="en-US" dirty="0"/>
              <a:t>Usually it will find your syntax errors</a:t>
            </a:r>
          </a:p>
          <a:p>
            <a:pPr lvl="2"/>
            <a:r>
              <a:rPr lang="en-US" dirty="0"/>
              <a:t>It may also make some other suggestions</a:t>
            </a:r>
          </a:p>
          <a:p>
            <a:pPr lvl="1"/>
            <a:r>
              <a:rPr lang="en-US" dirty="0"/>
              <a:t>If your code does not seem to work in solving a problem,</a:t>
            </a:r>
            <a:br>
              <a:rPr lang="en-US" dirty="0"/>
            </a:br>
            <a:r>
              <a:rPr lang="en-US" dirty="0"/>
              <a:t>	   ask it “Why does this not solve ….” or “Why does this not find …”</a:t>
            </a:r>
            <a:endParaRPr lang="en-CA" dirty="0"/>
          </a:p>
          <a:p>
            <a:pPr lvl="1"/>
            <a:r>
              <a:rPr lang="en-US" dirty="0"/>
              <a:t>Try asking:</a:t>
            </a:r>
            <a:br>
              <a:rPr lang="en-US" dirty="0"/>
            </a:br>
            <a:r>
              <a:rPr lang="en-US" dirty="0"/>
              <a:t>	   “Please hint why this code does not work/compile/etc.”</a:t>
            </a:r>
            <a:endParaRPr lang="en-CA" dirty="0"/>
          </a:p>
          <a:p>
            <a:pPr lvl="1"/>
            <a:r>
              <a:rPr lang="en-US" dirty="0"/>
              <a:t>You can even ask:</a:t>
            </a:r>
            <a:br>
              <a:rPr lang="en-US" dirty="0"/>
            </a:br>
            <a:r>
              <a:rPr lang="en-US" dirty="0"/>
              <a:t>	   “Do you have any suggestions to improve this code?”</a:t>
            </a:r>
            <a:endParaRPr lang="en-CA" dirty="0"/>
          </a:p>
          <a:p>
            <a:endParaRPr lang="en-CA" dirty="0"/>
          </a:p>
        </p:txBody>
      </p:sp>
    </p:spTree>
    <p:custDataLst>
      <p:tags r:id="rId1"/>
    </p:custDataLst>
    <p:extLst>
      <p:ext uri="{BB962C8B-B14F-4D97-AF65-F5344CB8AC3E}">
        <p14:creationId xmlns:p14="http://schemas.microsoft.com/office/powerpoint/2010/main" val="148833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 of artificial intelligence</a:t>
            </a:r>
          </a:p>
        </p:txBody>
      </p:sp>
      <p:sp>
        <p:nvSpPr>
          <p:cNvPr id="3" name="Content Placeholder 2"/>
          <p:cNvSpPr>
            <a:spLocks noGrp="1"/>
          </p:cNvSpPr>
          <p:nvPr>
            <p:ph idx="1"/>
          </p:nvPr>
        </p:nvSpPr>
        <p:spPr>
          <a:xfrm>
            <a:off x="457200" y="1600200"/>
            <a:ext cx="8579296" cy="4525963"/>
          </a:xfrm>
        </p:spPr>
        <p:txBody>
          <a:bodyPr/>
          <a:lstStyle/>
          <a:p>
            <a:pPr algn="l"/>
            <a:r>
              <a:rPr lang="en-CA" dirty="0"/>
              <a:t>Remember: engineering is about problem solving,</a:t>
            </a:r>
            <a:br>
              <a:rPr lang="en-CA" dirty="0"/>
            </a:br>
            <a:r>
              <a:rPr lang="en-CA" dirty="0"/>
              <a:t>   but artificial intelligence usually does solve new and unique problems</a:t>
            </a:r>
          </a:p>
          <a:p>
            <a:pPr lvl="1"/>
            <a:r>
              <a:rPr lang="en-US" dirty="0"/>
              <a:t>You must develop your problem-solving toolkit starting</a:t>
            </a:r>
            <a:br>
              <a:rPr lang="en-US" dirty="0"/>
            </a:br>
            <a:r>
              <a:rPr lang="en-US" dirty="0"/>
              <a:t>with problems for which we know there is a solution</a:t>
            </a:r>
          </a:p>
          <a:p>
            <a:pPr lvl="1"/>
            <a:r>
              <a:rPr lang="en-US" dirty="0"/>
              <a:t>If you cheat yourself by using artificial intelligence instead</a:t>
            </a:r>
            <a:br>
              <a:rPr lang="en-US" dirty="0"/>
            </a:br>
            <a:r>
              <a:rPr lang="en-US" dirty="0"/>
              <a:t>of your own intelligence, you will not be able to tackle</a:t>
            </a:r>
            <a:br>
              <a:rPr lang="en-US" dirty="0"/>
            </a:br>
            <a:r>
              <a:rPr lang="en-US" dirty="0"/>
              <a:t>real-world unique and novel problems</a:t>
            </a:r>
          </a:p>
          <a:p>
            <a:pPr lvl="2"/>
            <a:r>
              <a:rPr lang="en-US" dirty="0"/>
              <a:t>You will be an artificial intelligence technician, not an engineer</a:t>
            </a:r>
            <a:endParaRPr lang="en-CA" dirty="0"/>
          </a:p>
          <a:p>
            <a:endParaRPr lang="en-CA" dirty="0"/>
          </a:p>
          <a:p>
            <a:endParaRPr lang="en-CA" dirty="0"/>
          </a:p>
          <a:p>
            <a:endParaRPr lang="en-CA" dirty="0"/>
          </a:p>
        </p:txBody>
      </p:sp>
    </p:spTree>
    <p:custDataLst>
      <p:tags r:id="rId1"/>
    </p:custDataLst>
    <p:extLst>
      <p:ext uri="{BB962C8B-B14F-4D97-AF65-F5344CB8AC3E}">
        <p14:creationId xmlns:p14="http://schemas.microsoft.com/office/powerpoint/2010/main" val="33133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CA" dirty="0"/>
              <a:t>Understand this course’s outcomes and topics</a:t>
            </a:r>
          </a:p>
          <a:p>
            <a:pPr lvl="1"/>
            <a:r>
              <a:rPr lang="en-CA" dirty="0"/>
              <a:t>Know the grading scheme</a:t>
            </a:r>
          </a:p>
          <a:p>
            <a:pPr lvl="1"/>
            <a:r>
              <a:rPr lang="en-CA" dirty="0"/>
              <a:t>Understand the policies related to plagiarism, penalties, and late submissions</a:t>
            </a:r>
          </a:p>
          <a:p>
            <a:pPr lvl="1"/>
            <a:r>
              <a:rPr lang="en-CA" dirty="0"/>
              <a:t>Have been provided suggestions on how to succeed in this course</a:t>
            </a:r>
          </a:p>
          <a:p>
            <a:pPr lvl="1"/>
            <a:r>
              <a:rPr lang="en-US" dirty="0"/>
              <a:t>Understand how to use artificial intelligence to help you succeed</a:t>
            </a:r>
            <a:endParaRPr lang="en-CA" dirty="0"/>
          </a:p>
          <a:p>
            <a:pPr lvl="1"/>
            <a:endParaRPr lang="en-CA" dirty="0"/>
          </a:p>
          <a:p>
            <a:pPr lvl="1"/>
            <a:endParaRPr lang="en-CA" dirty="0"/>
          </a:p>
        </p:txBody>
      </p:sp>
    </p:spTree>
    <p:extLst>
      <p:ext uri="{BB962C8B-B14F-4D97-AF65-F5344CB8AC3E}">
        <p14:creationId xmlns:p14="http://schemas.microsoft.com/office/powerpoint/2010/main" val="3446543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	https://ugradcalendar.uwaterloo.ca/courses/ECE/150</a:t>
            </a:r>
          </a:p>
          <a:p>
            <a:pPr marL="0" indent="0">
              <a:buNone/>
            </a:pPr>
            <a:r>
              <a:rPr lang="en-US" sz="1800" dirty="0"/>
              <a:t>[2]	https://ece.uwaterloo.ca/~ece150/</a:t>
            </a:r>
          </a:p>
          <a:p>
            <a:pPr marL="0" indent="0">
              <a:buNone/>
            </a:pPr>
            <a:r>
              <a:rPr lang="en-US" sz="1800" dirty="0"/>
              <a:t>[3] 	https://chatgpt.com/ for ChatGPT</a:t>
            </a:r>
          </a:p>
          <a:p>
            <a:pPr marL="0" indent="0">
              <a:buNone/>
            </a:pPr>
            <a:r>
              <a:rPr lang="en-US" sz="1800" dirty="0"/>
              <a:t>[4]	https://en.wikipedia.org/wiki/GitHub_Copilot</a:t>
            </a:r>
          </a:p>
          <a:p>
            <a:pPr marL="0" indent="0">
              <a:buNone/>
            </a:pPr>
            <a:r>
              <a:rPr lang="en-US" sz="1800" dirty="0"/>
              <a:t>[5]	 https://en.wikipedia.org/wiki/Generative_artificial_intelligence</a:t>
            </a:r>
            <a:endParaRPr lang="en-CA" sz="1800" dirty="0"/>
          </a:p>
        </p:txBody>
      </p:sp>
    </p:spTree>
    <p:extLst>
      <p:ext uri="{BB962C8B-B14F-4D97-AF65-F5344CB8AC3E}">
        <p14:creationId xmlns:p14="http://schemas.microsoft.com/office/powerpoint/2010/main" val="1615438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Territorial acknowledgement</a:t>
            </a:r>
          </a:p>
        </p:txBody>
      </p:sp>
      <p:sp>
        <p:nvSpPr>
          <p:cNvPr id="3" name="Content Placeholder 2"/>
          <p:cNvSpPr>
            <a:spLocks noGrp="1"/>
          </p:cNvSpPr>
          <p:nvPr>
            <p:ph idx="1"/>
          </p:nvPr>
        </p:nvSpPr>
        <p:spPr>
          <a:xfrm>
            <a:off x="457200" y="1600200"/>
            <a:ext cx="4906888" cy="4525963"/>
          </a:xfrm>
        </p:spPr>
        <p:txBody>
          <a:bodyPr>
            <a:normAutofit/>
          </a:bodyPr>
          <a:lstStyle/>
          <a:p>
            <a:pPr marL="0" indent="0">
              <a:buNone/>
            </a:pPr>
            <a:r>
              <a:rPr lang="en-CA" sz="1800" dirty="0"/>
              <a:t>We acknowledge that we live and work on the traditional territory of the </a:t>
            </a:r>
            <a:r>
              <a:rPr lang="en-CA" sz="1800" u="sng" dirty="0" err="1">
                <a:hlinkClick r:id="rId2"/>
              </a:rPr>
              <a:t>Attawandaron</a:t>
            </a:r>
            <a:r>
              <a:rPr lang="en-CA" sz="1800" dirty="0"/>
              <a:t> (Neutral), </a:t>
            </a:r>
            <a:r>
              <a:rPr lang="en-CA" sz="1800" u="sng" dirty="0" err="1">
                <a:hlinkClick r:id="rId3"/>
              </a:rPr>
              <a:t>Anishnaabeg</a:t>
            </a:r>
            <a:r>
              <a:rPr lang="en-CA" sz="1800" dirty="0"/>
              <a:t> and </a:t>
            </a:r>
            <a:r>
              <a:rPr lang="en-CA" sz="1800" u="sng" dirty="0">
                <a:hlinkClick r:id="rId4"/>
              </a:rPr>
              <a:t>Haudenosaunee</a:t>
            </a:r>
            <a:r>
              <a:rPr lang="en-CA" sz="1800" dirty="0"/>
              <a:t> (Iroquois) peoples. The University of Waterloo is situated on the </a:t>
            </a:r>
            <a:r>
              <a:rPr lang="en-CA" sz="1800" u="sng" dirty="0" err="1">
                <a:hlinkClick r:id="rId5"/>
              </a:rPr>
              <a:t>Haldimand</a:t>
            </a:r>
            <a:r>
              <a:rPr lang="en-CA" sz="1800" u="sng" dirty="0">
                <a:hlinkClick r:id="rId5"/>
              </a:rPr>
              <a:t> Tract</a:t>
            </a:r>
            <a:r>
              <a:rPr lang="en-CA" sz="1800" dirty="0"/>
              <a:t>, the land promised to the </a:t>
            </a:r>
            <a:r>
              <a:rPr lang="en-CA" sz="1800" u="sng" dirty="0">
                <a:hlinkClick r:id="rId6"/>
              </a:rPr>
              <a:t>Six Nations</a:t>
            </a:r>
            <a:r>
              <a:rPr lang="en-CA" sz="1800" dirty="0"/>
              <a:t> of the Haudenosaunee (the </a:t>
            </a:r>
            <a:r>
              <a:rPr lang="en-CA" sz="1800" u="sng" dirty="0">
                <a:hlinkClick r:id="rId7"/>
              </a:rPr>
              <a:t>Cayuga</a:t>
            </a:r>
            <a:r>
              <a:rPr lang="en-CA" sz="1800" dirty="0"/>
              <a:t>, </a:t>
            </a:r>
            <a:r>
              <a:rPr lang="en-CA" sz="1800" u="sng" dirty="0">
                <a:hlinkClick r:id="rId8"/>
              </a:rPr>
              <a:t>Mohawk</a:t>
            </a:r>
            <a:r>
              <a:rPr lang="en-CA" sz="1800" dirty="0"/>
              <a:t>, </a:t>
            </a:r>
            <a:r>
              <a:rPr lang="en-CA" sz="1800" u="sng" dirty="0">
                <a:hlinkClick r:id="rId9"/>
              </a:rPr>
              <a:t>Oneida</a:t>
            </a:r>
            <a:r>
              <a:rPr lang="en-CA" sz="1800" dirty="0"/>
              <a:t>, </a:t>
            </a:r>
            <a:r>
              <a:rPr lang="en-CA" sz="1800" u="sng" dirty="0">
                <a:hlinkClick r:id="rId10"/>
              </a:rPr>
              <a:t>Onondaga</a:t>
            </a:r>
            <a:r>
              <a:rPr lang="en-CA" sz="1800" dirty="0"/>
              <a:t>, </a:t>
            </a:r>
            <a:r>
              <a:rPr lang="en-CA" sz="1800" u="sng" dirty="0">
                <a:hlinkClick r:id="rId11"/>
              </a:rPr>
              <a:t>Seneca</a:t>
            </a:r>
            <a:r>
              <a:rPr lang="en-CA" sz="1800" dirty="0"/>
              <a:t> and </a:t>
            </a:r>
            <a:r>
              <a:rPr lang="en-CA" sz="1800" u="sng" dirty="0">
                <a:hlinkClick r:id="rId12"/>
              </a:rPr>
              <a:t>Tuscarora</a:t>
            </a:r>
            <a:r>
              <a:rPr lang="en-CA" sz="1800" dirty="0"/>
              <a:t> peoples) that includes six miles on each side of the Grand River. </a:t>
            </a:r>
          </a:p>
        </p:txBody>
      </p:sp>
      <p:pic>
        <p:nvPicPr>
          <p:cNvPr id="1026" name="Picture 2" descr="https://upload.wikimedia.org/wikipedia/commons/thumb/a/a2/Thomas_Ridout_map_of_Grand_River_Indian_Lands%2C_1821.jpg/800px-Thomas_Ridout_map_of_Grand_River_Indian_Lands%2C_182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8104" y="1465454"/>
            <a:ext cx="3601610" cy="495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20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outcomes</a:t>
            </a:r>
          </a:p>
        </p:txBody>
      </p:sp>
      <p:sp>
        <p:nvSpPr>
          <p:cNvPr id="3" name="Content Placeholder 2"/>
          <p:cNvSpPr>
            <a:spLocks noGrp="1"/>
          </p:cNvSpPr>
          <p:nvPr>
            <p:ph idx="1"/>
          </p:nvPr>
        </p:nvSpPr>
        <p:spPr/>
        <p:txBody>
          <a:bodyPr>
            <a:normAutofit/>
          </a:bodyPr>
          <a:lstStyle/>
          <a:p>
            <a:r>
              <a:rPr lang="en-US" dirty="0"/>
              <a:t>By the end of this course, you will be able to:</a:t>
            </a:r>
          </a:p>
          <a:p>
            <a:pPr lvl="1"/>
            <a:r>
              <a:rPr lang="en-US" dirty="0"/>
              <a:t>Apply programming fundamentals in C++ to design and implement computer programs, making use of data types, control structures, functions, and recursion.</a:t>
            </a:r>
          </a:p>
          <a:p>
            <a:pPr lvl="1"/>
            <a:r>
              <a:rPr lang="en-US" dirty="0"/>
              <a:t>Demonstrate competence in multiple programming paradigms, including procedural and basic object-oriented approaches, using classes, inheritance, and polymorphism.</a:t>
            </a:r>
          </a:p>
          <a:p>
            <a:pPr lvl="1"/>
            <a:r>
              <a:rPr lang="en-US" dirty="0"/>
              <a:t>Develop and implement software solutions to problems in electrical and computer engineering, incorporating arrays, lists, and introductory algorithms for searching and sorting.</a:t>
            </a:r>
          </a:p>
          <a:p>
            <a:pPr lvl="1"/>
            <a:r>
              <a:rPr lang="en-US" dirty="0"/>
              <a:t>Employ systematic testing and debugging strategies to identify, analyze, and correct program errors.</a:t>
            </a:r>
          </a:p>
          <a:p>
            <a:pPr lvl="1"/>
            <a:r>
              <a:rPr lang="en-US" dirty="0"/>
              <a:t>Utilize pointers, references, and basic memory management techniques to write efficient and reliable programs.</a:t>
            </a:r>
          </a:p>
        </p:txBody>
      </p:sp>
    </p:spTree>
    <p:extLst>
      <p:ext uri="{BB962C8B-B14F-4D97-AF65-F5344CB8AC3E}">
        <p14:creationId xmlns:p14="http://schemas.microsoft.com/office/powerpoint/2010/main" val="248193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topics</a:t>
            </a:r>
          </a:p>
        </p:txBody>
      </p:sp>
      <p:sp>
        <p:nvSpPr>
          <p:cNvPr id="3" name="Content Placeholder 2"/>
          <p:cNvSpPr>
            <a:spLocks noGrp="1"/>
          </p:cNvSpPr>
          <p:nvPr>
            <p:ph idx="1"/>
          </p:nvPr>
        </p:nvSpPr>
        <p:spPr>
          <a:xfrm>
            <a:off x="457200" y="1600200"/>
            <a:ext cx="8229600" cy="5789240"/>
          </a:xfrm>
        </p:spPr>
        <p:txBody>
          <a:bodyPr>
            <a:normAutofit/>
          </a:bodyPr>
          <a:lstStyle/>
          <a:p>
            <a:r>
              <a:rPr lang="en-CA" dirty="0"/>
              <a:t>The topics will be broken into six </a:t>
            </a:r>
            <a:r>
              <a:rPr lang="en-CA" dirty="0" err="1"/>
              <a:t>sections:s</a:t>
            </a:r>
            <a:endParaRPr lang="en-CA" dirty="0"/>
          </a:p>
          <a:p>
            <a:pPr marL="914400" lvl="1" indent="-457200">
              <a:buFont typeface="+mj-lt"/>
              <a:buAutoNum type="arabicPeriod"/>
            </a:pPr>
            <a:r>
              <a:rPr lang="en-US" dirty="0"/>
              <a:t>Programming fundamentals (5 weeks)</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lang="en-US" sz="1600" dirty="0"/>
              <a:t>Language syntax, local variables and data types, functions and parameter passing, operators, control constructs (conditional and looping statements) and arrays</a:t>
            </a:r>
          </a:p>
          <a:p>
            <a:pPr marL="914400" marR="0" lvl="1" indent="-457200" algn="l" defTabSz="914400" rtl="0" eaLnBrk="0" fontAlgn="base" latinLnBrk="0" hangingPunct="0">
              <a:lnSpc>
                <a:spcPct val="100000"/>
              </a:lnSpc>
              <a:spcBef>
                <a:spcPct val="20000"/>
              </a:spcBef>
              <a:spcAft>
                <a:spcPct val="0"/>
              </a:spcAft>
              <a:buClrTx/>
              <a:buSzTx/>
              <a:buFont typeface="+mj-lt"/>
              <a:buAutoNum type="arabicPeriod"/>
              <a:tabLst/>
              <a:defRPr/>
            </a:pPr>
            <a:r>
              <a:rPr lang="en-US" dirty="0"/>
              <a:t>Addresses and pointers (1 week)</a:t>
            </a:r>
            <a:endPar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endParaRP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lang="en-US" sz="1600" dirty="0"/>
              <a:t>Memory addresses, pointer operations, parameter passing by reference</a:t>
            </a:r>
          </a:p>
          <a:p>
            <a:pPr marL="914400" marR="0" lvl="1" indent="-457200" algn="l" defTabSz="914400" rtl="0" eaLnBrk="0" fontAlgn="base" latinLnBrk="0" hangingPunct="0">
              <a:lnSpc>
                <a:spcPct val="100000"/>
              </a:lnSpc>
              <a:spcBef>
                <a:spcPct val="20000"/>
              </a:spcBef>
              <a:spcAft>
                <a:spcPct val="0"/>
              </a:spcAft>
              <a:buClrTx/>
              <a:buSzTx/>
              <a:buFont typeface="+mj-lt"/>
              <a:buAutoNum type="arabicPeriod"/>
              <a:tabLst/>
              <a:defRPr/>
            </a:pPr>
            <a:r>
              <a:rPr lang="en-US" dirty="0"/>
              <a:t>Algorithms (1½ weeks)</a:t>
            </a:r>
            <a:endPar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endParaRP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lang="en-US" sz="1600" dirty="0"/>
              <a:t>Recursion, searching and sorting, and iterative problem solving</a:t>
            </a:r>
          </a:p>
          <a:p>
            <a:pPr marL="914400" lvl="1" indent="-457200">
              <a:buFont typeface="+mj-lt"/>
              <a:buAutoNum type="arabicPeriod"/>
              <a:defRPr/>
            </a:pPr>
            <a:r>
              <a:rPr lang="en-US" dirty="0"/>
              <a:t>Classes and basic object-oriented design (2 weeks)</a:t>
            </a:r>
            <a:endParaRPr lang="en-US" dirty="0">
              <a:solidFill>
                <a:prstClr val="black"/>
              </a:solidFill>
            </a:endParaRPr>
          </a:p>
          <a:p>
            <a:pPr lvl="2">
              <a:defRPr/>
            </a:pPr>
            <a:r>
              <a:rPr lang="en-US" sz="1600" dirty="0"/>
              <a:t>Class definition and encapsulation, constructors, destructors, and member functions</a:t>
            </a:r>
          </a:p>
          <a:p>
            <a:pPr marL="914400" lvl="1" indent="-457200">
              <a:buFont typeface="+mj-lt"/>
              <a:buAutoNum type="arabicPeriod"/>
              <a:defRPr/>
            </a:pPr>
            <a:r>
              <a:rPr lang="en-US" dirty="0"/>
              <a:t>Linked lists (1 week)</a:t>
            </a:r>
            <a:endParaRPr lang="en-US" dirty="0">
              <a:solidFill>
                <a:prstClr val="black"/>
              </a:solidFill>
            </a:endParaRPr>
          </a:p>
          <a:p>
            <a:pPr lvl="2">
              <a:defRPr/>
            </a:pPr>
            <a:r>
              <a:rPr lang="en-US" sz="1600" dirty="0"/>
              <a:t>Dynamic memory management, traversals, and operations on lists</a:t>
            </a:r>
          </a:p>
          <a:p>
            <a:pPr marL="914400" lvl="1" indent="-457200">
              <a:buFont typeface="+mj-lt"/>
              <a:buAutoNum type="arabicPeriod"/>
              <a:defRPr/>
            </a:pPr>
            <a:r>
              <a:rPr lang="en-US" dirty="0"/>
              <a:t>Inheritance and polymorphism (½ week)</a:t>
            </a:r>
            <a:endParaRPr lang="en-US" dirty="0">
              <a:solidFill>
                <a:prstClr val="black"/>
              </a:solidFill>
            </a:endParaRPr>
          </a:p>
          <a:p>
            <a:pPr lvl="2">
              <a:defRPr/>
            </a:pPr>
            <a:r>
              <a:rPr lang="en-US" sz="1600" dirty="0"/>
              <a:t>Deriving new classes, overriding and virtual functions, fundamental principles of polymorphic design</a:t>
            </a:r>
            <a:endParaRPr lang="en-CA" sz="1600" dirty="0"/>
          </a:p>
        </p:txBody>
      </p:sp>
    </p:spTree>
    <p:extLst>
      <p:ext uri="{BB962C8B-B14F-4D97-AF65-F5344CB8AC3E}">
        <p14:creationId xmlns:p14="http://schemas.microsoft.com/office/powerpoint/2010/main" val="239167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websites</a:t>
            </a:r>
          </a:p>
        </p:txBody>
      </p:sp>
      <p:sp>
        <p:nvSpPr>
          <p:cNvPr id="3" name="Content Placeholder 2"/>
          <p:cNvSpPr>
            <a:spLocks noGrp="1"/>
          </p:cNvSpPr>
          <p:nvPr>
            <p:ph idx="1"/>
          </p:nvPr>
        </p:nvSpPr>
        <p:spPr/>
        <p:txBody>
          <a:bodyPr/>
          <a:lstStyle/>
          <a:p>
            <a:r>
              <a:rPr lang="en-CA" dirty="0"/>
              <a:t>Lecture material and notes are available</a:t>
            </a:r>
          </a:p>
          <a:p>
            <a:pPr lvl="1"/>
            <a:r>
              <a:rPr lang="en-US" u="sng" dirty="0">
                <a:hlinkClick r:id="rId2"/>
              </a:rPr>
              <a:t>https://ece.uwaterloo.ca/~ece150/</a:t>
            </a:r>
            <a:r>
              <a:rPr lang="en-US" u="sng" dirty="0"/>
              <a:t> </a:t>
            </a:r>
          </a:p>
          <a:p>
            <a:r>
              <a:rPr lang="en-CA" dirty="0"/>
              <a:t>Additional material would be available on LEARN</a:t>
            </a:r>
          </a:p>
          <a:p>
            <a:pPr lvl="1"/>
            <a:r>
              <a:rPr lang="en-CA" dirty="0">
                <a:hlinkClick r:id="rId3"/>
              </a:rPr>
              <a:t>https://learn.uwaterloo.ca/</a:t>
            </a:r>
            <a:r>
              <a:rPr lang="en-CA" dirty="0"/>
              <a:t> </a:t>
            </a:r>
          </a:p>
          <a:p>
            <a:pPr lvl="2"/>
            <a:endParaRPr lang="en-CA" dirty="0"/>
          </a:p>
        </p:txBody>
      </p:sp>
    </p:spTree>
    <p:extLst>
      <p:ext uri="{BB962C8B-B14F-4D97-AF65-F5344CB8AC3E}">
        <p14:creationId xmlns:p14="http://schemas.microsoft.com/office/powerpoint/2010/main" val="5888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instructors</a:t>
            </a:r>
          </a:p>
        </p:txBody>
      </p:sp>
      <p:sp>
        <p:nvSpPr>
          <p:cNvPr id="3" name="Content Placeholder 2"/>
          <p:cNvSpPr>
            <a:spLocks noGrp="1"/>
          </p:cNvSpPr>
          <p:nvPr>
            <p:ph idx="1"/>
          </p:nvPr>
        </p:nvSpPr>
        <p:spPr/>
        <p:txBody>
          <a:bodyPr>
            <a:normAutofit fontScale="92500" lnSpcReduction="10000"/>
          </a:bodyPr>
          <a:lstStyle/>
          <a:p>
            <a:r>
              <a:rPr lang="en-CA" dirty="0"/>
              <a:t>Prof. Hiren Patel, Ph.D., </a:t>
            </a:r>
            <a:r>
              <a:rPr lang="en-CA" dirty="0" err="1"/>
              <a:t>P.Eng</a:t>
            </a:r>
            <a:r>
              <a:rPr lang="en-CA" dirty="0"/>
              <a:t>.</a:t>
            </a:r>
          </a:p>
          <a:p>
            <a:pPr lvl="1"/>
            <a:r>
              <a:rPr lang="en-CA" dirty="0"/>
              <a:t>Email: </a:t>
            </a:r>
            <a:r>
              <a:rPr lang="en-CA" dirty="0">
                <a:hlinkClick r:id="rId3"/>
              </a:rPr>
              <a:t>hiren.patel@uwaterloo.ca</a:t>
            </a:r>
            <a:r>
              <a:rPr lang="en-CA" dirty="0"/>
              <a:t> </a:t>
            </a:r>
          </a:p>
          <a:p>
            <a:pPr lvl="1"/>
            <a:r>
              <a:rPr lang="en-CA" dirty="0"/>
              <a:t>Office: </a:t>
            </a:r>
            <a:r>
              <a:rPr lang="en-CA" b="1" cap="small" dirty="0"/>
              <a:t>e</a:t>
            </a:r>
            <a:r>
              <a:rPr lang="en-CA" b="1" dirty="0"/>
              <a:t>5 </a:t>
            </a:r>
            <a:r>
              <a:rPr lang="en-CA" dirty="0"/>
              <a:t>4018 </a:t>
            </a:r>
          </a:p>
          <a:p>
            <a:pPr lvl="1"/>
            <a:r>
              <a:rPr lang="en-CA" dirty="0"/>
              <a:t>Website: </a:t>
            </a:r>
            <a:r>
              <a:rPr lang="en-CA" dirty="0">
                <a:hlinkClick r:id="rId4"/>
              </a:rPr>
              <a:t>https://caesr.uwaterloo.ca</a:t>
            </a:r>
            <a:r>
              <a:rPr lang="en-CA" dirty="0"/>
              <a:t> </a:t>
            </a:r>
          </a:p>
          <a:p>
            <a:pPr lvl="1"/>
            <a:endParaRPr lang="en-US" dirty="0"/>
          </a:p>
          <a:p>
            <a:r>
              <a:rPr lang="de-DE" dirty="0"/>
              <a:t>Prof. Werner Dietl, Ph.D. </a:t>
            </a:r>
          </a:p>
          <a:p>
            <a:pPr lvl="1"/>
            <a:r>
              <a:rPr lang="en-US" dirty="0"/>
              <a:t>Email: </a:t>
            </a:r>
            <a:r>
              <a:rPr lang="en-US" dirty="0">
                <a:hlinkClick r:id="rId5"/>
              </a:rPr>
              <a:t>wdietl@uwaterloo.ca</a:t>
            </a:r>
            <a:r>
              <a:rPr lang="en-US" dirty="0"/>
              <a:t> </a:t>
            </a:r>
          </a:p>
          <a:p>
            <a:pPr lvl="1"/>
            <a:r>
              <a:rPr lang="en-US" dirty="0"/>
              <a:t>Office: </a:t>
            </a:r>
            <a:r>
              <a:rPr lang="en-US" b="1" dirty="0"/>
              <a:t>EIT </a:t>
            </a:r>
            <a:r>
              <a:rPr lang="en-US" dirty="0"/>
              <a:t>4007 </a:t>
            </a:r>
          </a:p>
          <a:p>
            <a:pPr lvl="1"/>
            <a:r>
              <a:rPr lang="en-US" dirty="0"/>
              <a:t>Website: </a:t>
            </a:r>
            <a:r>
              <a:rPr lang="en-US" dirty="0">
                <a:hlinkClick r:id="rId6"/>
              </a:rPr>
              <a:t>https://ece.uwaterloo.ca/~wdietl/</a:t>
            </a:r>
            <a:r>
              <a:rPr lang="en-US" dirty="0"/>
              <a:t>  </a:t>
            </a:r>
          </a:p>
          <a:p>
            <a:endParaRPr lang="en-CA" dirty="0"/>
          </a:p>
          <a:p>
            <a:r>
              <a:rPr lang="en-CA" dirty="0"/>
              <a:t>Douglas W. Harder, </a:t>
            </a:r>
            <a:r>
              <a:rPr lang="en-CA" dirty="0" err="1"/>
              <a:t>M.Math</a:t>
            </a:r>
            <a:r>
              <a:rPr lang="en-CA" dirty="0"/>
              <a:t>., LEL</a:t>
            </a:r>
          </a:p>
          <a:p>
            <a:pPr lvl="1"/>
            <a:r>
              <a:rPr lang="en-CA" dirty="0"/>
              <a:t>Email: </a:t>
            </a:r>
            <a:r>
              <a:rPr lang="en-CA" dirty="0">
                <a:hlinkClick r:id="rId7"/>
              </a:rPr>
              <a:t>dwharder@uwaterloo.ca</a:t>
            </a:r>
            <a:r>
              <a:rPr lang="en-CA" dirty="0"/>
              <a:t> </a:t>
            </a:r>
          </a:p>
          <a:p>
            <a:pPr lvl="1"/>
            <a:r>
              <a:rPr lang="en-CA" dirty="0"/>
              <a:t>Office: </a:t>
            </a:r>
            <a:r>
              <a:rPr lang="en-CA" b="1" cap="small" dirty="0"/>
              <a:t>e3</a:t>
            </a:r>
            <a:r>
              <a:rPr lang="en-CA" cap="small" dirty="0"/>
              <a:t> </a:t>
            </a:r>
            <a:r>
              <a:rPr lang="en-CA" dirty="0"/>
              <a:t>3157</a:t>
            </a:r>
          </a:p>
          <a:p>
            <a:pPr lvl="1"/>
            <a:r>
              <a:rPr lang="en-US" dirty="0"/>
              <a:t>Website: </a:t>
            </a:r>
            <a:r>
              <a:rPr lang="en-US" dirty="0">
                <a:hlinkClick r:id="rId8"/>
              </a:rPr>
              <a:t>https://ece.uwaterloo.ca/~dwharder/</a:t>
            </a:r>
            <a:r>
              <a:rPr lang="en-US" dirty="0"/>
              <a:t> </a:t>
            </a:r>
            <a:endParaRPr lang="en-CA" dirty="0"/>
          </a:p>
          <a:p>
            <a:endParaRPr lang="en-CA" dirty="0"/>
          </a:p>
          <a:p>
            <a:pPr lvl="1"/>
            <a:endParaRPr lang="en-CA" dirty="0"/>
          </a:p>
        </p:txBody>
      </p:sp>
      <p:sp>
        <p:nvSpPr>
          <p:cNvPr id="4" name="AutoShape 2" descr="https://uwaterloo.ca/electrical-computer-engineering/sites/ca.electrical-computer-engineering/files/uploads/images/patel_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9049" y="1270223"/>
            <a:ext cx="1219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7736" y="3120757"/>
            <a:ext cx="12192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88498" y="4971291"/>
            <a:ext cx="121843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2162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grading scheme</a:t>
            </a:r>
          </a:p>
        </p:txBody>
      </p:sp>
      <p:sp>
        <p:nvSpPr>
          <p:cNvPr id="3" name="Content Placeholder 2"/>
          <p:cNvSpPr>
            <a:spLocks noGrp="1"/>
          </p:cNvSpPr>
          <p:nvPr>
            <p:ph idx="1"/>
          </p:nvPr>
        </p:nvSpPr>
        <p:spPr/>
        <p:txBody>
          <a:bodyPr/>
          <a:lstStyle/>
          <a:p>
            <a:pPr algn="l"/>
            <a:r>
              <a:rPr lang="en-US" dirty="0"/>
              <a:t>This course has five graded projects and two graded examinations:</a:t>
            </a:r>
          </a:p>
          <a:p>
            <a:pPr lvl="1" algn="l"/>
            <a:r>
              <a:rPr lang="en-US" dirty="0"/>
              <a:t>A mid-term examination and a final examination</a:t>
            </a:r>
          </a:p>
          <a:p>
            <a:r>
              <a:rPr lang="en-CA" dirty="0"/>
              <a:t>If your final examination grader is greater than any one of these grades, that higher grade replaces the lower one</a:t>
            </a:r>
          </a:p>
          <a:p>
            <a:r>
              <a:rPr lang="en-CA" dirty="0"/>
              <a:t>Late policy</a:t>
            </a:r>
          </a:p>
          <a:p>
            <a:pPr lvl="1"/>
            <a:r>
              <a:rPr lang="en-CA" dirty="0"/>
              <a:t>No late submissions will be accepted</a:t>
            </a:r>
          </a:p>
          <a:p>
            <a:pPr lvl="1" algn="l"/>
            <a:r>
              <a:rPr lang="en-US" dirty="0"/>
              <a:t>Any missed grade is automatically replaced by your final examination grade</a:t>
            </a:r>
          </a:p>
          <a:p>
            <a:pPr lvl="2" algn="l"/>
            <a:r>
              <a:rPr lang="en-US" dirty="0"/>
              <a:t>We do not require a Verification of Illness form or a doctor’s note or other documentation</a:t>
            </a:r>
          </a:p>
          <a:p>
            <a:pPr lvl="1" algn="l"/>
            <a:r>
              <a:rPr lang="en-US" dirty="0"/>
              <a:t>There is no make-up mid-term examination</a:t>
            </a:r>
          </a:p>
          <a:p>
            <a:pPr marL="457200" lvl="1" indent="0">
              <a:buNone/>
            </a:pPr>
            <a:endParaRPr lang="en-CA" dirty="0"/>
          </a:p>
          <a:p>
            <a:endParaRPr lang="en-CA" dirty="0"/>
          </a:p>
        </p:txBody>
      </p:sp>
    </p:spTree>
    <p:custDataLst>
      <p:tags r:id="rId1"/>
    </p:custDataLst>
    <p:extLst>
      <p:ext uri="{BB962C8B-B14F-4D97-AF65-F5344CB8AC3E}">
        <p14:creationId xmlns:p14="http://schemas.microsoft.com/office/powerpoint/2010/main" val="674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grading scheme</a:t>
            </a:r>
          </a:p>
        </p:txBody>
      </p:sp>
      <p:sp>
        <p:nvSpPr>
          <p:cNvPr id="3" name="Content Placeholder 2"/>
          <p:cNvSpPr>
            <a:spLocks noGrp="1"/>
          </p:cNvSpPr>
          <p:nvPr>
            <p:ph idx="1"/>
          </p:nvPr>
        </p:nvSpPr>
        <p:spPr>
          <a:xfrm>
            <a:off x="457200" y="1600200"/>
            <a:ext cx="8579296" cy="4525963"/>
          </a:xfrm>
        </p:spPr>
        <p:txBody>
          <a:bodyPr/>
          <a:lstStyle/>
          <a:p>
            <a:r>
              <a:rPr lang="en-US" dirty="0"/>
              <a:t>Let your grades be </a:t>
            </a:r>
            <a:r>
              <a:rPr lang="en-US" i="1" dirty="0">
                <a:latin typeface="Times New Roman" panose="02020603050405020304" pitchFamily="18" charset="0"/>
                <a:ea typeface="Tahoma" panose="020B0604030504040204" pitchFamily="34" charset="0"/>
                <a:cs typeface="Times New Roman" panose="02020603050405020304" pitchFamily="18" charset="0"/>
              </a:rPr>
              <a:t>P</a:t>
            </a:r>
            <a:r>
              <a:rPr lang="en-US" baseline="-25000" dirty="0">
                <a:latin typeface="Times New Roman" panose="02020603050405020304" pitchFamily="18" charset="0"/>
                <a:ea typeface="Tahoma" panose="020B0604030504040204" pitchFamily="34" charset="0"/>
                <a:cs typeface="Times New Roman" panose="02020603050405020304" pitchFamily="18" charset="0"/>
              </a:rPr>
              <a:t>1</a:t>
            </a:r>
            <a:r>
              <a:rPr lang="en-US" dirty="0"/>
              <a:t>, </a:t>
            </a:r>
            <a:r>
              <a:rPr lang="en-US" i="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2</a:t>
            </a:r>
            <a:r>
              <a:rPr lang="en-US" dirty="0"/>
              <a:t>, </a:t>
            </a:r>
            <a:r>
              <a:rPr lang="en-US" i="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3</a:t>
            </a:r>
            <a:r>
              <a:rPr lang="en-US" dirty="0"/>
              <a:t>, </a:t>
            </a:r>
            <a:r>
              <a:rPr lang="en-US" i="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4</a:t>
            </a:r>
            <a:r>
              <a:rPr lang="en-US" dirty="0"/>
              <a:t>, </a:t>
            </a:r>
            <a:r>
              <a:rPr lang="en-US" i="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5</a:t>
            </a:r>
            <a:r>
              <a:rPr lang="en-US" dirty="0"/>
              <a:t>, </a:t>
            </a:r>
            <a:r>
              <a:rPr lang="en-US" i="1" dirty="0">
                <a:latin typeface="Times New Roman" panose="02020603050405020304" pitchFamily="18" charset="0"/>
                <a:cs typeface="Times New Roman" panose="02020603050405020304" pitchFamily="18" charset="0"/>
              </a:rPr>
              <a:t>M</a:t>
            </a:r>
            <a:r>
              <a:rPr lang="en-US" dirty="0"/>
              <a:t> and </a:t>
            </a:r>
            <a:r>
              <a:rPr lang="en-US" i="1" dirty="0">
                <a:latin typeface="Times New Roman" panose="02020603050405020304" pitchFamily="18" charset="0"/>
                <a:cs typeface="Times New Roman" panose="02020603050405020304" pitchFamily="18" charset="0"/>
              </a:rPr>
              <a:t>F</a:t>
            </a:r>
            <a:r>
              <a:rPr lang="en-US" dirty="0"/>
              <a:t>, each out of </a:t>
            </a:r>
            <a:r>
              <a:rPr lang="en-US" dirty="0">
                <a:latin typeface="Times New Roman" panose="02020603050405020304" pitchFamily="18" charset="0"/>
                <a:cs typeface="Times New Roman" panose="02020603050405020304" pitchFamily="18" charset="0"/>
              </a:rPr>
              <a:t>100</a:t>
            </a:r>
          </a:p>
          <a:p>
            <a:pPr lvl="1" algn="l"/>
            <a:r>
              <a:rPr lang="en-US" dirty="0"/>
              <a:t>If </a:t>
            </a:r>
            <a:r>
              <a:rPr lang="en-US" i="1" dirty="0">
                <a:latin typeface="Times New Roman" panose="02020603050405020304" pitchFamily="18" charset="0"/>
                <a:cs typeface="Times New Roman" panose="02020603050405020304" pitchFamily="18" charset="0"/>
              </a:rPr>
              <a:t>F</a:t>
            </a:r>
            <a:r>
              <a:rPr lang="en-US" i="1" dirty="0"/>
              <a:t> </a:t>
            </a:r>
            <a:r>
              <a:rPr lang="en-US" dirty="0"/>
              <a:t>is greater than any other grade,</a:t>
            </a:r>
            <a:br>
              <a:rPr lang="en-US" dirty="0"/>
            </a:br>
            <a:r>
              <a:rPr lang="en-US" dirty="0"/>
              <a:t>		the other grade is replaced  by </a:t>
            </a:r>
            <a:r>
              <a:rPr lang="en-US" i="1" dirty="0">
                <a:latin typeface="Times New Roman" panose="02020603050405020304" pitchFamily="18" charset="0"/>
                <a:cs typeface="Times New Roman" panose="02020603050405020304" pitchFamily="18" charset="0"/>
              </a:rPr>
              <a:t>F</a:t>
            </a:r>
            <a:endParaRPr lang="en-US" dirty="0">
              <a:latin typeface="Times New Roman" panose="02020603050405020304" pitchFamily="18" charset="0"/>
              <a:cs typeface="Times New Roman" panose="02020603050405020304" pitchFamily="18" charset="0"/>
            </a:endParaRPr>
          </a:p>
          <a:p>
            <a:pPr lvl="1" algn="l"/>
            <a:r>
              <a:rPr lang="en-US" dirty="0"/>
              <a:t>Your examination grade </a:t>
            </a:r>
            <a:r>
              <a:rPr lang="en-US" i="1" dirty="0">
                <a:latin typeface="Times New Roman" panose="02020603050405020304" pitchFamily="18" charset="0"/>
                <a:cs typeface="Times New Roman" panose="02020603050405020304" pitchFamily="18" charset="0"/>
              </a:rPr>
              <a:t>E</a:t>
            </a:r>
            <a:r>
              <a:rPr lang="en-US" dirty="0"/>
              <a:t> is:</a:t>
            </a:r>
          </a:p>
          <a:p>
            <a:pPr marL="457200" lvl="1" indent="0" algn="ctr">
              <a:buNone/>
            </a:pP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¼</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¾</a:t>
            </a:r>
            <a:r>
              <a:rPr lang="en-US" i="1" dirty="0">
                <a:latin typeface="Times New Roman" panose="02020603050405020304" pitchFamily="18" charset="0"/>
                <a:cs typeface="Times New Roman" panose="02020603050405020304" pitchFamily="18" charset="0"/>
              </a:rPr>
              <a:t>F</a:t>
            </a:r>
          </a:p>
          <a:p>
            <a:pPr lvl="2" algn="l"/>
            <a:r>
              <a:rPr lang="en-US" dirty="0"/>
              <a:t>The final is worth three times that of the mid-term</a:t>
            </a:r>
          </a:p>
          <a:p>
            <a:pPr lvl="1" algn="l"/>
            <a:r>
              <a:rPr lang="en-US" dirty="0"/>
              <a:t>Your project grade </a:t>
            </a:r>
            <a:r>
              <a:rPr lang="en-US" i="1" dirty="0">
                <a:latin typeface="Times New Roman" panose="02020603050405020304" pitchFamily="18" charset="0"/>
                <a:cs typeface="Times New Roman" panose="02020603050405020304" pitchFamily="18" charset="0"/>
              </a:rPr>
              <a:t>P</a:t>
            </a:r>
            <a:r>
              <a:rPr lang="en-US" dirty="0"/>
              <a:t> is:</a:t>
            </a:r>
          </a:p>
          <a:p>
            <a:pPr marL="457200" lvl="1" indent="0" algn="ctr">
              <a:buNone/>
            </a:pP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⅕(</a:t>
            </a:r>
            <a:r>
              <a:rPr lang="en-US" i="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 P</a:t>
            </a:r>
            <a:r>
              <a:rPr lang="en-US"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 P</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a:t>
            </a:r>
            <a:r>
              <a:rPr lang="en-US" i="1" dirty="0">
                <a:latin typeface="Times New Roman" panose="02020603050405020304" pitchFamily="18" charset="0"/>
                <a:cs typeface="Times New Roman" panose="02020603050405020304" pitchFamily="18" charset="0"/>
              </a:rPr>
              <a:t>P</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a:p>
            <a:pPr algn="l"/>
            <a:r>
              <a:rPr lang="en-US" dirty="0"/>
              <a:t>If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55</a:t>
            </a:r>
            <a:r>
              <a:rPr lang="en-US" dirty="0"/>
              <a:t>, all your projects count, and your final grade is </a:t>
            </a:r>
            <a:r>
              <a:rPr lang="en-US" dirty="0">
                <a:latin typeface="Times New Roman" panose="02020603050405020304" pitchFamily="18" charset="0"/>
                <a:cs typeface="Times New Roman" panose="02020603050405020304" pitchFamily="18" charset="0"/>
              </a:rPr>
              <a:t>⅔</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a:t>
            </a:r>
            <a:r>
              <a:rPr lang="en-CA" dirty="0">
                <a:latin typeface="Times New Roman" panose="02020603050405020304" pitchFamily="18" charset="0"/>
                <a:cs typeface="Times New Roman" panose="02020603050405020304" pitchFamily="18" charset="0"/>
              </a:rPr>
              <a:t>⅓</a:t>
            </a:r>
            <a:r>
              <a:rPr lang="en-CA" i="1" dirty="0">
                <a:latin typeface="Times New Roman" panose="02020603050405020304" pitchFamily="18" charset="0"/>
                <a:cs typeface="Times New Roman" panose="02020603050405020304" pitchFamily="18" charset="0"/>
              </a:rPr>
              <a:t>P</a:t>
            </a:r>
            <a:endParaRPr lang="en-US" dirty="0">
              <a:latin typeface="Times New Roman" panose="02020603050405020304" pitchFamily="18" charset="0"/>
              <a:cs typeface="Times New Roman" panose="02020603050405020304" pitchFamily="18" charset="0"/>
            </a:endParaRPr>
          </a:p>
          <a:p>
            <a:r>
              <a:rPr lang="en-US" dirty="0"/>
              <a:t>If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45</a:t>
            </a:r>
            <a:r>
              <a:rPr lang="en-US" dirty="0"/>
              <a:t>, none of your projects count, so your final grade is </a:t>
            </a:r>
            <a:r>
              <a:rPr lang="en-US" i="1" dirty="0">
                <a:latin typeface="Times New Roman" panose="02020603050405020304" pitchFamily="18" charset="0"/>
                <a:cs typeface="Times New Roman" panose="02020603050405020304" pitchFamily="18" charset="0"/>
              </a:rPr>
              <a:t>E</a:t>
            </a:r>
            <a:endParaRPr lang="en-US" dirty="0">
              <a:latin typeface="Times New Roman" panose="02020603050405020304" pitchFamily="18" charset="0"/>
              <a:cs typeface="Times New Roman" panose="02020603050405020304" pitchFamily="18" charset="0"/>
            </a:endParaRPr>
          </a:p>
          <a:p>
            <a:pPr algn="l"/>
            <a:r>
              <a:rPr lang="en-US" dirty="0"/>
              <a:t>For </a:t>
            </a:r>
            <a:r>
              <a:rPr lang="en-US" dirty="0">
                <a:latin typeface="Times New Roman" panose="02020603050405020304" pitchFamily="18" charset="0"/>
                <a:cs typeface="Times New Roman" panose="02020603050405020304" pitchFamily="18" charset="0"/>
              </a:rPr>
              <a:t>45 &lt;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&lt; 55</a:t>
            </a:r>
            <a:r>
              <a:rPr lang="en-US" dirty="0"/>
              <a:t>, each grade </a:t>
            </a:r>
            <a:r>
              <a:rPr lang="en-US" i="1" dirty="0">
                <a:latin typeface="Times New Roman" panose="02020603050405020304" pitchFamily="18" charset="0"/>
                <a:cs typeface="Times New Roman" panose="02020603050405020304" pitchFamily="18" charset="0"/>
              </a:rPr>
              <a:t>n</a:t>
            </a:r>
            <a:r>
              <a:rPr lang="en-US" dirty="0"/>
              <a:t> above </a:t>
            </a:r>
            <a:r>
              <a:rPr lang="en-US" dirty="0">
                <a:latin typeface="Times New Roman" panose="02020603050405020304" pitchFamily="18" charset="0"/>
                <a:cs typeface="Times New Roman" panose="02020603050405020304" pitchFamily="18" charset="0"/>
              </a:rPr>
              <a:t>45</a:t>
            </a:r>
            <a:br>
              <a:rPr lang="en-US" dirty="0"/>
            </a:br>
            <a:r>
              <a:rPr lang="en-US" dirty="0"/>
              <a:t>	allows your projects to count </a:t>
            </a:r>
            <a:r>
              <a:rPr lang="en-US" dirty="0">
                <a:latin typeface="Times New Roman" panose="02020603050405020304" pitchFamily="18" charset="0"/>
                <a:cs typeface="Times New Roman" panose="02020603050405020304" pitchFamily="18" charset="0"/>
              </a:rPr>
              <a:t>10</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dirty="0"/>
              <a:t> of </a:t>
            </a:r>
            <a:r>
              <a:rPr lang="en-CA" dirty="0">
                <a:latin typeface="Times New Roman" panose="02020603050405020304" pitchFamily="18" charset="0"/>
                <a:cs typeface="Times New Roman" panose="02020603050405020304" pitchFamily="18" charset="0"/>
              </a:rPr>
              <a:t>⅓</a:t>
            </a:r>
            <a:r>
              <a:rPr lang="en-CA" i="1" dirty="0">
                <a:latin typeface="Times New Roman" panose="02020603050405020304" pitchFamily="18" charset="0"/>
                <a:cs typeface="Times New Roman" panose="02020603050405020304" pitchFamily="18" charset="0"/>
              </a:rPr>
              <a:t>P</a:t>
            </a:r>
            <a:r>
              <a:rPr lang="en-CA" dirty="0"/>
              <a:t> towards your final grade</a:t>
            </a:r>
          </a:p>
          <a:p>
            <a:pPr lvl="1" algn="l"/>
            <a:r>
              <a:rPr lang="en-US" dirty="0"/>
              <a:t>Your final grade will be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30 </a:t>
            </a:r>
            <a:r>
              <a:rPr lang="en-CA"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P</a:t>
            </a:r>
            <a:r>
              <a:rPr lang="en-CA"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(1 – </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30</a:t>
            </a:r>
            <a:r>
              <a:rPr lang="en-CA"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E</a:t>
            </a:r>
            <a:endParaRPr lang="en-CA" dirty="0">
              <a:latin typeface="Times New Roman" panose="02020603050405020304" pitchFamily="18" charset="0"/>
              <a:cs typeface="Times New Roman" panose="02020603050405020304" pitchFamily="18" charset="0"/>
            </a:endParaRPr>
          </a:p>
        </p:txBody>
      </p:sp>
      <p:sp>
        <p:nvSpPr>
          <p:cNvPr id="4" name="Rectangle 3"/>
          <p:cNvSpPr/>
          <p:nvPr/>
        </p:nvSpPr>
        <p:spPr>
          <a:xfrm>
            <a:off x="6391001" y="2492896"/>
            <a:ext cx="2521844" cy="646331"/>
          </a:xfrm>
          <a:prstGeom prst="rect">
            <a:avLst/>
          </a:prstGeom>
        </p:spPr>
        <p:txBody>
          <a:bodyPr wrap="none">
            <a:spAutoFit/>
          </a:bodyPr>
          <a:lstStyle/>
          <a:p>
            <a:r>
              <a:rPr lang="en-US" baseline="30000" dirty="0">
                <a:solidFill>
                  <a:srgbClr val="FF0000"/>
                </a:solidFill>
                <a:latin typeface="Georgia" panose="02040502050405020303" pitchFamily="18" charset="0"/>
              </a:rPr>
              <a:t>*</a:t>
            </a:r>
            <a:r>
              <a:rPr lang="en-US" i="1" dirty="0">
                <a:solidFill>
                  <a:srgbClr val="FF0000"/>
                </a:solidFill>
                <a:latin typeface="Georgia" panose="02040502050405020303" pitchFamily="18" charset="0"/>
              </a:rPr>
              <a:t> </a:t>
            </a:r>
            <a:r>
              <a:rPr lang="en-US" dirty="0">
                <a:solidFill>
                  <a:srgbClr val="FF0000"/>
                </a:solidFill>
                <a:latin typeface="Georgia" panose="02040502050405020303" pitchFamily="18" charset="0"/>
              </a:rPr>
              <a:t>Unless the grade is</a:t>
            </a:r>
          </a:p>
          <a:p>
            <a:r>
              <a:rPr lang="en-US" dirty="0">
                <a:solidFill>
                  <a:srgbClr val="FF0000"/>
                </a:solidFill>
                <a:latin typeface="Georgia" panose="02040502050405020303" pitchFamily="18" charset="0"/>
              </a:rPr>
              <a:t>   the result of Policy 71</a:t>
            </a:r>
            <a:endParaRPr lang="en-CA" dirty="0">
              <a:solidFill>
                <a:srgbClr val="FF0000"/>
              </a:solidFill>
              <a:latin typeface="Georgia" panose="02040502050405020303" pitchFamily="18" charset="0"/>
            </a:endParaRPr>
          </a:p>
        </p:txBody>
      </p:sp>
      <p:sp>
        <p:nvSpPr>
          <p:cNvPr id="12" name="TextBox 11">
            <a:extLst>
              <a:ext uri="{FF2B5EF4-FFF2-40B4-BE49-F238E27FC236}">
                <a16:creationId xmlns:a16="http://schemas.microsoft.com/office/drawing/2014/main" id="{4D295A81-B9E6-4363-A837-C22A8D180822}"/>
              </a:ext>
            </a:extLst>
          </p:cNvPr>
          <p:cNvSpPr txBox="1"/>
          <p:nvPr/>
        </p:nvSpPr>
        <p:spPr>
          <a:xfrm>
            <a:off x="5112632" y="2195720"/>
            <a:ext cx="240058" cy="400110"/>
          </a:xfrm>
          <a:prstGeom prst="rect">
            <a:avLst/>
          </a:prstGeom>
          <a:noFill/>
        </p:spPr>
        <p:txBody>
          <a:bodyPr wrap="square">
            <a:spAutoFit/>
          </a:bodyPr>
          <a:lstStyle/>
          <a:p>
            <a:r>
              <a:rPr kumimoji="0" lang="en-US" sz="2000" b="0" i="0" u="none" strike="noStrike" kern="1200" cap="none" spc="0" normalizeH="0" baseline="30000" noProof="0" dirty="0">
                <a:ln>
                  <a:noFill/>
                </a:ln>
                <a:solidFill>
                  <a:srgbClr val="FF0000"/>
                </a:solidFill>
                <a:effectLst/>
                <a:uLnTx/>
                <a:uFillTx/>
                <a:latin typeface="Georgia" panose="02040502050405020303" pitchFamily="18" charset="0"/>
                <a:ea typeface="+mn-ea"/>
                <a:cs typeface="Arial" pitchFamily="34" charset="0"/>
              </a:rPr>
              <a:t>* </a:t>
            </a:r>
            <a:endParaRPr lang="en-US" dirty="0"/>
          </a:p>
        </p:txBody>
      </p:sp>
    </p:spTree>
    <p:custDataLst>
      <p:tags r:id="rId1"/>
    </p:custDataLst>
    <p:extLst>
      <p:ext uri="{BB962C8B-B14F-4D97-AF65-F5344CB8AC3E}">
        <p14:creationId xmlns:p14="http://schemas.microsoft.com/office/powerpoint/2010/main" val="343004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2.8|2.7"/>
</p:tagLst>
</file>

<file path=ppt/tags/tag10.xml><?xml version="1.0" encoding="utf-8"?>
<p:tagLst xmlns:a="http://schemas.openxmlformats.org/drawingml/2006/main" xmlns:r="http://schemas.openxmlformats.org/officeDocument/2006/relationships" xmlns:p="http://schemas.openxmlformats.org/presentationml/2006/main">
  <p:tag name="TIMING" val="|2.2|12.1|7.6|45.9"/>
</p:tagLst>
</file>

<file path=ppt/tags/tag11.xml><?xml version="1.0" encoding="utf-8"?>
<p:tagLst xmlns:a="http://schemas.openxmlformats.org/drawingml/2006/main" xmlns:r="http://schemas.openxmlformats.org/officeDocument/2006/relationships" xmlns:p="http://schemas.openxmlformats.org/presentationml/2006/main">
  <p:tag name="TIMING" val="|86.8"/>
</p:tagLst>
</file>

<file path=ppt/tags/tag12.xml><?xml version="1.0" encoding="utf-8"?>
<p:tagLst xmlns:a="http://schemas.openxmlformats.org/drawingml/2006/main" xmlns:r="http://schemas.openxmlformats.org/officeDocument/2006/relationships" xmlns:p="http://schemas.openxmlformats.org/presentationml/2006/main">
  <p:tag name="TIMING" val="|86.8"/>
</p:tagLst>
</file>

<file path=ppt/tags/tag13.xml><?xml version="1.0" encoding="utf-8"?>
<p:tagLst xmlns:a="http://schemas.openxmlformats.org/drawingml/2006/main" xmlns:r="http://schemas.openxmlformats.org/officeDocument/2006/relationships" xmlns:p="http://schemas.openxmlformats.org/presentationml/2006/main">
  <p:tag name="TIMING" val="|26.9|39.7"/>
</p:tagLst>
</file>

<file path=ppt/tags/tag14.xml><?xml version="1.0" encoding="utf-8"?>
<p:tagLst xmlns:a="http://schemas.openxmlformats.org/drawingml/2006/main" xmlns:r="http://schemas.openxmlformats.org/officeDocument/2006/relationships" xmlns:p="http://schemas.openxmlformats.org/presentationml/2006/main">
  <p:tag name="TIMING" val="|23.5|10.8|15|24.5"/>
</p:tagLst>
</file>

<file path=ppt/tags/tag15.xml><?xml version="1.0" encoding="utf-8"?>
<p:tagLst xmlns:a="http://schemas.openxmlformats.org/drawingml/2006/main" xmlns:r="http://schemas.openxmlformats.org/officeDocument/2006/relationships" xmlns:p="http://schemas.openxmlformats.org/presentationml/2006/main">
  <p:tag name="TIMING" val="|14.2|39.3|10.5"/>
</p:tagLst>
</file>

<file path=ppt/tags/tag16.xml><?xml version="1.0" encoding="utf-8"?>
<p:tagLst xmlns:a="http://schemas.openxmlformats.org/drawingml/2006/main" xmlns:r="http://schemas.openxmlformats.org/officeDocument/2006/relationships" xmlns:p="http://schemas.openxmlformats.org/presentationml/2006/main">
  <p:tag name="TIMING" val="|9.7|15.4|12.2|20.7|28.8"/>
</p:tagLst>
</file>

<file path=ppt/tags/tag17.xml><?xml version="1.0" encoding="utf-8"?>
<p:tagLst xmlns:a="http://schemas.openxmlformats.org/drawingml/2006/main" xmlns:r="http://schemas.openxmlformats.org/officeDocument/2006/relationships" xmlns:p="http://schemas.openxmlformats.org/presentationml/2006/main">
  <p:tag name="TIMING" val="|11.6|20.2|14.6"/>
</p:tagLst>
</file>

<file path=ppt/tags/tag2.xml><?xml version="1.0" encoding="utf-8"?>
<p:tagLst xmlns:a="http://schemas.openxmlformats.org/drawingml/2006/main" xmlns:r="http://schemas.openxmlformats.org/officeDocument/2006/relationships" xmlns:p="http://schemas.openxmlformats.org/presentationml/2006/main">
  <p:tag name="TIMING" val="|14.5|47.6"/>
</p:tagLst>
</file>

<file path=ppt/tags/tag3.xml><?xml version="1.0" encoding="utf-8"?>
<p:tagLst xmlns:a="http://schemas.openxmlformats.org/drawingml/2006/main" xmlns:r="http://schemas.openxmlformats.org/officeDocument/2006/relationships" xmlns:p="http://schemas.openxmlformats.org/presentationml/2006/main">
  <p:tag name="TIMING" val="|14.7|9.8|14.1|18.2|23.7|26|15.8"/>
</p:tagLst>
</file>

<file path=ppt/tags/tag4.xml><?xml version="1.0" encoding="utf-8"?>
<p:tagLst xmlns:a="http://schemas.openxmlformats.org/drawingml/2006/main" xmlns:r="http://schemas.openxmlformats.org/officeDocument/2006/relationships" xmlns:p="http://schemas.openxmlformats.org/presentationml/2006/main">
  <p:tag name="TIMING" val="|16.4|5|20.4|15.6"/>
</p:tagLst>
</file>

<file path=ppt/tags/tag5.xml><?xml version="1.0" encoding="utf-8"?>
<p:tagLst xmlns:a="http://schemas.openxmlformats.org/drawingml/2006/main" xmlns:r="http://schemas.openxmlformats.org/officeDocument/2006/relationships" xmlns:p="http://schemas.openxmlformats.org/presentationml/2006/main">
  <p:tag name="TIMING" val="|4.5|21.5|25.5|24.9|11.7|17.1|17"/>
</p:tagLst>
</file>

<file path=ppt/tags/tag6.xml><?xml version="1.0" encoding="utf-8"?>
<p:tagLst xmlns:a="http://schemas.openxmlformats.org/drawingml/2006/main" xmlns:r="http://schemas.openxmlformats.org/officeDocument/2006/relationships" xmlns:p="http://schemas.openxmlformats.org/presentationml/2006/main">
  <p:tag name="TIMING" val="|7.1"/>
</p:tagLst>
</file>

<file path=ppt/tags/tag7.xml><?xml version="1.0" encoding="utf-8"?>
<p:tagLst xmlns:a="http://schemas.openxmlformats.org/drawingml/2006/main" xmlns:r="http://schemas.openxmlformats.org/officeDocument/2006/relationships" xmlns:p="http://schemas.openxmlformats.org/presentationml/2006/main">
  <p:tag name="TIMING" val="|2.6|11.7|14.4|5.7"/>
</p:tagLst>
</file>

<file path=ppt/tags/tag8.xml><?xml version="1.0" encoding="utf-8"?>
<p:tagLst xmlns:a="http://schemas.openxmlformats.org/drawingml/2006/main" xmlns:r="http://schemas.openxmlformats.org/officeDocument/2006/relationships" xmlns:p="http://schemas.openxmlformats.org/presentationml/2006/main">
  <p:tag name="TIMING" val="|2.9|20.8|22|11.7|13.2|3.6|37.3"/>
</p:tagLst>
</file>

<file path=ppt/tags/tag9.xml><?xml version="1.0" encoding="utf-8"?>
<p:tagLst xmlns:a="http://schemas.openxmlformats.org/drawingml/2006/main" xmlns:r="http://schemas.openxmlformats.org/officeDocument/2006/relationships" xmlns:p="http://schemas.openxmlformats.org/presentationml/2006/main">
  <p:tag name="TIMING" val="|2.6|6.6|14|12.2|28.5|10.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d4de607-5a3e-4d7c-86f7-f52399848c3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3DC91D386E7742A9E90FDB3F6C835B" ma:contentTypeVersion="13" ma:contentTypeDescription="Create a new document." ma:contentTypeScope="" ma:versionID="f604f90165c2693a841d9e5eeba02976">
  <xsd:schema xmlns:xsd="http://www.w3.org/2001/XMLSchema" xmlns:xs="http://www.w3.org/2001/XMLSchema" xmlns:p="http://schemas.microsoft.com/office/2006/metadata/properties" xmlns:ns3="cd4de607-5a3e-4d7c-86f7-f52399848c36" xmlns:ns4="05f95b6c-dfa3-407b-ae1b-9014e524d7bb" targetNamespace="http://schemas.microsoft.com/office/2006/metadata/properties" ma:root="true" ma:fieldsID="1d18108a23146ff3b4fd38a721c3e761" ns3:_="" ns4:_="">
    <xsd:import namespace="cd4de607-5a3e-4d7c-86f7-f52399848c36"/>
    <xsd:import namespace="05f95b6c-dfa3-407b-ae1b-9014e524d7bb"/>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de607-5a3e-4d7c-86f7-f52399848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f95b6c-dfa3-407b-ae1b-9014e524d7b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C80397-9718-4E47-A1D6-0F441EFE282B}">
  <ds:schemaRefs>
    <ds:schemaRef ds:uri="http://schemas.microsoft.com/sharepoint/v3/contenttype/forms"/>
  </ds:schemaRefs>
</ds:datastoreItem>
</file>

<file path=customXml/itemProps2.xml><?xml version="1.0" encoding="utf-8"?>
<ds:datastoreItem xmlns:ds="http://schemas.openxmlformats.org/officeDocument/2006/customXml" ds:itemID="{9C1AEE2B-A294-4D3A-A608-6ACE6C1CFD69}">
  <ds:schemaRefs>
    <ds:schemaRef ds:uri="http://purl.org/dc/dcmitype/"/>
    <ds:schemaRef ds:uri="http://schemas.microsoft.com/office/2006/metadata/properties"/>
    <ds:schemaRef ds:uri="http://www.w3.org/XML/1998/namespace"/>
    <ds:schemaRef ds:uri="http://schemas.microsoft.com/office/2006/documentManagement/types"/>
    <ds:schemaRef ds:uri="05f95b6c-dfa3-407b-ae1b-9014e524d7bb"/>
    <ds:schemaRef ds:uri="http://schemas.microsoft.com/office/infopath/2007/PartnerControls"/>
    <ds:schemaRef ds:uri="http://schemas.openxmlformats.org/package/2006/metadata/core-properties"/>
    <ds:schemaRef ds:uri="cd4de607-5a3e-4d7c-86f7-f52399848c36"/>
    <ds:schemaRef ds:uri="http://purl.org/dc/terms/"/>
    <ds:schemaRef ds:uri="http://purl.org/dc/elements/1.1/"/>
  </ds:schemaRefs>
</ds:datastoreItem>
</file>

<file path=customXml/itemProps3.xml><?xml version="1.0" encoding="utf-8"?>
<ds:datastoreItem xmlns:ds="http://schemas.openxmlformats.org/officeDocument/2006/customXml" ds:itemID="{4A8D4226-D0C5-4C4F-8ADF-A1F1BDDF6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4de607-5a3e-4d7c-86f7-f52399848c36"/>
    <ds:schemaRef ds:uri="05f95b6c-dfa3-407b-ae1b-9014e524d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99124</TotalTime>
  <Words>2572</Words>
  <Application>Microsoft Office PowerPoint</Application>
  <PresentationFormat>On-screen Show (4:3)</PresentationFormat>
  <Paragraphs>231</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Consolas</vt:lpstr>
      <vt:lpstr>Constantia</vt:lpstr>
      <vt:lpstr>Georgia</vt:lpstr>
      <vt:lpstr>Times New Roman</vt:lpstr>
      <vt:lpstr>Custom Design</vt:lpstr>
      <vt:lpstr>Welcome to ece 150 Fundamentals of programming</vt:lpstr>
      <vt:lpstr>Outline</vt:lpstr>
      <vt:lpstr>Territorial acknowledgement</vt:lpstr>
      <vt:lpstr>Course outcomes</vt:lpstr>
      <vt:lpstr>Course topics</vt:lpstr>
      <vt:lpstr>Course websites</vt:lpstr>
      <vt:lpstr>Course instructors</vt:lpstr>
      <vt:lpstr>Course grading scheme</vt:lpstr>
      <vt:lpstr>Course grading scheme</vt:lpstr>
      <vt:lpstr>Course grading scheme</vt:lpstr>
      <vt:lpstr>Communication with instructor</vt:lpstr>
      <vt:lpstr>Collaboration versus plagiarism</vt:lpstr>
      <vt:lpstr>Academic misconduct</vt:lpstr>
      <vt:lpstr>Academic misconduct</vt:lpstr>
      <vt:lpstr>Academic misconduct</vt:lpstr>
      <vt:lpstr>Academic misconduct</vt:lpstr>
      <vt:lpstr>Academic misconduct</vt:lpstr>
      <vt:lpstr>Academic misconduct</vt:lpstr>
      <vt:lpstr>Penalties</vt:lpstr>
      <vt:lpstr>Example</vt:lpstr>
      <vt:lpstr>Fairness</vt:lpstr>
      <vt:lpstr>How to succeed</vt:lpstr>
      <vt:lpstr>Use of artificial intelligence</vt:lpstr>
      <vt:lpstr>Use of artificial intelligence</vt:lpstr>
      <vt:lpstr>Use of artificial intelligence</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1528</cp:revision>
  <dcterms:created xsi:type="dcterms:W3CDTF">2009-09-11T23:00:44Z</dcterms:created>
  <dcterms:modified xsi:type="dcterms:W3CDTF">2025-09-03T17:14:58Z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0x010100653DC91D386E7742A9E90FDB3F6C835B</vt:lpwstr>
  </property>
</Properties>
</file>