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793" r:id="rId4"/>
    <p:sldId id="808" r:id="rId5"/>
    <p:sldId id="832" r:id="rId6"/>
    <p:sldId id="828" r:id="rId7"/>
    <p:sldId id="829" r:id="rId8"/>
    <p:sldId id="830" r:id="rId9"/>
    <p:sldId id="831" r:id="rId10"/>
    <p:sldId id="822" r:id="rId11"/>
    <p:sldId id="826" r:id="rId12"/>
    <p:sldId id="825" r:id="rId13"/>
    <p:sldId id="827"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60">
          <p15:clr>
            <a:srgbClr val="A4A3A4"/>
          </p15:clr>
        </p15:guide>
        <p15:guide id="4"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CC3300"/>
    <a:srgbClr val="FF7F7F"/>
    <a:srgbClr val="7F1F1F"/>
    <a:srgbClr val="7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51" autoAdjust="0"/>
    <p:restoredTop sz="94660"/>
  </p:normalViewPr>
  <p:slideViewPr>
    <p:cSldViewPr>
      <p:cViewPr varScale="1">
        <p:scale>
          <a:sx n="74" d="100"/>
          <a:sy n="74" d="100"/>
        </p:scale>
        <p:origin x="120" y="6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762" y="-102"/>
      </p:cViewPr>
      <p:guideLst>
        <p:guide orient="horz" pos="2880"/>
        <p:guide pos="2160"/>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2019-09-04</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9/4/2019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Welcome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Mohawk_people" TargetMode="External"/><Relationship Id="rId13" Type="http://schemas.openxmlformats.org/officeDocument/2006/relationships/image" Target="../media/image9.jpeg"/><Relationship Id="rId3" Type="http://schemas.openxmlformats.org/officeDocument/2006/relationships/hyperlink" Target="https://en.wikipedia.org/wiki/Anishinaabe" TargetMode="External"/><Relationship Id="rId7" Type="http://schemas.openxmlformats.org/officeDocument/2006/relationships/hyperlink" Target="https://en.wikipedia.org/wiki/Cayuga_people" TargetMode="External"/><Relationship Id="rId12" Type="http://schemas.openxmlformats.org/officeDocument/2006/relationships/hyperlink" Target="https://en.wikipedia.org/wiki/Tuscarora_people" TargetMode="External"/><Relationship Id="rId2" Type="http://schemas.openxmlformats.org/officeDocument/2006/relationships/hyperlink" Target="https://en.wikipedia.org/wiki/Neutral_Nation" TargetMode="External"/><Relationship Id="rId1" Type="http://schemas.openxmlformats.org/officeDocument/2006/relationships/slideLayout" Target="../slideLayouts/slideLayout2.xml"/><Relationship Id="rId6" Type="http://schemas.openxmlformats.org/officeDocument/2006/relationships/hyperlink" Target="http://www.sixnations.ca/" TargetMode="External"/><Relationship Id="rId11" Type="http://schemas.openxmlformats.org/officeDocument/2006/relationships/hyperlink" Target="https://en.wikipedia.org/wiki/Seneca_people" TargetMode="External"/><Relationship Id="rId5" Type="http://schemas.openxmlformats.org/officeDocument/2006/relationships/hyperlink" Target="https://en.wikipedia.org/wiki/Haldimand_Proclamation" TargetMode="External"/><Relationship Id="rId10" Type="http://schemas.openxmlformats.org/officeDocument/2006/relationships/hyperlink" Target="https://en.wikipedia.org/wiki/Onondaga_people" TargetMode="External"/><Relationship Id="rId4" Type="http://schemas.openxmlformats.org/officeDocument/2006/relationships/hyperlink" Target="https://en.wikipedia.org/wiki/Iroquois" TargetMode="External"/><Relationship Id="rId9" Type="http://schemas.openxmlformats.org/officeDocument/2006/relationships/hyperlink" Target="https://en.wikipedia.org/wiki/Oneida_peopl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arn.uwaterloo.ca/" TargetMode="External"/><Relationship Id="rId2" Type="http://schemas.openxmlformats.org/officeDocument/2006/relationships/hyperlink" Target="https://ece.uwaterloo.ca/~ece15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ce.uwaterloo.ca/~dwharder/" TargetMode="External"/><Relationship Id="rId2" Type="http://schemas.openxmlformats.org/officeDocument/2006/relationships/hyperlink" Target="mailto:dwharder@uwaterloo.ca" TargetMode="External"/><Relationship Id="rId1" Type="http://schemas.openxmlformats.org/officeDocument/2006/relationships/slideLayout" Target="../slideLayouts/slideLayout2.xml"/><Relationship Id="rId5" Type="http://schemas.openxmlformats.org/officeDocument/2006/relationships/hyperlink" Target="https://caesr.uwaterloo.ca/" TargetMode="External"/><Relationship Id="rId4" Type="http://schemas.openxmlformats.org/officeDocument/2006/relationships/hyperlink" Target="mailto:hiren.patel@uwaterloo.c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688" y="3111103"/>
            <a:ext cx="7200800" cy="1470025"/>
          </a:xfrm>
        </p:spPr>
        <p:txBody>
          <a:bodyPr>
            <a:normAutofit/>
          </a:bodyPr>
          <a:lstStyle/>
          <a:p>
            <a:pPr fontAlgn="auto">
              <a:spcBef>
                <a:spcPts val="0"/>
              </a:spcBef>
              <a:spcAft>
                <a:spcPts val="0"/>
              </a:spcAft>
              <a:defRPr/>
            </a:pPr>
            <a:r>
              <a:rPr lang="en-CA" sz="4400" dirty="0">
                <a:solidFill>
                  <a:schemeClr val="bg1"/>
                </a:solidFill>
                <a:latin typeface="Arial" pitchFamily="34" charset="0"/>
              </a:rPr>
              <a:t>Welcome </a:t>
            </a:r>
            <a:r>
              <a:rPr lang="en-CA" sz="4400" dirty="0" smtClean="0">
                <a:solidFill>
                  <a:schemeClr val="bg1"/>
                </a:solidFill>
                <a:latin typeface="Arial" pitchFamily="34" charset="0"/>
              </a:rPr>
              <a:t>to </a:t>
            </a:r>
            <a:r>
              <a:rPr lang="en-CA" sz="4400" cap="small" dirty="0" smtClean="0">
                <a:solidFill>
                  <a:schemeClr val="bg1"/>
                </a:solidFill>
                <a:latin typeface="Constantia" panose="02030602050306030303" pitchFamily="18" charset="0"/>
              </a:rPr>
              <a:t>ece</a:t>
            </a:r>
            <a:r>
              <a:rPr lang="en-CA" sz="4400" dirty="0" smtClean="0">
                <a:solidFill>
                  <a:schemeClr val="bg1"/>
                </a:solidFill>
                <a:latin typeface="Constantia" panose="02030602050306030303" pitchFamily="18" charset="0"/>
              </a:rPr>
              <a:t> </a:t>
            </a:r>
            <a:r>
              <a:rPr lang="en-CA" sz="4400" b="0" dirty="0" smtClean="0">
                <a:solidFill>
                  <a:schemeClr val="bg1"/>
                </a:solidFill>
                <a:latin typeface="Constantia" panose="02030602050306030303" pitchFamily="18" charset="0"/>
              </a:rPr>
              <a:t>150</a:t>
            </a:r>
            <a:r>
              <a:rPr lang="en-CA" sz="4400" dirty="0">
                <a:solidFill>
                  <a:schemeClr val="bg1"/>
                </a:solidFill>
                <a:latin typeface="Arial" pitchFamily="34" charset="0"/>
              </a:rPr>
              <a:t/>
            </a:r>
            <a:br>
              <a:rPr lang="en-CA" sz="4400" dirty="0">
                <a:solidFill>
                  <a:schemeClr val="bg1"/>
                </a:solidFill>
                <a:latin typeface="Arial" pitchFamily="34" charset="0"/>
              </a:rPr>
            </a:br>
            <a:r>
              <a:rPr lang="en-CA" sz="3200" i="1" dirty="0">
                <a:solidFill>
                  <a:schemeClr val="bg1"/>
                </a:solidFill>
                <a:latin typeface="Arial" pitchFamily="34" charset="0"/>
              </a:rPr>
              <a:t>Fundamentals of programming</a:t>
            </a:r>
            <a:endParaRPr lang="en-US" sz="3600" i="1" dirty="0">
              <a:solidFill>
                <a:schemeClr val="bg1"/>
              </a:solidFill>
              <a:latin typeface="Constantia" panose="02030602050306030303" pitchFamily="18" charset="0"/>
              <a:cs typeface="Times New Roman" panose="02020603050405020304" pitchFamily="18"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Collaboration versus plagiarism</a:t>
            </a:r>
            <a:endParaRPr lang="en-CA" dirty="0"/>
          </a:p>
        </p:txBody>
      </p:sp>
      <p:sp>
        <p:nvSpPr>
          <p:cNvPr id="3" name="Content Placeholder 2"/>
          <p:cNvSpPr>
            <a:spLocks noGrp="1"/>
          </p:cNvSpPr>
          <p:nvPr>
            <p:ph idx="1"/>
          </p:nvPr>
        </p:nvSpPr>
        <p:spPr/>
        <p:txBody>
          <a:bodyPr/>
          <a:lstStyle/>
          <a:p>
            <a:r>
              <a:rPr lang="en-CA" dirty="0" smtClean="0"/>
              <a:t>We encourage students to work together</a:t>
            </a:r>
          </a:p>
          <a:p>
            <a:pPr lvl="1"/>
            <a:r>
              <a:rPr lang="en-CA" dirty="0" smtClean="0"/>
              <a:t>Teaching others is one of the best way to ensure you have a mastery of the subject matter</a:t>
            </a:r>
          </a:p>
          <a:p>
            <a:pPr lvl="1"/>
            <a:r>
              <a:rPr lang="en-CA" dirty="0" smtClean="0"/>
              <a:t>You may assist your friends</a:t>
            </a:r>
          </a:p>
          <a:p>
            <a:pPr lvl="1"/>
            <a:r>
              <a:rPr lang="en-CA" dirty="0" smtClean="0"/>
              <a:t>You should only examine another student’s code if you believe you have a reasonable solution, and they are clearly having issues that you have already solved</a:t>
            </a:r>
          </a:p>
          <a:p>
            <a:pPr lvl="1"/>
            <a:r>
              <a:rPr lang="en-CA" dirty="0" smtClean="0"/>
              <a:t>You should help the student you are helping understand the problem</a:t>
            </a:r>
          </a:p>
          <a:p>
            <a:pPr lvl="2"/>
            <a:r>
              <a:rPr lang="en-CA" dirty="0" smtClean="0"/>
              <a:t>Never give the student the correct solution—this will not help that individual and they will become dependent on you</a:t>
            </a:r>
          </a:p>
          <a:p>
            <a:pPr lvl="2"/>
            <a:r>
              <a:rPr lang="en-CA" dirty="0" smtClean="0"/>
              <a:t>They will know you are a source of answers</a:t>
            </a:r>
            <a:endParaRPr lang="en-CA" dirty="0"/>
          </a:p>
        </p:txBody>
      </p:sp>
    </p:spTree>
    <p:extLst>
      <p:ext uri="{BB962C8B-B14F-4D97-AF65-F5344CB8AC3E}">
        <p14:creationId xmlns:p14="http://schemas.microsoft.com/office/powerpoint/2010/main" val="238148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tHub Logo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130" y="4509120"/>
            <a:ext cx="504056" cy="5040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Academic misconduct</a:t>
            </a:r>
            <a:endParaRPr lang="en-CA" dirty="0"/>
          </a:p>
        </p:txBody>
      </p:sp>
      <p:sp>
        <p:nvSpPr>
          <p:cNvPr id="3" name="Content Placeholder 2"/>
          <p:cNvSpPr>
            <a:spLocks noGrp="1"/>
          </p:cNvSpPr>
          <p:nvPr>
            <p:ph idx="1"/>
          </p:nvPr>
        </p:nvSpPr>
        <p:spPr/>
        <p:txBody>
          <a:bodyPr/>
          <a:lstStyle/>
          <a:p>
            <a:r>
              <a:rPr lang="en-CA" dirty="0" smtClean="0"/>
              <a:t>It is considered to be </a:t>
            </a:r>
            <a:r>
              <a:rPr lang="en-CA" i="1" dirty="0" smtClean="0"/>
              <a:t>academic misconduct </a:t>
            </a:r>
            <a:r>
              <a:rPr lang="en-CA" dirty="0" smtClean="0"/>
              <a:t>if:</a:t>
            </a:r>
          </a:p>
          <a:p>
            <a:pPr lvl="1"/>
            <a:r>
              <a:rPr lang="en-CA" dirty="0" smtClean="0"/>
              <a:t>You send your solutions in any format (including a verbal reading thereof) to anyone else, even if they then forward those solutions to a third party</a:t>
            </a:r>
          </a:p>
          <a:p>
            <a:pPr lvl="1"/>
            <a:r>
              <a:rPr lang="en-CA" dirty="0" smtClean="0"/>
              <a:t>You submit code that you were not the sole author thereof</a:t>
            </a:r>
          </a:p>
          <a:p>
            <a:pPr lvl="1"/>
            <a:r>
              <a:rPr lang="en-CA" dirty="0" smtClean="0"/>
              <a:t>You edit or dictate someone else’s code</a:t>
            </a:r>
          </a:p>
          <a:p>
            <a:pPr lvl="1"/>
            <a:r>
              <a:rPr lang="en-CA" dirty="0" smtClean="0"/>
              <a:t>You search the web for a similar problem with a posted solution</a:t>
            </a:r>
          </a:p>
          <a:p>
            <a:pPr lvl="1"/>
            <a:r>
              <a:rPr lang="en-CA" dirty="0" smtClean="0"/>
              <a:t>You get a solution from a student in a previous year and submit it, or something very similar with only cosmetic or minor changes</a:t>
            </a:r>
          </a:p>
          <a:p>
            <a:pPr lvl="1"/>
            <a:r>
              <a:rPr lang="en-CA" dirty="0"/>
              <a:t>You post your code on </a:t>
            </a:r>
            <a:r>
              <a:rPr lang="en-CA" b="1" dirty="0" smtClean="0"/>
              <a:t>GitHub        </a:t>
            </a:r>
            <a:r>
              <a:rPr lang="en-CA" dirty="0" smtClean="0"/>
              <a:t> or </a:t>
            </a:r>
            <a:r>
              <a:rPr lang="en-CA" dirty="0"/>
              <a:t>any other publicly accessible web site and someone else downloads and submits your code</a:t>
            </a:r>
          </a:p>
          <a:p>
            <a:pPr marL="457200" lvl="1" indent="0">
              <a:buNone/>
            </a:pPr>
            <a:endParaRPr lang="en-CA" dirty="0" smtClean="0"/>
          </a:p>
          <a:p>
            <a:pPr marL="457200" lvl="1" indent="0">
              <a:buNone/>
            </a:pPr>
            <a:endParaRPr lang="en-CA" sz="1600" dirty="0">
              <a:solidFill>
                <a:prstClr val="black"/>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3614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Penalties</a:t>
            </a:r>
            <a:endParaRPr lang="en-CA" dirty="0"/>
          </a:p>
        </p:txBody>
      </p:sp>
      <p:sp>
        <p:nvSpPr>
          <p:cNvPr id="3" name="Content Placeholder 2"/>
          <p:cNvSpPr>
            <a:spLocks noGrp="1"/>
          </p:cNvSpPr>
          <p:nvPr>
            <p:ph idx="1"/>
          </p:nvPr>
        </p:nvSpPr>
        <p:spPr/>
        <p:txBody>
          <a:bodyPr/>
          <a:lstStyle/>
          <a:p>
            <a:r>
              <a:rPr lang="en-CA" dirty="0" smtClean="0"/>
              <a:t>If you are found guilty of academic misconduct, the result is</a:t>
            </a:r>
          </a:p>
          <a:p>
            <a:pPr lvl="1"/>
            <a:r>
              <a:rPr lang="en-CA" dirty="0" smtClean="0"/>
              <a:t>Zero on the entire assessment</a:t>
            </a:r>
          </a:p>
          <a:p>
            <a:pPr lvl="1"/>
            <a:r>
              <a:rPr lang="en-CA" dirty="0" smtClean="0"/>
              <a:t>A penalty of 5% from your final grade per infraction</a:t>
            </a:r>
          </a:p>
          <a:p>
            <a:r>
              <a:rPr lang="en-CA" dirty="0" smtClean="0"/>
              <a:t>On subsequent offences, the penalties may increase:</a:t>
            </a:r>
          </a:p>
          <a:p>
            <a:pPr lvl="1"/>
            <a:r>
              <a:rPr lang="en-CA" dirty="0" smtClean="0"/>
              <a:t>A required selection of courses in ethics</a:t>
            </a:r>
          </a:p>
          <a:p>
            <a:pPr lvl="1"/>
            <a:r>
              <a:rPr lang="en-CA" dirty="0" smtClean="0"/>
              <a:t>A failing grade in the course</a:t>
            </a:r>
          </a:p>
          <a:p>
            <a:pPr lvl="1"/>
            <a:r>
              <a:rPr lang="en-CA" dirty="0" smtClean="0"/>
              <a:t>A two-year suspension</a:t>
            </a:r>
          </a:p>
          <a:p>
            <a:pPr lvl="1"/>
            <a:r>
              <a:rPr lang="en-CA" dirty="0" smtClean="0"/>
              <a:t>A 7-year suspension</a:t>
            </a:r>
          </a:p>
          <a:p>
            <a:pPr lvl="1"/>
            <a:r>
              <a:rPr lang="en-CA" dirty="0" smtClean="0"/>
              <a:t>Expulsion</a:t>
            </a:r>
          </a:p>
        </p:txBody>
      </p:sp>
    </p:spTree>
    <p:extLst>
      <p:ext uri="{BB962C8B-B14F-4D97-AF65-F5344CB8AC3E}">
        <p14:creationId xmlns:p14="http://schemas.microsoft.com/office/powerpoint/2010/main" val="825894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succeed</a:t>
            </a:r>
            <a:endParaRPr lang="en-CA" dirty="0"/>
          </a:p>
        </p:txBody>
      </p:sp>
      <p:sp>
        <p:nvSpPr>
          <p:cNvPr id="3" name="Content Placeholder 2"/>
          <p:cNvSpPr>
            <a:spLocks noGrp="1"/>
          </p:cNvSpPr>
          <p:nvPr>
            <p:ph idx="1"/>
          </p:nvPr>
        </p:nvSpPr>
        <p:spPr/>
        <p:txBody>
          <a:bodyPr/>
          <a:lstStyle/>
          <a:p>
            <a:r>
              <a:rPr lang="en-CA" dirty="0" smtClean="0"/>
              <a:t>Attend lectures and take notes</a:t>
            </a:r>
          </a:p>
          <a:p>
            <a:pPr lvl="1"/>
            <a:r>
              <a:rPr lang="en-CA" dirty="0" smtClean="0"/>
              <a:t>They should make it easier to understand the main concepts</a:t>
            </a:r>
          </a:p>
          <a:p>
            <a:r>
              <a:rPr lang="en-CA" dirty="0" smtClean="0"/>
              <a:t>Practice programming</a:t>
            </a:r>
          </a:p>
          <a:p>
            <a:pPr lvl="1"/>
            <a:r>
              <a:rPr lang="en-CA" dirty="0" smtClean="0"/>
              <a:t>There is no substitute for solving problems using programming</a:t>
            </a:r>
          </a:p>
          <a:p>
            <a:r>
              <a:rPr lang="en-CA" dirty="0" smtClean="0"/>
              <a:t>Clarify confusions </a:t>
            </a:r>
            <a:r>
              <a:rPr lang="en-CA" i="1" dirty="0" smtClean="0"/>
              <a:t>early</a:t>
            </a:r>
          </a:p>
          <a:p>
            <a:pPr lvl="1"/>
            <a:r>
              <a:rPr lang="en-CA" dirty="0" smtClean="0"/>
              <a:t>Seek help from WEEF tutors and TAs</a:t>
            </a:r>
          </a:p>
          <a:p>
            <a:pPr lvl="1"/>
            <a:r>
              <a:rPr lang="en-CA" dirty="0" smtClean="0"/>
              <a:t>Ask instructor </a:t>
            </a:r>
          </a:p>
          <a:p>
            <a:r>
              <a:rPr lang="en-CA" dirty="0" smtClean="0"/>
              <a:t>Review lecture materials </a:t>
            </a:r>
            <a:r>
              <a:rPr lang="en-CA" i="1" dirty="0" smtClean="0"/>
              <a:t>before</a:t>
            </a:r>
            <a:r>
              <a:rPr lang="en-CA" dirty="0" smtClean="0"/>
              <a:t> and </a:t>
            </a:r>
            <a:r>
              <a:rPr lang="en-CA" i="1" dirty="0" smtClean="0"/>
              <a:t>after</a:t>
            </a:r>
            <a:r>
              <a:rPr lang="en-CA" dirty="0" smtClean="0"/>
              <a:t> class</a:t>
            </a:r>
          </a:p>
          <a:p>
            <a:pPr lvl="1"/>
            <a:r>
              <a:rPr lang="en-CA" dirty="0" smtClean="0"/>
              <a:t>Repeated review of the content will help you remember concepts</a:t>
            </a:r>
          </a:p>
          <a:p>
            <a:r>
              <a:rPr lang="en-CA" dirty="0" smtClean="0"/>
              <a:t>Work ahead</a:t>
            </a:r>
          </a:p>
          <a:p>
            <a:pPr lvl="1"/>
            <a:r>
              <a:rPr lang="en-CA" dirty="0" smtClean="0"/>
              <a:t>A large portion of the course’s lecture material is already available for you to study in advance</a:t>
            </a:r>
          </a:p>
          <a:p>
            <a:endParaRPr lang="en-CA" dirty="0" smtClean="0"/>
          </a:p>
          <a:p>
            <a:endParaRPr lang="en-CA" dirty="0" smtClean="0"/>
          </a:p>
          <a:p>
            <a:endParaRPr lang="en-CA" dirty="0"/>
          </a:p>
        </p:txBody>
      </p:sp>
    </p:spTree>
    <p:extLst>
      <p:ext uri="{BB962C8B-B14F-4D97-AF65-F5344CB8AC3E}">
        <p14:creationId xmlns:p14="http://schemas.microsoft.com/office/powerpoint/2010/main" val="143514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this course’s outcomes and topics</a:t>
            </a:r>
          </a:p>
          <a:p>
            <a:pPr lvl="1"/>
            <a:r>
              <a:rPr lang="en-CA" dirty="0" smtClean="0"/>
              <a:t>Know the grading scheme</a:t>
            </a:r>
          </a:p>
          <a:p>
            <a:pPr lvl="1"/>
            <a:r>
              <a:rPr lang="en-CA" dirty="0" smtClean="0"/>
              <a:t>Understand the policies related to plagiarism, penalties, and late submissions</a:t>
            </a:r>
          </a:p>
          <a:p>
            <a:pPr lvl="1"/>
            <a:r>
              <a:rPr lang="en-CA" dirty="0" smtClean="0"/>
              <a:t>Have been provided suggestions on how to succeed in this course</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 have </a:t>
            </a:r>
          </a:p>
          <a:p>
            <a:pPr lvl="1"/>
            <a:r>
              <a:rPr lang="en-CA" dirty="0" smtClean="0"/>
              <a:t>Gone over the main sections of the course syllabus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outcomes</a:t>
            </a:r>
            <a:endParaRPr lang="en-CA" dirty="0"/>
          </a:p>
        </p:txBody>
      </p:sp>
      <p:sp>
        <p:nvSpPr>
          <p:cNvPr id="3" name="Content Placeholder 2"/>
          <p:cNvSpPr>
            <a:spLocks noGrp="1"/>
          </p:cNvSpPr>
          <p:nvPr>
            <p:ph idx="1"/>
          </p:nvPr>
        </p:nvSpPr>
        <p:spPr/>
        <p:txBody>
          <a:bodyPr/>
          <a:lstStyle/>
          <a:p>
            <a:r>
              <a:rPr lang="en-CA" dirty="0" smtClean="0"/>
              <a:t>By the end of this course, you will be able to</a:t>
            </a:r>
            <a:endParaRPr lang="en-CA" b="1" dirty="0">
              <a:latin typeface="Courier New" panose="02070309020205020404" pitchFamily="49" charset="0"/>
              <a:cs typeface="Courier New" panose="02070309020205020404" pitchFamily="49" charset="0"/>
            </a:endParaRPr>
          </a:p>
          <a:p>
            <a:pPr lvl="1"/>
            <a:r>
              <a:rPr lang="en-US" dirty="0" smtClean="0"/>
              <a:t>instruct </a:t>
            </a:r>
            <a:r>
              <a:rPr lang="en-US" dirty="0"/>
              <a:t>computers to carry out operational tasks using the C++ </a:t>
            </a:r>
            <a:r>
              <a:rPr lang="en-US" dirty="0" smtClean="0"/>
              <a:t>language,</a:t>
            </a:r>
            <a:endParaRPr lang="en-CA" dirty="0"/>
          </a:p>
          <a:p>
            <a:pPr lvl="1"/>
            <a:r>
              <a:rPr lang="en-US" dirty="0" smtClean="0"/>
              <a:t>demonstrate </a:t>
            </a:r>
            <a:r>
              <a:rPr lang="en-US" dirty="0"/>
              <a:t>ability to perform both procedural programming and object-oriented programming.</a:t>
            </a:r>
            <a:endParaRPr lang="en-CA" dirty="0"/>
          </a:p>
          <a:p>
            <a:pPr lvl="1"/>
            <a:r>
              <a:rPr lang="en-US" dirty="0" smtClean="0"/>
              <a:t>develop </a:t>
            </a:r>
            <a:r>
              <a:rPr lang="en-US" dirty="0"/>
              <a:t>and implement programs to solve electrical and computer </a:t>
            </a:r>
            <a:r>
              <a:rPr lang="en-US" dirty="0" smtClean="0"/>
              <a:t>engineering,</a:t>
            </a:r>
            <a:endParaRPr lang="en-CA" dirty="0"/>
          </a:p>
          <a:p>
            <a:pPr lvl="1"/>
            <a:r>
              <a:rPr lang="en-US" dirty="0" smtClean="0"/>
              <a:t>demonstrate </a:t>
            </a:r>
            <a:r>
              <a:rPr lang="en-US" dirty="0"/>
              <a:t>ability to test and debug </a:t>
            </a:r>
            <a:r>
              <a:rPr lang="en-US" dirty="0" smtClean="0"/>
              <a:t>programs, and</a:t>
            </a:r>
            <a:endParaRPr lang="en-CA" dirty="0"/>
          </a:p>
          <a:p>
            <a:pPr lvl="1"/>
            <a:r>
              <a:rPr lang="en-US" dirty="0" smtClean="0"/>
              <a:t>demonstrate </a:t>
            </a:r>
            <a:r>
              <a:rPr lang="en-US" dirty="0"/>
              <a:t>ability to analyze program </a:t>
            </a:r>
            <a:r>
              <a:rPr lang="en-US" dirty="0" smtClean="0"/>
              <a:t>performance.</a:t>
            </a:r>
            <a:endParaRPr lang="en-CA" dirty="0"/>
          </a:p>
          <a:p>
            <a:pPr marL="857250" lvl="2" indent="0">
              <a:buNone/>
            </a:pPr>
            <a:endParaRPr lang="en-CA" dirty="0" smtClean="0"/>
          </a:p>
        </p:txBody>
      </p:sp>
    </p:spTree>
    <p:extLst>
      <p:ext uri="{BB962C8B-B14F-4D97-AF65-F5344CB8AC3E}">
        <p14:creationId xmlns:p14="http://schemas.microsoft.com/office/powerpoint/2010/main" val="2481936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Territorial acknowledgement</a:t>
            </a:r>
            <a:endParaRPr lang="en-CA" dirty="0"/>
          </a:p>
        </p:txBody>
      </p:sp>
      <p:sp>
        <p:nvSpPr>
          <p:cNvPr id="3" name="Content Placeholder 2"/>
          <p:cNvSpPr>
            <a:spLocks noGrp="1"/>
          </p:cNvSpPr>
          <p:nvPr>
            <p:ph idx="1"/>
          </p:nvPr>
        </p:nvSpPr>
        <p:spPr>
          <a:xfrm>
            <a:off x="457200" y="1600200"/>
            <a:ext cx="4906888" cy="4525963"/>
          </a:xfrm>
        </p:spPr>
        <p:txBody>
          <a:bodyPr>
            <a:normAutofit/>
          </a:bodyPr>
          <a:lstStyle/>
          <a:p>
            <a:pPr marL="0" indent="0">
              <a:buNone/>
            </a:pPr>
            <a:r>
              <a:rPr lang="en-CA" sz="1800" dirty="0"/>
              <a:t>We acknowledge that we live and work on the traditional territory of the </a:t>
            </a:r>
            <a:r>
              <a:rPr lang="en-CA" sz="1800" u="sng" dirty="0" err="1">
                <a:hlinkClick r:id="rId2"/>
              </a:rPr>
              <a:t>Attawandaron</a:t>
            </a:r>
            <a:r>
              <a:rPr lang="en-CA" sz="1800" dirty="0"/>
              <a:t> (Neutral), </a:t>
            </a:r>
            <a:r>
              <a:rPr lang="en-CA" sz="1800" u="sng" dirty="0" err="1">
                <a:hlinkClick r:id="rId3"/>
              </a:rPr>
              <a:t>Anishnaabeg</a:t>
            </a:r>
            <a:r>
              <a:rPr lang="en-CA" sz="1800" dirty="0"/>
              <a:t> and </a:t>
            </a:r>
            <a:r>
              <a:rPr lang="en-CA" sz="1800" u="sng" dirty="0">
                <a:hlinkClick r:id="rId4"/>
              </a:rPr>
              <a:t>Haudenosaunee</a:t>
            </a:r>
            <a:r>
              <a:rPr lang="en-CA" sz="1800" dirty="0"/>
              <a:t> (Iroquois) peoples. The University of Waterloo is situated on the </a:t>
            </a:r>
            <a:r>
              <a:rPr lang="en-CA" sz="1800" u="sng" dirty="0" err="1">
                <a:hlinkClick r:id="rId5"/>
              </a:rPr>
              <a:t>Haldimand</a:t>
            </a:r>
            <a:r>
              <a:rPr lang="en-CA" sz="1800" u="sng" dirty="0">
                <a:hlinkClick r:id="rId5"/>
              </a:rPr>
              <a:t> Tract</a:t>
            </a:r>
            <a:r>
              <a:rPr lang="en-CA" sz="1800" dirty="0"/>
              <a:t>, the land promised to the </a:t>
            </a:r>
            <a:r>
              <a:rPr lang="en-CA" sz="1800" u="sng" dirty="0">
                <a:hlinkClick r:id="rId6"/>
              </a:rPr>
              <a:t>Six Nations</a:t>
            </a:r>
            <a:r>
              <a:rPr lang="en-CA" sz="1800" dirty="0"/>
              <a:t> of </a:t>
            </a:r>
            <a:r>
              <a:rPr lang="en-CA" sz="1800" dirty="0" smtClean="0"/>
              <a:t>the Haudenosaunee (the </a:t>
            </a:r>
            <a:r>
              <a:rPr lang="en-CA" sz="1800" u="sng" dirty="0" smtClean="0">
                <a:hlinkClick r:id="rId7"/>
              </a:rPr>
              <a:t>Cayuga</a:t>
            </a:r>
            <a:r>
              <a:rPr lang="en-CA" sz="1800" dirty="0" smtClean="0"/>
              <a:t>, </a:t>
            </a:r>
            <a:r>
              <a:rPr lang="en-CA" sz="1800" u="sng" dirty="0" smtClean="0">
                <a:hlinkClick r:id="rId8"/>
              </a:rPr>
              <a:t>Mohawk</a:t>
            </a:r>
            <a:r>
              <a:rPr lang="en-CA" sz="1800" dirty="0" smtClean="0"/>
              <a:t>, </a:t>
            </a:r>
            <a:r>
              <a:rPr lang="en-CA" sz="1800" u="sng" dirty="0" smtClean="0">
                <a:hlinkClick r:id="rId9"/>
              </a:rPr>
              <a:t>Oneida</a:t>
            </a:r>
            <a:r>
              <a:rPr lang="en-CA" sz="1800" dirty="0" smtClean="0"/>
              <a:t>, </a:t>
            </a:r>
            <a:r>
              <a:rPr lang="en-CA" sz="1800" u="sng" dirty="0" smtClean="0">
                <a:hlinkClick r:id="rId10"/>
              </a:rPr>
              <a:t>Onondaga</a:t>
            </a:r>
            <a:r>
              <a:rPr lang="en-CA" sz="1800" dirty="0" smtClean="0"/>
              <a:t>, </a:t>
            </a:r>
            <a:r>
              <a:rPr lang="en-CA" sz="1800" u="sng" dirty="0" smtClean="0">
                <a:hlinkClick r:id="rId11"/>
              </a:rPr>
              <a:t>Seneca</a:t>
            </a:r>
            <a:r>
              <a:rPr lang="en-CA" sz="1800" dirty="0" smtClean="0"/>
              <a:t> and </a:t>
            </a:r>
            <a:r>
              <a:rPr lang="en-CA" sz="1800" u="sng" dirty="0" smtClean="0">
                <a:hlinkClick r:id="rId12"/>
              </a:rPr>
              <a:t>Tuscarora</a:t>
            </a:r>
            <a:r>
              <a:rPr lang="en-CA" sz="1800" dirty="0" smtClean="0"/>
              <a:t> peoples) that </a:t>
            </a:r>
            <a:r>
              <a:rPr lang="en-CA" sz="1800" dirty="0"/>
              <a:t>includes six miles on each side of the Grand River. </a:t>
            </a:r>
            <a:endParaRPr lang="en-CA" sz="1800" dirty="0" smtClean="0"/>
          </a:p>
        </p:txBody>
      </p:sp>
      <p:pic>
        <p:nvPicPr>
          <p:cNvPr id="1026" name="Picture 2" descr="https://upload.wikimedia.org/wikipedia/commons/thumb/a/a2/Thomas_Ridout_map_of_Grand_River_Indian_Lands%2C_1821.jpg/800px-Thomas_Ridout_map_of_Grand_River_Indian_Lands%2C_1821.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1465454"/>
            <a:ext cx="3601610" cy="49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207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topics</a:t>
            </a:r>
            <a:endParaRPr lang="en-CA" dirty="0"/>
          </a:p>
        </p:txBody>
      </p:sp>
      <p:sp>
        <p:nvSpPr>
          <p:cNvPr id="3" name="Content Placeholder 2"/>
          <p:cNvSpPr>
            <a:spLocks noGrp="1"/>
          </p:cNvSpPr>
          <p:nvPr>
            <p:ph idx="1"/>
          </p:nvPr>
        </p:nvSpPr>
        <p:spPr/>
        <p:txBody>
          <a:bodyPr/>
          <a:lstStyle/>
          <a:p>
            <a:r>
              <a:rPr lang="en-CA" dirty="0" smtClean="0"/>
              <a:t>The topics that will be covered include:</a:t>
            </a:r>
          </a:p>
          <a:p>
            <a:pPr lvl="1"/>
            <a:r>
              <a:rPr lang="en-US" dirty="0"/>
              <a:t>p</a:t>
            </a:r>
            <a:r>
              <a:rPr lang="en-US" dirty="0" smtClean="0"/>
              <a:t>rogramming fundamentals:</a:t>
            </a:r>
          </a:p>
          <a:p>
            <a:pPr lvl="2"/>
            <a:r>
              <a:rPr lang="en-US" dirty="0" smtClean="0"/>
              <a:t>syntax, functions, types, parameters and variables, control statements, arrays and structures,</a:t>
            </a:r>
            <a:endParaRPr lang="en-CA" dirty="0"/>
          </a:p>
          <a:p>
            <a:pPr lvl="1"/>
            <a:r>
              <a:rPr lang="en-US" dirty="0" smtClean="0"/>
              <a:t>addresses </a:t>
            </a:r>
            <a:r>
              <a:rPr lang="en-US" dirty="0"/>
              <a:t>and </a:t>
            </a:r>
            <a:r>
              <a:rPr lang="en-US" dirty="0" smtClean="0"/>
              <a:t>pointers,</a:t>
            </a:r>
            <a:endParaRPr lang="en-CA" dirty="0"/>
          </a:p>
          <a:p>
            <a:pPr lvl="1"/>
            <a:r>
              <a:rPr lang="en-US" dirty="0" smtClean="0"/>
              <a:t>intermediate </a:t>
            </a:r>
            <a:r>
              <a:rPr lang="en-US" dirty="0"/>
              <a:t>programming </a:t>
            </a:r>
            <a:r>
              <a:rPr lang="en-US" dirty="0" smtClean="0"/>
              <a:t>concepts,</a:t>
            </a:r>
            <a:endParaRPr lang="en-CA" dirty="0"/>
          </a:p>
          <a:p>
            <a:pPr lvl="1"/>
            <a:r>
              <a:rPr lang="en-US" dirty="0" smtClean="0"/>
              <a:t>searching algorithms,</a:t>
            </a:r>
            <a:endParaRPr lang="en-CA" dirty="0"/>
          </a:p>
          <a:p>
            <a:pPr lvl="1"/>
            <a:r>
              <a:rPr lang="en-US" dirty="0" smtClean="0"/>
              <a:t>sorting algorithms,</a:t>
            </a:r>
            <a:endParaRPr lang="en-CA" dirty="0"/>
          </a:p>
          <a:p>
            <a:pPr lvl="1"/>
            <a:r>
              <a:rPr lang="en-US" dirty="0" smtClean="0"/>
              <a:t>classes,</a:t>
            </a:r>
            <a:endParaRPr lang="en-CA" dirty="0"/>
          </a:p>
          <a:p>
            <a:pPr lvl="1"/>
            <a:r>
              <a:rPr lang="en-US" dirty="0" smtClean="0"/>
              <a:t>linked lists, and</a:t>
            </a:r>
            <a:endParaRPr lang="en-CA" dirty="0"/>
          </a:p>
          <a:p>
            <a:pPr lvl="1"/>
            <a:r>
              <a:rPr lang="en-US" dirty="0" smtClean="0"/>
              <a:t>inheritance </a:t>
            </a:r>
            <a:r>
              <a:rPr lang="en-US" dirty="0"/>
              <a:t>and </a:t>
            </a:r>
            <a:r>
              <a:rPr lang="en-US" dirty="0" smtClean="0"/>
              <a:t>polymorphism.</a:t>
            </a:r>
            <a:endParaRPr lang="en-CA" dirty="0"/>
          </a:p>
          <a:p>
            <a:pPr lvl="2"/>
            <a:endParaRPr lang="en-CA" dirty="0" smtClean="0"/>
          </a:p>
        </p:txBody>
      </p:sp>
    </p:spTree>
    <p:extLst>
      <p:ext uri="{BB962C8B-B14F-4D97-AF65-F5344CB8AC3E}">
        <p14:creationId xmlns:p14="http://schemas.microsoft.com/office/powerpoint/2010/main" val="2391678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websites</a:t>
            </a:r>
            <a:endParaRPr lang="en-CA" dirty="0"/>
          </a:p>
        </p:txBody>
      </p:sp>
      <p:sp>
        <p:nvSpPr>
          <p:cNvPr id="3" name="Content Placeholder 2"/>
          <p:cNvSpPr>
            <a:spLocks noGrp="1"/>
          </p:cNvSpPr>
          <p:nvPr>
            <p:ph idx="1"/>
          </p:nvPr>
        </p:nvSpPr>
        <p:spPr/>
        <p:txBody>
          <a:bodyPr/>
          <a:lstStyle/>
          <a:p>
            <a:r>
              <a:rPr lang="en-CA" dirty="0" smtClean="0"/>
              <a:t>Lecture material and notes are available</a:t>
            </a:r>
          </a:p>
          <a:p>
            <a:pPr lvl="1"/>
            <a:r>
              <a:rPr lang="en-US" u="sng" dirty="0">
                <a:hlinkClick r:id="rId2"/>
              </a:rPr>
              <a:t>https://ece.uwaterloo.ca/~ece150</a:t>
            </a:r>
            <a:r>
              <a:rPr lang="en-US" u="sng" dirty="0" smtClean="0">
                <a:hlinkClick r:id="rId2"/>
              </a:rPr>
              <a:t>/</a:t>
            </a:r>
            <a:r>
              <a:rPr lang="en-US" u="sng" dirty="0" smtClean="0"/>
              <a:t> </a:t>
            </a:r>
          </a:p>
          <a:p>
            <a:r>
              <a:rPr lang="en-CA" dirty="0" smtClean="0"/>
              <a:t>Additional material would be available on LEARN</a:t>
            </a:r>
          </a:p>
          <a:p>
            <a:pPr lvl="1"/>
            <a:r>
              <a:rPr lang="en-CA" dirty="0" smtClean="0">
                <a:hlinkClick r:id="rId3"/>
              </a:rPr>
              <a:t>https://learn.uwaterloo.ca/</a:t>
            </a:r>
            <a:r>
              <a:rPr lang="en-CA" dirty="0" smtClean="0"/>
              <a:t> </a:t>
            </a:r>
            <a:endParaRPr lang="en-CA" dirty="0"/>
          </a:p>
          <a:p>
            <a:pPr lvl="2"/>
            <a:endParaRPr lang="en-CA" dirty="0" smtClean="0"/>
          </a:p>
        </p:txBody>
      </p:sp>
    </p:spTree>
    <p:extLst>
      <p:ext uri="{BB962C8B-B14F-4D97-AF65-F5344CB8AC3E}">
        <p14:creationId xmlns:p14="http://schemas.microsoft.com/office/powerpoint/2010/main" val="5888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grading scheme</a:t>
            </a:r>
            <a:endParaRPr lang="en-CA" dirty="0"/>
          </a:p>
        </p:txBody>
      </p:sp>
      <p:sp>
        <p:nvSpPr>
          <p:cNvPr id="3" name="Content Placeholder 2"/>
          <p:cNvSpPr>
            <a:spLocks noGrp="1"/>
          </p:cNvSpPr>
          <p:nvPr>
            <p:ph idx="1"/>
          </p:nvPr>
        </p:nvSpPr>
        <p:spPr/>
        <p:txBody>
          <a:bodyPr/>
          <a:lstStyle/>
          <a:p>
            <a:r>
              <a:rPr lang="en-CA" dirty="0" smtClean="0"/>
              <a:t>You will be required to complete five components</a:t>
            </a:r>
          </a:p>
          <a:p>
            <a:pPr lvl="1"/>
            <a:r>
              <a:rPr lang="en-CA" dirty="0" smtClean="0"/>
              <a:t>Assignments</a:t>
            </a:r>
          </a:p>
          <a:p>
            <a:pPr lvl="1"/>
            <a:r>
              <a:rPr lang="en-CA" dirty="0" smtClean="0"/>
              <a:t>Projects</a:t>
            </a:r>
          </a:p>
          <a:p>
            <a:pPr lvl="1"/>
            <a:r>
              <a:rPr lang="en-CA" dirty="0" smtClean="0"/>
              <a:t>Quizzes</a:t>
            </a:r>
          </a:p>
          <a:p>
            <a:pPr lvl="1"/>
            <a:r>
              <a:rPr lang="en-CA" dirty="0" smtClean="0"/>
              <a:t>Mid-term examination</a:t>
            </a:r>
          </a:p>
          <a:p>
            <a:pPr lvl="1"/>
            <a:r>
              <a:rPr lang="en-CA" dirty="0" smtClean="0"/>
              <a:t>Final examination</a:t>
            </a:r>
          </a:p>
          <a:p>
            <a:r>
              <a:rPr lang="en-CA" dirty="0" smtClean="0"/>
              <a:t>Your final grade will be computed differently based on the weighted average of the examination components</a:t>
            </a:r>
          </a:p>
          <a:p>
            <a:pPr lvl="1"/>
            <a:r>
              <a:rPr lang="en-CA" dirty="0" smtClean="0"/>
              <a:t>Please see course syllabus for details</a:t>
            </a:r>
          </a:p>
          <a:p>
            <a:r>
              <a:rPr lang="en-CA" dirty="0" smtClean="0"/>
              <a:t>Late policy</a:t>
            </a:r>
          </a:p>
          <a:p>
            <a:pPr lvl="1"/>
            <a:r>
              <a:rPr lang="en-CA" dirty="0" smtClean="0"/>
              <a:t>No late submissions will be accepted</a:t>
            </a:r>
          </a:p>
        </p:txBody>
      </p:sp>
    </p:spTree>
    <p:extLst>
      <p:ext uri="{BB962C8B-B14F-4D97-AF65-F5344CB8AC3E}">
        <p14:creationId xmlns:p14="http://schemas.microsoft.com/office/powerpoint/2010/main" val="67478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Course instructors</a:t>
            </a:r>
            <a:endParaRPr lang="en-CA" dirty="0"/>
          </a:p>
        </p:txBody>
      </p:sp>
      <p:sp>
        <p:nvSpPr>
          <p:cNvPr id="3" name="Content Placeholder 2"/>
          <p:cNvSpPr>
            <a:spLocks noGrp="1"/>
          </p:cNvSpPr>
          <p:nvPr>
            <p:ph idx="1"/>
          </p:nvPr>
        </p:nvSpPr>
        <p:spPr/>
        <p:txBody>
          <a:bodyPr/>
          <a:lstStyle/>
          <a:p>
            <a:r>
              <a:rPr lang="en-CA" dirty="0" smtClean="0"/>
              <a:t>Prof. Douglas W. Harder</a:t>
            </a:r>
          </a:p>
          <a:p>
            <a:pPr lvl="1"/>
            <a:r>
              <a:rPr lang="en-CA" dirty="0" smtClean="0"/>
              <a:t>Email: </a:t>
            </a:r>
            <a:r>
              <a:rPr lang="en-CA" dirty="0" smtClean="0">
                <a:hlinkClick r:id="rId2"/>
              </a:rPr>
              <a:t>dwharder@uwaterloo.ca</a:t>
            </a:r>
            <a:r>
              <a:rPr lang="en-CA" dirty="0" smtClean="0"/>
              <a:t> </a:t>
            </a:r>
          </a:p>
          <a:p>
            <a:pPr lvl="1"/>
            <a:r>
              <a:rPr lang="en-CA" dirty="0" smtClean="0"/>
              <a:t>Office: </a:t>
            </a:r>
            <a:r>
              <a:rPr lang="en-CA" b="1" cap="small" dirty="0" smtClean="0"/>
              <a:t>e3</a:t>
            </a:r>
            <a:r>
              <a:rPr lang="en-CA" dirty="0" smtClean="0"/>
              <a:t>-3157 (on the other side of the bridge connecting to E5)</a:t>
            </a:r>
          </a:p>
          <a:p>
            <a:pPr lvl="1"/>
            <a:r>
              <a:rPr lang="en-US" dirty="0" smtClean="0"/>
              <a:t>Website</a:t>
            </a:r>
            <a:r>
              <a:rPr lang="en-US" smtClean="0"/>
              <a:t>: </a:t>
            </a:r>
            <a:r>
              <a:rPr lang="en-US" smtClean="0">
                <a:hlinkClick r:id="rId3"/>
              </a:rPr>
              <a:t>https://ece.uwaterloo.ca/~dwharder/</a:t>
            </a:r>
            <a:r>
              <a:rPr lang="en-US" smtClean="0"/>
              <a:t> </a:t>
            </a:r>
            <a:endParaRPr lang="en-CA" dirty="0" smtClean="0"/>
          </a:p>
          <a:p>
            <a:endParaRPr lang="en-CA" dirty="0"/>
          </a:p>
          <a:p>
            <a:r>
              <a:rPr lang="en-CA" dirty="0"/>
              <a:t>Prof. Hiren Patel</a:t>
            </a:r>
          </a:p>
          <a:p>
            <a:pPr lvl="1"/>
            <a:r>
              <a:rPr lang="en-CA" dirty="0"/>
              <a:t>Email: </a:t>
            </a:r>
            <a:r>
              <a:rPr lang="en-CA" dirty="0">
                <a:hlinkClick r:id="rId4"/>
              </a:rPr>
              <a:t>hiren.patel@uwaterloo.ca</a:t>
            </a:r>
            <a:r>
              <a:rPr lang="en-CA" dirty="0"/>
              <a:t> </a:t>
            </a:r>
          </a:p>
          <a:p>
            <a:pPr lvl="1"/>
            <a:r>
              <a:rPr lang="en-CA" dirty="0"/>
              <a:t>Office: </a:t>
            </a:r>
            <a:r>
              <a:rPr lang="en-CA" b="1" cap="small" dirty="0" smtClean="0"/>
              <a:t>e</a:t>
            </a:r>
            <a:r>
              <a:rPr lang="en-CA" b="1" dirty="0" smtClean="0"/>
              <a:t>5</a:t>
            </a:r>
            <a:r>
              <a:rPr lang="en-CA" dirty="0" smtClean="0"/>
              <a:t>-4018</a:t>
            </a:r>
          </a:p>
          <a:p>
            <a:pPr lvl="1"/>
            <a:r>
              <a:rPr lang="en-CA" dirty="0" smtClean="0"/>
              <a:t>Research interests</a:t>
            </a:r>
          </a:p>
          <a:p>
            <a:pPr lvl="2"/>
            <a:r>
              <a:rPr lang="en-CA" dirty="0" smtClean="0"/>
              <a:t>Embedded systems</a:t>
            </a:r>
            <a:endParaRPr lang="en-CA" dirty="0"/>
          </a:p>
          <a:p>
            <a:pPr lvl="1"/>
            <a:r>
              <a:rPr lang="en-CA" dirty="0"/>
              <a:t>Website: </a:t>
            </a:r>
            <a:r>
              <a:rPr lang="en-CA" dirty="0">
                <a:hlinkClick r:id="rId5"/>
              </a:rPr>
              <a:t>https://caesr.uwaterloo.ca</a:t>
            </a:r>
            <a:r>
              <a:rPr lang="en-CA" dirty="0"/>
              <a:t> </a:t>
            </a:r>
          </a:p>
          <a:p>
            <a:pPr lvl="1"/>
            <a:endParaRPr lang="en-CA" dirty="0" smtClean="0"/>
          </a:p>
        </p:txBody>
      </p:sp>
    </p:spTree>
    <p:extLst>
      <p:ext uri="{BB962C8B-B14F-4D97-AF65-F5344CB8AC3E}">
        <p14:creationId xmlns:p14="http://schemas.microsoft.com/office/powerpoint/2010/main" val="72162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Communication with instructor</a:t>
            </a:r>
            <a:endParaRPr lang="en-CA" dirty="0"/>
          </a:p>
        </p:txBody>
      </p:sp>
      <p:sp>
        <p:nvSpPr>
          <p:cNvPr id="3" name="Content Placeholder 2"/>
          <p:cNvSpPr>
            <a:spLocks noGrp="1"/>
          </p:cNvSpPr>
          <p:nvPr>
            <p:ph idx="1"/>
          </p:nvPr>
        </p:nvSpPr>
        <p:spPr/>
        <p:txBody>
          <a:bodyPr/>
          <a:lstStyle/>
          <a:p>
            <a:r>
              <a:rPr lang="en-CA" dirty="0" smtClean="0"/>
              <a:t>Email is a good way to reach me, but please follow a few simple guidelines</a:t>
            </a:r>
          </a:p>
          <a:p>
            <a:pPr lvl="1"/>
            <a:r>
              <a:rPr lang="en-CA" dirty="0" smtClean="0"/>
              <a:t>Only use your uWaterloo email address to send email</a:t>
            </a:r>
          </a:p>
          <a:p>
            <a:pPr lvl="2"/>
            <a:r>
              <a:rPr lang="en-CA" dirty="0" smtClean="0"/>
              <a:t>No forwarding through </a:t>
            </a:r>
            <a:r>
              <a:rPr lang="en-CA" dirty="0" err="1" smtClean="0"/>
              <a:t>gmail</a:t>
            </a:r>
            <a:r>
              <a:rPr lang="en-CA" dirty="0" smtClean="0"/>
              <a:t> or others</a:t>
            </a:r>
          </a:p>
          <a:p>
            <a:pPr lvl="2"/>
            <a:r>
              <a:rPr lang="en-CA" dirty="0" smtClean="0"/>
              <a:t>You can send me email using LEARN as well</a:t>
            </a:r>
          </a:p>
          <a:p>
            <a:pPr lvl="1"/>
            <a:r>
              <a:rPr lang="en-CA" dirty="0" smtClean="0"/>
              <a:t>Put “ECE150F19” in the subject to increase the priority</a:t>
            </a:r>
          </a:p>
          <a:p>
            <a:pPr lvl="1"/>
            <a:r>
              <a:rPr lang="en-CA" dirty="0" smtClean="0"/>
              <a:t>Be concise and clear when describing your concern</a:t>
            </a:r>
          </a:p>
          <a:p>
            <a:pPr lvl="1"/>
            <a:r>
              <a:rPr lang="en-CA" dirty="0" smtClean="0"/>
              <a:t>Be patient, I’ll do my best to respond to you quickly</a:t>
            </a:r>
          </a:p>
          <a:p>
            <a:pPr lvl="2"/>
            <a:r>
              <a:rPr lang="en-CA" dirty="0" smtClean="0"/>
              <a:t>You can always talk to WEEF </a:t>
            </a:r>
            <a:r>
              <a:rPr lang="en-CA" dirty="0" err="1" smtClean="0"/>
              <a:t>Tas</a:t>
            </a:r>
            <a:endParaRPr lang="en-CA" dirty="0" smtClean="0"/>
          </a:p>
          <a:p>
            <a:pPr lvl="2"/>
            <a:endParaRPr lang="en-CA" dirty="0" smtClean="0"/>
          </a:p>
        </p:txBody>
      </p:sp>
    </p:spTree>
    <p:extLst>
      <p:ext uri="{BB962C8B-B14F-4D97-AF65-F5344CB8AC3E}">
        <p14:creationId xmlns:p14="http://schemas.microsoft.com/office/powerpoint/2010/main" val="3233069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92287</TotalTime>
  <Words>950</Words>
  <Application>Microsoft Office PowerPoint</Application>
  <PresentationFormat>On-screen Show (4:3)</PresentationFormat>
  <Paragraphs>116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ＭＳ Ｐゴシック</vt:lpstr>
      <vt:lpstr>Arial</vt:lpstr>
      <vt:lpstr>Calibri</vt:lpstr>
      <vt:lpstr>Consolas</vt:lpstr>
      <vt:lpstr>Constantia</vt:lpstr>
      <vt:lpstr>Courier New</vt:lpstr>
      <vt:lpstr>Georgia</vt:lpstr>
      <vt:lpstr>Times New Roman</vt:lpstr>
      <vt:lpstr>Custom Design</vt:lpstr>
      <vt:lpstr>Welcome to ece 150 Fundamentals of programming</vt:lpstr>
      <vt:lpstr>Outline</vt:lpstr>
      <vt:lpstr>Course outcomes</vt:lpstr>
      <vt:lpstr>Territorial acknowledgement</vt:lpstr>
      <vt:lpstr>Course topics</vt:lpstr>
      <vt:lpstr>Course websites</vt:lpstr>
      <vt:lpstr>Course grading scheme</vt:lpstr>
      <vt:lpstr>Course instructors</vt:lpstr>
      <vt:lpstr>Communication with instructor</vt:lpstr>
      <vt:lpstr>Collaboration versus plagiarism</vt:lpstr>
      <vt:lpstr>Academic misconduct</vt:lpstr>
      <vt:lpstr>Penalties</vt:lpstr>
      <vt:lpstr>How to succeed</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1499</cp:revision>
  <dcterms:created xsi:type="dcterms:W3CDTF">2009-09-11T23:00:44Z</dcterms:created>
  <dcterms:modified xsi:type="dcterms:W3CDTF">2019-09-04T18:09:13Z</dcterms:modified>
</cp:coreProperties>
</file>